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5.xml" ContentType="application/vnd.openxmlformats-officedocument.themeOverride+xml"/>
  <Override PartName="/ppt/charts/chart4.xml" ContentType="application/vnd.openxmlformats-officedocument.drawingml.chart+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31.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charts/chart5.xml" ContentType="application/vnd.openxmlformats-officedocument.drawingml.chart+xml"/>
  <Override PartName="/ppt/theme/themeOverride20.xml" ContentType="application/vnd.openxmlformats-officedocument.themeOverride+xml"/>
  <Override PartName="/ppt/theme/themeOverride21.xml" ContentType="application/vnd.openxmlformats-officedocument.themeOverride+xml"/>
  <Override PartName="/ppt/notesSlides/notesSlide3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24.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25.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26.xml" ContentType="application/vnd.openxmlformats-officedocument.themeOverride+xml"/>
  <Override PartName="/ppt/notesSlides/notesSlide55.xml" ContentType="application/vnd.openxmlformats-officedocument.presentationml.notesSlide+xml"/>
  <Override PartName="/ppt/theme/themeOverride27.xml" ContentType="application/vnd.openxmlformats-officedocument.themeOverride+xml"/>
  <Override PartName="/ppt/notesSlides/notesSlide56.xml" ContentType="application/vnd.openxmlformats-officedocument.presentationml.notesSlide+xml"/>
  <Override PartName="/ppt/theme/themeOverride28.xml" ContentType="application/vnd.openxmlformats-officedocument.themeOverride+xml"/>
  <Override PartName="/ppt/notesSlides/notesSlide57.xml" ContentType="application/vnd.openxmlformats-officedocument.presentationml.notesSlide+xml"/>
  <Override PartName="/ppt/theme/themeOverride29.xml" ContentType="application/vnd.openxmlformats-officedocument.themeOverride+xml"/>
  <Override PartName="/ppt/notesSlides/notesSlide58.xml" ContentType="application/vnd.openxmlformats-officedocument.presentationml.notesSlide+xml"/>
  <Override PartName="/ppt/theme/themeOverride30.xml" ContentType="application/vnd.openxmlformats-officedocument.themeOverride+xml"/>
  <Override PartName="/ppt/notesSlides/notesSlide59.xml" ContentType="application/vnd.openxmlformats-officedocument.presentationml.notesSlide+xml"/>
  <Override PartName="/ppt/theme/themeOverride31.xml" ContentType="application/vnd.openxmlformats-officedocument.themeOverride+xml"/>
  <Override PartName="/ppt/notesSlides/notesSlide60.xml" ContentType="application/vnd.openxmlformats-officedocument.presentationml.notesSlide+xml"/>
  <Override PartName="/ppt/theme/themeOverride32.xml" ContentType="application/vnd.openxmlformats-officedocument.themeOverride+xml"/>
  <Override PartName="/ppt/notesSlides/notesSlide61.xml" ContentType="application/vnd.openxmlformats-officedocument.presentationml.notesSlide+xml"/>
  <Override PartName="/ppt/theme/themeOverride33.xml" ContentType="application/vnd.openxmlformats-officedocument.themeOverride+xml"/>
  <Override PartName="/ppt/notesSlides/notesSlide62.xml" ContentType="application/vnd.openxmlformats-officedocument.presentationml.notesSl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charts/chart6.xml" ContentType="application/vnd.openxmlformats-officedocument.drawingml.chart+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7" r:id="rId3"/>
    <p:sldMasterId id="2147483689" r:id="rId4"/>
    <p:sldMasterId id="2147483701" r:id="rId5"/>
    <p:sldMasterId id="2147483713" r:id="rId6"/>
    <p:sldMasterId id="2147483726" r:id="rId7"/>
    <p:sldMasterId id="2147483739" r:id="rId8"/>
    <p:sldMasterId id="2147483743" r:id="rId9"/>
  </p:sldMasterIdLst>
  <p:notesMasterIdLst>
    <p:notesMasterId r:id="rId144"/>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6" r:id="rId129"/>
    <p:sldId id="377" r:id="rId130"/>
    <p:sldId id="378"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2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c3\documents\Enterprise_Engineering\Clients\Hawaii\DOH\Presentations\March%202016\data%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3\documents\Enterprise_Engineering\Clients\Hawaii\DOH\Presentations\March%202016\data%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ichc.RDE_NT\Desktop\SurveySummary_111420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3\Documents\Enterprise_Engineering\Marketing\Initiatives\eCOMPAS\Stats\Hawaii\secure-messaging-adoption-August_2016.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WHC - Data Elements Imported</a:t>
            </a:r>
          </a:p>
        </c:rich>
      </c:tx>
      <c:overlay val="0"/>
      <c:spPr>
        <a:noFill/>
        <a:ln>
          <a:noFill/>
        </a:ln>
        <a:effectLst/>
      </c:spPr>
    </c:title>
    <c:autoTitleDeleted val="0"/>
    <c:plotArea>
      <c:layout/>
      <c:areaChart>
        <c:grouping val="standard"/>
        <c:varyColors val="0"/>
        <c:ser>
          <c:idx val="0"/>
          <c:order val="0"/>
          <c:spPr>
            <a:solidFill>
              <a:schemeClr val="accent1"/>
            </a:solidFill>
            <a:ln>
              <a:noFill/>
            </a:ln>
            <a:effectLst/>
          </c:spPr>
          <c:cat>
            <c:numRef>
              <c:f>'WHC Data'!$A$2:$A$15</c:f>
              <c:numCache>
                <c:formatCode>m/d/yyyy</c:formatCode>
                <c:ptCount val="14"/>
                <c:pt idx="0">
                  <c:v>39872</c:v>
                </c:pt>
                <c:pt idx="1">
                  <c:v>40056</c:v>
                </c:pt>
                <c:pt idx="2">
                  <c:v>40237</c:v>
                </c:pt>
                <c:pt idx="3">
                  <c:v>40421</c:v>
                </c:pt>
                <c:pt idx="4">
                  <c:v>40602</c:v>
                </c:pt>
                <c:pt idx="5">
                  <c:v>40786</c:v>
                </c:pt>
                <c:pt idx="6">
                  <c:v>40968</c:v>
                </c:pt>
                <c:pt idx="7">
                  <c:v>41152</c:v>
                </c:pt>
                <c:pt idx="8">
                  <c:v>41333</c:v>
                </c:pt>
                <c:pt idx="9">
                  <c:v>41517</c:v>
                </c:pt>
                <c:pt idx="10">
                  <c:v>41698</c:v>
                </c:pt>
                <c:pt idx="11">
                  <c:v>41882</c:v>
                </c:pt>
                <c:pt idx="12">
                  <c:v>42063</c:v>
                </c:pt>
                <c:pt idx="13">
                  <c:v>42247</c:v>
                </c:pt>
              </c:numCache>
            </c:numRef>
          </c:cat>
          <c:val>
            <c:numRef>
              <c:f>'WHC Data'!$B$2:$B$15</c:f>
              <c:numCache>
                <c:formatCode>General</c:formatCode>
                <c:ptCount val="14"/>
                <c:pt idx="0">
                  <c:v>297</c:v>
                </c:pt>
                <c:pt idx="1">
                  <c:v>417</c:v>
                </c:pt>
                <c:pt idx="2">
                  <c:v>1167</c:v>
                </c:pt>
                <c:pt idx="3">
                  <c:v>5310</c:v>
                </c:pt>
                <c:pt idx="4">
                  <c:v>12991</c:v>
                </c:pt>
                <c:pt idx="5">
                  <c:v>27640</c:v>
                </c:pt>
                <c:pt idx="6">
                  <c:v>64675</c:v>
                </c:pt>
                <c:pt idx="7">
                  <c:v>104084</c:v>
                </c:pt>
                <c:pt idx="8">
                  <c:v>146282</c:v>
                </c:pt>
                <c:pt idx="9">
                  <c:v>172434</c:v>
                </c:pt>
                <c:pt idx="10">
                  <c:v>204124</c:v>
                </c:pt>
                <c:pt idx="11">
                  <c:v>231744</c:v>
                </c:pt>
                <c:pt idx="12">
                  <c:v>265474</c:v>
                </c:pt>
                <c:pt idx="13">
                  <c:v>303310</c:v>
                </c:pt>
              </c:numCache>
            </c:numRef>
          </c:val>
          <c:extLst xmlns:c16r2="http://schemas.microsoft.com/office/drawing/2015/06/chart">
            <c:ext xmlns:c16="http://schemas.microsoft.com/office/drawing/2014/chart" uri="{C3380CC4-5D6E-409C-BE32-E72D297353CC}">
              <c16:uniqueId val="{00000000-4FFD-4EA9-B07B-7C615F96F755}"/>
            </c:ext>
          </c:extLst>
        </c:ser>
        <c:dLbls>
          <c:showLegendKey val="0"/>
          <c:showVal val="0"/>
          <c:showCatName val="0"/>
          <c:showSerName val="0"/>
          <c:showPercent val="0"/>
          <c:showBubbleSize val="0"/>
        </c:dLbls>
        <c:axId val="178036032"/>
        <c:axId val="178044432"/>
      </c:areaChart>
      <c:dateAx>
        <c:axId val="17803603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44432"/>
        <c:crosses val="autoZero"/>
        <c:auto val="0"/>
        <c:lblOffset val="100"/>
        <c:baseTimeUnit val="months"/>
        <c:majorUnit val="12"/>
        <c:majorTimeUnit val="months"/>
      </c:dateAx>
      <c:valAx>
        <c:axId val="17804443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36032"/>
        <c:crosses val="max"/>
        <c:crossBetween val="midCat"/>
      </c:valAx>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smtClean="0"/>
              <a:t>Data</a:t>
            </a:r>
            <a:r>
              <a:rPr lang="en-US" baseline="0" dirty="0" smtClean="0"/>
              <a:t> Elements </a:t>
            </a:r>
            <a:r>
              <a:rPr lang="en-US" dirty="0" smtClean="0"/>
              <a:t>Shared</a:t>
            </a:r>
            <a:endParaRPr lang="en-US" dirty="0"/>
          </a:p>
        </c:rich>
      </c:tx>
      <c:overlay val="0"/>
      <c:spPr>
        <a:noFill/>
        <a:ln>
          <a:noFill/>
        </a:ln>
        <a:effectLst/>
      </c:spPr>
    </c:title>
    <c:autoTitleDeleted val="0"/>
    <c:plotArea>
      <c:layout/>
      <c:areaChart>
        <c:grouping val="stacked"/>
        <c:varyColors val="0"/>
        <c:ser>
          <c:idx val="0"/>
          <c:order val="0"/>
          <c:tx>
            <c:strRef>
              <c:f>Sheet1!$F$1</c:f>
              <c:strCache>
                <c:ptCount val="1"/>
                <c:pt idx="0">
                  <c:v>totalShared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numRef>
              <c:f>Sheet1!$B$2:$B$25</c:f>
              <c:numCache>
                <c:formatCode>yyyy</c:formatCode>
                <c:ptCount val="24"/>
                <c:pt idx="0">
                  <c:v>42582</c:v>
                </c:pt>
                <c:pt idx="1">
                  <c:v>42400</c:v>
                </c:pt>
                <c:pt idx="2">
                  <c:v>42216</c:v>
                </c:pt>
                <c:pt idx="3">
                  <c:v>42035</c:v>
                </c:pt>
                <c:pt idx="4">
                  <c:v>41851</c:v>
                </c:pt>
                <c:pt idx="5">
                  <c:v>41670</c:v>
                </c:pt>
                <c:pt idx="6">
                  <c:v>41486</c:v>
                </c:pt>
                <c:pt idx="7">
                  <c:v>41305</c:v>
                </c:pt>
                <c:pt idx="8">
                  <c:v>41121</c:v>
                </c:pt>
                <c:pt idx="9">
                  <c:v>40939</c:v>
                </c:pt>
                <c:pt idx="10">
                  <c:v>40755</c:v>
                </c:pt>
                <c:pt idx="11">
                  <c:v>40574</c:v>
                </c:pt>
                <c:pt idx="12">
                  <c:v>40390</c:v>
                </c:pt>
                <c:pt idx="13">
                  <c:v>40209</c:v>
                </c:pt>
                <c:pt idx="14">
                  <c:v>40025</c:v>
                </c:pt>
                <c:pt idx="15">
                  <c:v>39844</c:v>
                </c:pt>
                <c:pt idx="16">
                  <c:v>39660</c:v>
                </c:pt>
                <c:pt idx="17">
                  <c:v>39478</c:v>
                </c:pt>
                <c:pt idx="18">
                  <c:v>39294</c:v>
                </c:pt>
                <c:pt idx="19">
                  <c:v>39113</c:v>
                </c:pt>
                <c:pt idx="20">
                  <c:v>38929</c:v>
                </c:pt>
                <c:pt idx="21">
                  <c:v>38748</c:v>
                </c:pt>
                <c:pt idx="22">
                  <c:v>38564</c:v>
                </c:pt>
                <c:pt idx="23">
                  <c:v>38383</c:v>
                </c:pt>
              </c:numCache>
            </c:numRef>
          </c:cat>
          <c:val>
            <c:numRef>
              <c:f>Sheet1!$F$2:$F$25</c:f>
              <c:numCache>
                <c:formatCode>_(* #,##0_);_(* \(#,##0\);_(* "-"??_);_(@_)</c:formatCode>
                <c:ptCount val="24"/>
                <c:pt idx="0">
                  <c:v>5866127</c:v>
                </c:pt>
                <c:pt idx="1">
                  <c:v>5323519</c:v>
                </c:pt>
                <c:pt idx="2">
                  <c:v>4962025</c:v>
                </c:pt>
                <c:pt idx="3">
                  <c:v>4489705</c:v>
                </c:pt>
                <c:pt idx="4">
                  <c:v>4152316</c:v>
                </c:pt>
                <c:pt idx="5">
                  <c:v>3777975</c:v>
                </c:pt>
                <c:pt idx="6">
                  <c:v>3495042</c:v>
                </c:pt>
                <c:pt idx="7">
                  <c:v>3135130</c:v>
                </c:pt>
                <c:pt idx="8">
                  <c:v>2830700</c:v>
                </c:pt>
                <c:pt idx="9">
                  <c:v>2376046</c:v>
                </c:pt>
                <c:pt idx="10">
                  <c:v>2016061</c:v>
                </c:pt>
                <c:pt idx="11">
                  <c:v>1710404</c:v>
                </c:pt>
                <c:pt idx="12">
                  <c:v>1261336</c:v>
                </c:pt>
                <c:pt idx="13">
                  <c:v>883348</c:v>
                </c:pt>
                <c:pt idx="14">
                  <c:v>739183</c:v>
                </c:pt>
                <c:pt idx="15" formatCode="General">
                  <c:v>558266</c:v>
                </c:pt>
                <c:pt idx="16" formatCode="General">
                  <c:v>406179</c:v>
                </c:pt>
                <c:pt idx="17" formatCode="General">
                  <c:v>115992</c:v>
                </c:pt>
                <c:pt idx="18" formatCode="General">
                  <c:v>82773</c:v>
                </c:pt>
                <c:pt idx="19" formatCode="General">
                  <c:v>74337</c:v>
                </c:pt>
                <c:pt idx="20" formatCode="General">
                  <c:v>61304</c:v>
                </c:pt>
                <c:pt idx="21" formatCode="General">
                  <c:v>57455</c:v>
                </c:pt>
                <c:pt idx="22" formatCode="General">
                  <c:v>53346</c:v>
                </c:pt>
                <c:pt idx="23" formatCode="General">
                  <c:v>49363</c:v>
                </c:pt>
              </c:numCache>
            </c:numRef>
          </c:val>
          <c:extLst xmlns:c16r2="http://schemas.microsoft.com/office/drawing/2015/06/chart">
            <c:ext xmlns:c16="http://schemas.microsoft.com/office/drawing/2014/chart" uri="{C3380CC4-5D6E-409C-BE32-E72D297353CC}">
              <c16:uniqueId val="{00000000-63DE-4EDD-ABA7-1F46A560F81C}"/>
            </c:ext>
          </c:extLst>
        </c:ser>
        <c:dLbls>
          <c:showLegendKey val="0"/>
          <c:showVal val="0"/>
          <c:showCatName val="0"/>
          <c:showSerName val="0"/>
          <c:showPercent val="0"/>
          <c:showBubbleSize val="0"/>
        </c:dLbls>
        <c:axId val="178046672"/>
        <c:axId val="178047232"/>
      </c:areaChart>
      <c:dateAx>
        <c:axId val="178046672"/>
        <c:scaling>
          <c:orientation val="minMax"/>
        </c:scaling>
        <c:delete val="0"/>
        <c:axPos val="b"/>
        <c:numFmt formatCode="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8047232"/>
        <c:crosses val="autoZero"/>
        <c:auto val="1"/>
        <c:lblOffset val="100"/>
        <c:baseTimeUnit val="months"/>
        <c:majorUnit val="12"/>
        <c:majorTimeUnit val="months"/>
      </c:dateAx>
      <c:valAx>
        <c:axId val="178047232"/>
        <c:scaling>
          <c:orientation val="minMax"/>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8046672"/>
        <c:crosses val="autoZero"/>
        <c:crossBetween val="midCat"/>
        <c:majorUnit val="500000"/>
      </c:valAx>
      <c:spPr>
        <a:solidFill>
          <a:schemeClr val="bg1"/>
        </a:solid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WHC - Data Elements Imported</a:t>
            </a:r>
          </a:p>
        </c:rich>
      </c:tx>
      <c:overlay val="0"/>
      <c:spPr>
        <a:noFill/>
        <a:ln>
          <a:noFill/>
        </a:ln>
        <a:effectLst/>
      </c:spPr>
    </c:title>
    <c:autoTitleDeleted val="0"/>
    <c:plotArea>
      <c:layout/>
      <c:areaChart>
        <c:grouping val="standard"/>
        <c:varyColors val="0"/>
        <c:ser>
          <c:idx val="0"/>
          <c:order val="0"/>
          <c:spPr>
            <a:solidFill>
              <a:schemeClr val="accent1"/>
            </a:solidFill>
            <a:ln>
              <a:noFill/>
            </a:ln>
            <a:effectLst/>
          </c:spPr>
          <c:cat>
            <c:numRef>
              <c:f>'WHC Data'!$A$2:$A$15</c:f>
              <c:numCache>
                <c:formatCode>m/d/yyyy</c:formatCode>
                <c:ptCount val="14"/>
                <c:pt idx="0">
                  <c:v>39872</c:v>
                </c:pt>
                <c:pt idx="1">
                  <c:v>40056</c:v>
                </c:pt>
                <c:pt idx="2">
                  <c:v>40237</c:v>
                </c:pt>
                <c:pt idx="3">
                  <c:v>40421</c:v>
                </c:pt>
                <c:pt idx="4">
                  <c:v>40602</c:v>
                </c:pt>
                <c:pt idx="5">
                  <c:v>40786</c:v>
                </c:pt>
                <c:pt idx="6">
                  <c:v>40968</c:v>
                </c:pt>
                <c:pt idx="7">
                  <c:v>41152</c:v>
                </c:pt>
                <c:pt idx="8">
                  <c:v>41333</c:v>
                </c:pt>
                <c:pt idx="9">
                  <c:v>41517</c:v>
                </c:pt>
                <c:pt idx="10">
                  <c:v>41698</c:v>
                </c:pt>
                <c:pt idx="11">
                  <c:v>41882</c:v>
                </c:pt>
                <c:pt idx="12">
                  <c:v>42063</c:v>
                </c:pt>
                <c:pt idx="13">
                  <c:v>42247</c:v>
                </c:pt>
              </c:numCache>
            </c:numRef>
          </c:cat>
          <c:val>
            <c:numRef>
              <c:f>'WHC Data'!$B$2:$B$15</c:f>
              <c:numCache>
                <c:formatCode>General</c:formatCode>
                <c:ptCount val="14"/>
                <c:pt idx="0">
                  <c:v>297</c:v>
                </c:pt>
                <c:pt idx="1">
                  <c:v>417</c:v>
                </c:pt>
                <c:pt idx="2">
                  <c:v>1167</c:v>
                </c:pt>
                <c:pt idx="3">
                  <c:v>5310</c:v>
                </c:pt>
                <c:pt idx="4">
                  <c:v>12991</c:v>
                </c:pt>
                <c:pt idx="5">
                  <c:v>27640</c:v>
                </c:pt>
                <c:pt idx="6">
                  <c:v>64675</c:v>
                </c:pt>
                <c:pt idx="7">
                  <c:v>104084</c:v>
                </c:pt>
                <c:pt idx="8">
                  <c:v>146282</c:v>
                </c:pt>
                <c:pt idx="9">
                  <c:v>172434</c:v>
                </c:pt>
                <c:pt idx="10">
                  <c:v>204124</c:v>
                </c:pt>
                <c:pt idx="11">
                  <c:v>231744</c:v>
                </c:pt>
                <c:pt idx="12">
                  <c:v>265474</c:v>
                </c:pt>
                <c:pt idx="13">
                  <c:v>303310</c:v>
                </c:pt>
              </c:numCache>
            </c:numRef>
          </c:val>
          <c:extLst xmlns:c16r2="http://schemas.microsoft.com/office/drawing/2015/06/chart">
            <c:ext xmlns:c16="http://schemas.microsoft.com/office/drawing/2014/chart" uri="{C3380CC4-5D6E-409C-BE32-E72D297353CC}">
              <c16:uniqueId val="{00000000-4FFD-4EA9-B07B-7C615F96F755}"/>
            </c:ext>
          </c:extLst>
        </c:ser>
        <c:dLbls>
          <c:showLegendKey val="0"/>
          <c:showVal val="0"/>
          <c:showCatName val="0"/>
          <c:showSerName val="0"/>
          <c:showPercent val="0"/>
          <c:showBubbleSize val="0"/>
        </c:dLbls>
        <c:axId val="178050032"/>
        <c:axId val="178050592"/>
      </c:areaChart>
      <c:dateAx>
        <c:axId val="17805003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50592"/>
        <c:crosses val="autoZero"/>
        <c:auto val="0"/>
        <c:lblOffset val="100"/>
        <c:baseTimeUnit val="months"/>
        <c:majorUnit val="12"/>
        <c:majorTimeUnit val="months"/>
      </c:dateAx>
      <c:valAx>
        <c:axId val="17805059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50032"/>
        <c:crosses val="max"/>
        <c:crossBetween val="midCat"/>
      </c:valAx>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clustered"/>
        <c:varyColors val="0"/>
        <c:ser>
          <c:idx val="0"/>
          <c:order val="0"/>
          <c:invertIfNegative val="0"/>
          <c:cat>
            <c:strRef>
              <c:f>'Question 7'!$A$33:$A$34</c:f>
              <c:strCache>
                <c:ptCount val="2"/>
                <c:pt idx="0">
                  <c:v>e2</c:v>
                </c:pt>
                <c:pt idx="1">
                  <c:v>Reggie</c:v>
                </c:pt>
              </c:strCache>
            </c:strRef>
          </c:cat>
          <c:val>
            <c:numRef>
              <c:f>'Question 7'!$B$33:$B$34</c:f>
              <c:numCache>
                <c:formatCode>General</c:formatCode>
                <c:ptCount val="2"/>
                <c:pt idx="0">
                  <c:v>18</c:v>
                </c:pt>
                <c:pt idx="1">
                  <c:v>47</c:v>
                </c:pt>
              </c:numCache>
            </c:numRef>
          </c:val>
        </c:ser>
        <c:dLbls>
          <c:showLegendKey val="0"/>
          <c:showVal val="0"/>
          <c:showCatName val="0"/>
          <c:showSerName val="0"/>
          <c:showPercent val="0"/>
          <c:showBubbleSize val="0"/>
        </c:dLbls>
        <c:gapWidth val="150"/>
        <c:axId val="179846112"/>
        <c:axId val="179846672"/>
      </c:barChart>
      <c:catAx>
        <c:axId val="179846112"/>
        <c:scaling>
          <c:orientation val="minMax"/>
        </c:scaling>
        <c:delete val="0"/>
        <c:axPos val="b"/>
        <c:numFmt formatCode="General" sourceLinked="0"/>
        <c:majorTickMark val="out"/>
        <c:minorTickMark val="none"/>
        <c:tickLblPos val="nextTo"/>
        <c:crossAx val="179846672"/>
        <c:crosses val="autoZero"/>
        <c:auto val="1"/>
        <c:lblAlgn val="ctr"/>
        <c:lblOffset val="100"/>
        <c:noMultiLvlLbl val="0"/>
      </c:catAx>
      <c:valAx>
        <c:axId val="179846672"/>
        <c:scaling>
          <c:orientation val="minMax"/>
        </c:scaling>
        <c:delete val="0"/>
        <c:axPos val="l"/>
        <c:majorGridlines/>
        <c:numFmt formatCode="General" sourceLinked="1"/>
        <c:majorTickMark val="out"/>
        <c:minorTickMark val="none"/>
        <c:tickLblPos val="nextTo"/>
        <c:crossAx val="179846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j-lt"/>
                <a:ea typeface="+mn-ea"/>
                <a:cs typeface="+mn-cs"/>
              </a:defRPr>
            </a:pPr>
            <a:r>
              <a:rPr lang="en-US" b="1"/>
              <a:t>e2 Secure Messaging Adoption (Nb. Messages Sent)</a:t>
            </a:r>
          </a:p>
        </c:rich>
      </c:tx>
      <c:overlay val="0"/>
      <c:spPr>
        <a:noFill/>
        <a:ln>
          <a:noFill/>
        </a:ln>
        <a:effectLst/>
      </c:spPr>
    </c:title>
    <c:autoTitleDeleted val="0"/>
    <c:plotArea>
      <c:layout>
        <c:manualLayout>
          <c:layoutTarget val="inner"/>
          <c:xMode val="edge"/>
          <c:yMode val="edge"/>
          <c:x val="6.2883752434171533E-2"/>
          <c:y val="0.10260236280387779"/>
          <c:w val="0.89763596082747721"/>
          <c:h val="0.82371847486265937"/>
        </c:manualLayout>
      </c:layout>
      <c:areaChart>
        <c:grouping val="standard"/>
        <c:varyColors val="0"/>
        <c:ser>
          <c:idx val="0"/>
          <c:order val="0"/>
          <c:spPr>
            <a:solidFill>
              <a:srgbClr val="2196F3"/>
            </a:solidFill>
            <a:ln>
              <a:noFill/>
            </a:ln>
            <a:effectLst/>
          </c:spPr>
          <c:cat>
            <c:strRef>
              <c:f>Sheet1!$D$26:$AA$26</c:f>
              <c:strCache>
                <c:ptCount val="24"/>
                <c:pt idx="0">
                  <c:v>9/2014</c:v>
                </c:pt>
                <c:pt idx="1">
                  <c:v>10/2014</c:v>
                </c:pt>
                <c:pt idx="2">
                  <c:v>11/2014</c:v>
                </c:pt>
                <c:pt idx="3">
                  <c:v>12/2014</c:v>
                </c:pt>
                <c:pt idx="4">
                  <c:v>1/2015</c:v>
                </c:pt>
                <c:pt idx="5">
                  <c:v>2/2015</c:v>
                </c:pt>
                <c:pt idx="6">
                  <c:v>3/2015</c:v>
                </c:pt>
                <c:pt idx="7">
                  <c:v>4/2015</c:v>
                </c:pt>
                <c:pt idx="8">
                  <c:v>5/2015</c:v>
                </c:pt>
                <c:pt idx="9">
                  <c:v>6/2015</c:v>
                </c:pt>
                <c:pt idx="10">
                  <c:v>7/2015</c:v>
                </c:pt>
                <c:pt idx="11">
                  <c:v>8/2015</c:v>
                </c:pt>
                <c:pt idx="12">
                  <c:v>9/2015</c:v>
                </c:pt>
                <c:pt idx="13">
                  <c:v>10/2015</c:v>
                </c:pt>
                <c:pt idx="14">
                  <c:v>11/2015</c:v>
                </c:pt>
                <c:pt idx="15">
                  <c:v>12/2015</c:v>
                </c:pt>
                <c:pt idx="16">
                  <c:v>1/2016</c:v>
                </c:pt>
                <c:pt idx="17">
                  <c:v>2/2016</c:v>
                </c:pt>
                <c:pt idx="18">
                  <c:v>3/2016</c:v>
                </c:pt>
                <c:pt idx="19">
                  <c:v>4/2016</c:v>
                </c:pt>
                <c:pt idx="20">
                  <c:v>5/2016</c:v>
                </c:pt>
                <c:pt idx="21">
                  <c:v>6/2016</c:v>
                </c:pt>
                <c:pt idx="22">
                  <c:v>7/2016</c:v>
                </c:pt>
                <c:pt idx="23">
                  <c:v>8/2016</c:v>
                </c:pt>
              </c:strCache>
            </c:strRef>
          </c:cat>
          <c:val>
            <c:numRef>
              <c:f>Sheet1!$D$27:$AA$27</c:f>
              <c:numCache>
                <c:formatCode>General</c:formatCode>
                <c:ptCount val="24"/>
                <c:pt idx="0">
                  <c:v>183</c:v>
                </c:pt>
                <c:pt idx="1">
                  <c:v>363</c:v>
                </c:pt>
                <c:pt idx="2">
                  <c:v>491</c:v>
                </c:pt>
                <c:pt idx="3">
                  <c:v>670</c:v>
                </c:pt>
                <c:pt idx="4">
                  <c:v>919</c:v>
                </c:pt>
                <c:pt idx="5">
                  <c:v>1112</c:v>
                </c:pt>
                <c:pt idx="6">
                  <c:v>1341</c:v>
                </c:pt>
                <c:pt idx="7">
                  <c:v>1592</c:v>
                </c:pt>
                <c:pt idx="8">
                  <c:v>1862</c:v>
                </c:pt>
                <c:pt idx="9">
                  <c:v>2209</c:v>
                </c:pt>
                <c:pt idx="10">
                  <c:v>2600</c:v>
                </c:pt>
                <c:pt idx="11">
                  <c:v>3017</c:v>
                </c:pt>
                <c:pt idx="12">
                  <c:v>3341</c:v>
                </c:pt>
                <c:pt idx="13">
                  <c:v>3635</c:v>
                </c:pt>
                <c:pt idx="14">
                  <c:v>3864</c:v>
                </c:pt>
                <c:pt idx="15">
                  <c:v>4246</c:v>
                </c:pt>
                <c:pt idx="16">
                  <c:v>4692</c:v>
                </c:pt>
                <c:pt idx="17">
                  <c:v>4999</c:v>
                </c:pt>
                <c:pt idx="18">
                  <c:v>5237</c:v>
                </c:pt>
                <c:pt idx="19">
                  <c:v>5513</c:v>
                </c:pt>
                <c:pt idx="20">
                  <c:v>5992</c:v>
                </c:pt>
                <c:pt idx="21">
                  <c:v>6495</c:v>
                </c:pt>
                <c:pt idx="22">
                  <c:v>6826</c:v>
                </c:pt>
                <c:pt idx="23">
                  <c:v>7031</c:v>
                </c:pt>
              </c:numCache>
            </c:numRef>
          </c:val>
        </c:ser>
        <c:dLbls>
          <c:showLegendKey val="0"/>
          <c:showVal val="0"/>
          <c:showCatName val="0"/>
          <c:showSerName val="0"/>
          <c:showPercent val="0"/>
          <c:showBubbleSize val="0"/>
        </c:dLbls>
        <c:axId val="179848912"/>
        <c:axId val="179849472"/>
      </c:areaChart>
      <c:dateAx>
        <c:axId val="179848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9849472"/>
        <c:crosses val="autoZero"/>
        <c:auto val="0"/>
        <c:lblOffset val="100"/>
        <c:baseTimeUnit val="months"/>
        <c:majorUnit val="4"/>
      </c:dateAx>
      <c:valAx>
        <c:axId val="17984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9848912"/>
        <c:crossesAt val="1"/>
        <c:crossBetween val="midCat"/>
      </c:valAx>
      <c:spPr>
        <a:noFill/>
        <a:ln>
          <a:noFill/>
        </a:ln>
        <a:effectLst/>
      </c:spPr>
    </c:plotArea>
    <c:plotVisOnly val="1"/>
    <c:dispBlanksAs val="zero"/>
    <c:showDLblsOverMax val="0"/>
  </c:chart>
  <c:spPr>
    <a:solidFill>
      <a:schemeClr val="bg1"/>
    </a:solidFill>
    <a:ln>
      <a:noFill/>
    </a:ln>
    <a:effectLst/>
  </c:spPr>
  <c:txPr>
    <a:bodyPr/>
    <a:lstStyle/>
    <a:p>
      <a:pPr>
        <a:defRPr>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areaChart>
        <c:grouping val="standard"/>
        <c:varyColors val="0"/>
        <c:ser>
          <c:idx val="0"/>
          <c:order val="0"/>
          <c:tx>
            <c:strRef>
              <c:f>Sheet1!$B$1</c:f>
              <c:strCache>
                <c:ptCount val="1"/>
                <c:pt idx="0">
                  <c:v>Column1</c:v>
                </c:pt>
              </c:strCache>
            </c:strRef>
          </c:tx>
          <c:cat>
            <c:numRef>
              <c:f>Sheet1!$A$2:$A$7</c:f>
              <c:numCache>
                <c:formatCode>mmm\-yy</c:formatCode>
                <c:ptCount val="6"/>
                <c:pt idx="0">
                  <c:v>42125</c:v>
                </c:pt>
                <c:pt idx="1">
                  <c:v>42156</c:v>
                </c:pt>
                <c:pt idx="2">
                  <c:v>42278</c:v>
                </c:pt>
                <c:pt idx="3">
                  <c:v>42401</c:v>
                </c:pt>
                <c:pt idx="4">
                  <c:v>42491</c:v>
                </c:pt>
                <c:pt idx="5">
                  <c:v>42522</c:v>
                </c:pt>
              </c:numCache>
            </c:numRef>
          </c:cat>
          <c:val>
            <c:numRef>
              <c:f>Sheet1!$B$2:$B$7</c:f>
              <c:numCache>
                <c:formatCode>#,##0</c:formatCode>
                <c:ptCount val="6"/>
                <c:pt idx="0">
                  <c:v>491343</c:v>
                </c:pt>
                <c:pt idx="1">
                  <c:v>515397</c:v>
                </c:pt>
                <c:pt idx="2">
                  <c:v>960515</c:v>
                </c:pt>
                <c:pt idx="3">
                  <c:v>1913572</c:v>
                </c:pt>
                <c:pt idx="4">
                  <c:v>3147980</c:v>
                </c:pt>
                <c:pt idx="5">
                  <c:v>3842149</c:v>
                </c:pt>
              </c:numCache>
            </c:numRef>
          </c:val>
        </c:ser>
        <c:dLbls>
          <c:showLegendKey val="0"/>
          <c:showVal val="0"/>
          <c:showCatName val="0"/>
          <c:showSerName val="0"/>
          <c:showPercent val="0"/>
          <c:showBubbleSize val="0"/>
        </c:dLbls>
        <c:axId val="316517216"/>
        <c:axId val="316517776"/>
      </c:areaChart>
      <c:dateAx>
        <c:axId val="316517216"/>
        <c:scaling>
          <c:orientation val="minMax"/>
        </c:scaling>
        <c:delete val="0"/>
        <c:axPos val="b"/>
        <c:numFmt formatCode="mmm\-yy" sourceLinked="1"/>
        <c:majorTickMark val="none"/>
        <c:minorTickMark val="none"/>
        <c:tickLblPos val="nextTo"/>
        <c:crossAx val="316517776"/>
        <c:crosses val="autoZero"/>
        <c:auto val="1"/>
        <c:lblOffset val="100"/>
        <c:baseTimeUnit val="months"/>
      </c:dateAx>
      <c:valAx>
        <c:axId val="316517776"/>
        <c:scaling>
          <c:orientation val="minMax"/>
        </c:scaling>
        <c:delete val="0"/>
        <c:axPos val="l"/>
        <c:majorGridlines/>
        <c:numFmt formatCode="#,##0" sourceLinked="1"/>
        <c:majorTickMark val="none"/>
        <c:minorTickMark val="none"/>
        <c:tickLblPos val="nextTo"/>
        <c:crossAx val="31651721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8874-4BBA-41CA-AAF4-FD931591D187}"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768ED-2FB6-4E65-BEE4-09082148BBA3}" type="slidenum">
              <a:rPr lang="en-US" smtClean="0"/>
              <a:t>‹#›</a:t>
            </a:fld>
            <a:endParaRPr lang="en-US"/>
          </a:p>
        </p:txBody>
      </p:sp>
    </p:spTree>
    <p:extLst>
      <p:ext uri="{BB962C8B-B14F-4D97-AF65-F5344CB8AC3E}">
        <p14:creationId xmlns:p14="http://schemas.microsoft.com/office/powerpoint/2010/main" val="29133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7203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6910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2426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8427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6100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3537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84391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1730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4551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0519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6770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381000" y="685800"/>
            <a:ext cx="6096000" cy="3429000"/>
          </a:xfrm>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89215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62609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6201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5593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3964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71209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45</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3433676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47</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4233724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48</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728151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55</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2341107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58</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224801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r>
              <a:rPr lang="en-US" baseline="0" dirty="0" smtClean="0"/>
              <a:t> slide. Please complete section under Presenter</a:t>
            </a:r>
            <a:endParaRPr lang="en-US" dirty="0" smtClean="0"/>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07536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E4705A-0F67-4E19-83EB-E03BA91D44B6}"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307006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73</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878206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83</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209067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4A9B1-785C-49AD-94A2-E168F6B40DF2}" type="slidenum">
              <a:rPr lang="en-US" altLang="en-US">
                <a:solidFill>
                  <a:srgbClr val="000000"/>
                </a:solidFill>
              </a:rPr>
              <a:pPr eaLnBrk="1" hangingPunct="1"/>
              <a:t>91</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Arial" panose="020B0604020202020204" pitchFamily="34" charset="0"/>
            </a:endParaRPr>
          </a:p>
        </p:txBody>
      </p:sp>
    </p:spTree>
    <p:extLst>
      <p:ext uri="{BB962C8B-B14F-4D97-AF65-F5344CB8AC3E}">
        <p14:creationId xmlns:p14="http://schemas.microsoft.com/office/powerpoint/2010/main" val="1056390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66768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2050376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2081711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67653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355075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63806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27409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710546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249403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236820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305153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01393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520766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826760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Largest import programs </a:t>
            </a:r>
            <a:r>
              <a:rPr lang="en-US" smtClean="0"/>
              <a:t>serve upwards</a:t>
            </a:r>
            <a:r>
              <a:rPr lang="en-US" baseline="0" smtClean="0"/>
              <a:t> of 1500 (Dental)</a:t>
            </a:r>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4182101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864609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4697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85102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822404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923257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1132186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2231673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7102-7EF6-41E4-BC60-871EEA3C8D10}"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3367512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391647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Although</a:t>
            </a:r>
            <a:r>
              <a:rPr lang="en-US" b="1" baseline="0" dirty="0" smtClean="0"/>
              <a:t> we have managed to successfully reduce ER visits in NY (through our SPNS) &gt;&gt;&gt; as a result of the issues listed above engaging pts in regular primary care is still a challenge </a:t>
            </a:r>
            <a:endParaRPr lang="en-US" b="1" dirty="0" smtClean="0"/>
          </a:p>
          <a:p>
            <a:endParaRPr lang="en-US" dirty="0" smtClean="0"/>
          </a:p>
          <a:p>
            <a:endParaRPr lang="en-US" dirty="0" smtClean="0"/>
          </a:p>
          <a:p>
            <a:r>
              <a:rPr lang="en-US" dirty="0" smtClean="0"/>
              <a:t>PR: 	limited</a:t>
            </a:r>
            <a:r>
              <a:rPr lang="en-US" baseline="0" dirty="0" smtClean="0"/>
              <a:t> social services exist for those upon re-entry (as provided by one stop)</a:t>
            </a:r>
          </a:p>
          <a:p>
            <a:r>
              <a:rPr lang="en-US" baseline="0" dirty="0" smtClean="0"/>
              <a:t>	Clinics </a:t>
            </a:r>
            <a:r>
              <a:rPr lang="en-US" baseline="0" dirty="0" err="1" smtClean="0"/>
              <a:t>etc</a:t>
            </a:r>
            <a:r>
              <a:rPr lang="en-US" baseline="0" dirty="0" smtClean="0"/>
              <a:t> are available, but do not coordinate and can be difficult to access (transportation!)</a:t>
            </a:r>
          </a:p>
          <a:p>
            <a:endParaRPr lang="en-US" baseline="0" dirty="0" smtClean="0"/>
          </a:p>
          <a:p>
            <a:r>
              <a:rPr lang="en-US" baseline="0" dirty="0" smtClean="0"/>
              <a:t>NY:</a:t>
            </a:r>
          </a:p>
          <a:p>
            <a:r>
              <a:rPr lang="en-US" baseline="0" dirty="0" smtClean="0"/>
              <a:t>	We have discharge planning for select populations (working to expand)</a:t>
            </a:r>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641921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Jail</a:t>
            </a:r>
            <a:r>
              <a:rPr lang="en-US" baseline="0" dirty="0" smtClean="0"/>
              <a:t> based services:</a:t>
            </a:r>
          </a:p>
          <a:p>
            <a:r>
              <a:rPr lang="en-US" baseline="0" dirty="0" smtClean="0"/>
              <a:t>	HIV testing is universal, and not opt in</a:t>
            </a:r>
          </a:p>
          <a:p>
            <a:r>
              <a:rPr lang="en-US" baseline="0" dirty="0" smtClean="0"/>
              <a:t>Transitional Care Coordination:</a:t>
            </a:r>
          </a:p>
          <a:p>
            <a:r>
              <a:rPr lang="en-US" baseline="0" dirty="0" smtClean="0"/>
              <a:t>	Introducing health education, patient navigation, court advocacy, and TRANSPORTATION</a:t>
            </a:r>
          </a:p>
          <a:p>
            <a:r>
              <a:rPr lang="en-US" baseline="0" dirty="0" smtClean="0"/>
              <a:t>Community-based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OSCC already offers vocational training, social services, and housing assistance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Introducing case management, coordination of medical and social services, and linkages to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23785069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a single medical provider will increase continuity of care</a:t>
            </a:r>
          </a:p>
          <a:p>
            <a:r>
              <a:rPr lang="en-US" baseline="0" dirty="0" smtClean="0"/>
              <a:t>Same provider increases patient comfort, disclosure, and hopefully retention in care</a:t>
            </a:r>
          </a:p>
          <a:p>
            <a:r>
              <a:rPr lang="en-US" dirty="0" smtClean="0"/>
              <a:t>Empowering People</a:t>
            </a:r>
            <a:r>
              <a:rPr lang="en-US" baseline="0" dirty="0" smtClean="0"/>
              <a:t> to Initiate Change (EPIC) &gt; dedicated substance abuse treatment program dorm</a:t>
            </a:r>
          </a:p>
          <a:p>
            <a:endParaRPr lang="en-US" dirty="0" smtClean="0"/>
          </a:p>
          <a:p>
            <a:r>
              <a:rPr lang="en-US" dirty="0" smtClean="0"/>
              <a:t>&gt;&gt; by</a:t>
            </a:r>
            <a:r>
              <a:rPr lang="en-US" baseline="0" dirty="0" smtClean="0"/>
              <a:t> building the relationship in jail (prior to release) we will increase use of PC rather than ER</a:t>
            </a:r>
            <a:endParaRPr lang="en-US" dirty="0"/>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931448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OSCC trainings include HIV,</a:t>
            </a:r>
            <a:r>
              <a:rPr lang="en-US" baseline="0" dirty="0" smtClean="0"/>
              <a:t> medical case management, stigma </a:t>
            </a:r>
            <a:endParaRPr lang="en-US" dirty="0" smtClean="0"/>
          </a:p>
          <a:p>
            <a:r>
              <a:rPr lang="en-US" dirty="0" smtClean="0"/>
              <a:t>Coordinate</a:t>
            </a:r>
            <a:r>
              <a:rPr lang="en-US" baseline="0" dirty="0" smtClean="0"/>
              <a:t> with DOC for access, work space, security, projected discharge dates (within 120 days)</a:t>
            </a:r>
          </a:p>
          <a:p>
            <a:r>
              <a:rPr lang="en-US" baseline="0" dirty="0" smtClean="0"/>
              <a:t>Talk about meeting with formerly incarcerated and their feedback&gt; critical need for transportation</a:t>
            </a:r>
          </a:p>
          <a:p>
            <a:endParaRPr lang="en-US" dirty="0" smtClean="0"/>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383987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9FFDCB4-9CA9-45C2-85DF-3F05330C90F4}"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8434449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EPIC- we</a:t>
            </a:r>
            <a:r>
              <a:rPr lang="en-US" baseline="0" dirty="0" smtClean="0"/>
              <a:t> need DOC assistance in designating housing area, providing security, and ensuring participants aren’t transferred prior to completion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372789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892557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6071B-C912-4126-B3E8-430CD19A7C0A}"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26684614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381000" y="685800"/>
            <a:ext cx="6096000" cy="34290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124932" name="Slide Number Placeholder 3"/>
          <p:cNvSpPr txBox="1">
            <a:spLocks noGrp="1"/>
          </p:cNvSpPr>
          <p:nvPr/>
        </p:nvSpPr>
        <p:spPr bwMode="auto">
          <a:xfrm>
            <a:off x="3803610" y="8748414"/>
            <a:ext cx="2909831" cy="45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5" tIns="44642" rIns="89285" bIns="44642" anchor="b"/>
          <a:lstStyle>
            <a:lvl1pPr defTabSz="896938" eaLnBrk="0" hangingPunct="0">
              <a:defRPr>
                <a:solidFill>
                  <a:srgbClr val="CCECFF"/>
                </a:solidFill>
                <a:latin typeface="Times New Roman" panose="02020603050405020304" pitchFamily="18" charset="0"/>
              </a:defRPr>
            </a:lvl1pPr>
            <a:lvl2pPr marL="742950" indent="-285750" defTabSz="896938" eaLnBrk="0" hangingPunct="0">
              <a:defRPr>
                <a:solidFill>
                  <a:srgbClr val="CCECFF"/>
                </a:solidFill>
                <a:latin typeface="Times New Roman" panose="02020603050405020304" pitchFamily="18" charset="0"/>
              </a:defRPr>
            </a:lvl2pPr>
            <a:lvl3pPr marL="1143000" indent="-228600" defTabSz="896938" eaLnBrk="0" hangingPunct="0">
              <a:defRPr>
                <a:solidFill>
                  <a:srgbClr val="CCECFF"/>
                </a:solidFill>
                <a:latin typeface="Times New Roman" panose="02020603050405020304" pitchFamily="18" charset="0"/>
              </a:defRPr>
            </a:lvl3pPr>
            <a:lvl4pPr marL="1600200" indent="-228600" defTabSz="896938" eaLnBrk="0" hangingPunct="0">
              <a:defRPr>
                <a:solidFill>
                  <a:srgbClr val="CCECFF"/>
                </a:solidFill>
                <a:latin typeface="Times New Roman" panose="02020603050405020304" pitchFamily="18" charset="0"/>
              </a:defRPr>
            </a:lvl4pPr>
            <a:lvl5pPr marL="2057400" indent="-228600" defTabSz="896938" eaLnBrk="0" hangingPunct="0">
              <a:defRPr>
                <a:solidFill>
                  <a:srgbClr val="CCECFF"/>
                </a:solidFill>
                <a:latin typeface="Times New Roman" panose="02020603050405020304" pitchFamily="18" charset="0"/>
              </a:defRPr>
            </a:lvl5pPr>
            <a:lvl6pPr marL="2514600" indent="-228600" defTabSz="896938" eaLnBrk="0" fontAlgn="base" hangingPunct="0">
              <a:spcBef>
                <a:spcPct val="0"/>
              </a:spcBef>
              <a:spcAft>
                <a:spcPct val="0"/>
              </a:spcAft>
              <a:defRPr>
                <a:solidFill>
                  <a:srgbClr val="CCECFF"/>
                </a:solidFill>
                <a:latin typeface="Times New Roman" panose="02020603050405020304" pitchFamily="18" charset="0"/>
              </a:defRPr>
            </a:lvl6pPr>
            <a:lvl7pPr marL="2971800" indent="-228600" defTabSz="896938" eaLnBrk="0" fontAlgn="base" hangingPunct="0">
              <a:spcBef>
                <a:spcPct val="0"/>
              </a:spcBef>
              <a:spcAft>
                <a:spcPct val="0"/>
              </a:spcAft>
              <a:defRPr>
                <a:solidFill>
                  <a:srgbClr val="CCECFF"/>
                </a:solidFill>
                <a:latin typeface="Times New Roman" panose="02020603050405020304" pitchFamily="18" charset="0"/>
              </a:defRPr>
            </a:lvl7pPr>
            <a:lvl8pPr marL="3429000" indent="-228600" defTabSz="896938" eaLnBrk="0" fontAlgn="base" hangingPunct="0">
              <a:spcBef>
                <a:spcPct val="0"/>
              </a:spcBef>
              <a:spcAft>
                <a:spcPct val="0"/>
              </a:spcAft>
              <a:defRPr>
                <a:solidFill>
                  <a:srgbClr val="CCECFF"/>
                </a:solidFill>
                <a:latin typeface="Times New Roman" panose="02020603050405020304" pitchFamily="18" charset="0"/>
              </a:defRPr>
            </a:lvl8pPr>
            <a:lvl9pPr marL="3886200" indent="-228600" defTabSz="896938" eaLnBrk="0" fontAlgn="base" hangingPunct="0">
              <a:spcBef>
                <a:spcPct val="0"/>
              </a:spcBef>
              <a:spcAft>
                <a:spcPct val="0"/>
              </a:spcAft>
              <a:defRPr>
                <a:solidFill>
                  <a:srgbClr val="CCECFF"/>
                </a:solidFill>
                <a:latin typeface="Times New Roman" panose="02020603050405020304" pitchFamily="18" charset="0"/>
              </a:defRPr>
            </a:lvl9pPr>
          </a:lstStyle>
          <a:p>
            <a:pPr algn="r" eaLnBrk="1" fontAlgn="base" hangingPunct="1">
              <a:spcBef>
                <a:spcPct val="0"/>
              </a:spcBef>
              <a:spcAft>
                <a:spcPct val="0"/>
              </a:spcAft>
            </a:pPr>
            <a:fld id="{057642DE-0B92-4728-A44D-211435D4E8D2}" type="slidenum">
              <a:rPr lang="en-US" sz="1200">
                <a:solidFill>
                  <a:srgbClr val="000000"/>
                </a:solidFill>
                <a:latin typeface="Arial" panose="020B0604020202020204" pitchFamily="34" charset="0"/>
              </a:rPr>
              <a:pPr algn="r" eaLnBrk="1" fontAlgn="base" hangingPunct="1">
                <a:spcBef>
                  <a:spcPct val="0"/>
                </a:spcBef>
                <a:spcAft>
                  <a:spcPct val="0"/>
                </a:spcAft>
              </a:pPr>
              <a:t>134</a:t>
            </a:fld>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43415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3095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3386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1148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2"/>
            <a:ext cx="8692957"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882515" y="3759200"/>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409338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a:solidFill>
                  <a:srgbClr val="095895"/>
                </a:solidFill>
                <a:latin typeface="+mn-lt"/>
              </a:defRPr>
            </a:lvl1pPr>
          </a:lstStyle>
          <a:p>
            <a:pPr lvl="0" defTabSz="914400" fontAlgn="base">
              <a:spcAft>
                <a:spcPct val="0"/>
              </a:spcAft>
            </a:pPr>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F7D03D95-4419-4821-AA4D-CE4B4FA618B3}" type="datetimeFigureOut">
              <a:rPr lang="en-US" smtClean="0">
                <a:solidFill>
                  <a:prstClr val="black"/>
                </a:solidFill>
              </a:rPr>
              <a:pPr/>
              <a:t>9/27/2016</a:t>
            </a:fld>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solidFill>
                  <a:schemeClr val="bg1"/>
                </a:solidFill>
              </a:defRPr>
            </a:lvl1pPr>
          </a:lstStyle>
          <a:p>
            <a:fld id="{49DB1A04-21D9-413E-8104-81B0AB634AC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4045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F7D03D95-4419-4821-AA4D-CE4B4FA618B3}" type="datetimeFigureOut">
              <a:rPr lang="en-US" smtClean="0">
                <a:solidFill>
                  <a:prstClr val="black"/>
                </a:solidFill>
              </a:rPr>
              <a:pPr/>
              <a:t>9/27/2016</a:t>
            </a:fld>
            <a:endParaRPr lang="en-US">
              <a:solidFill>
                <a:prstClr val="black"/>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solidFill>
                <a:prstClr val="black"/>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solidFill>
                  <a:schemeClr val="bg1"/>
                </a:solidFill>
              </a:defRPr>
            </a:lvl1pPr>
          </a:lstStyle>
          <a:p>
            <a:fld id="{49DB1A04-21D9-413E-8104-81B0AB634AC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93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a:solidFill>
                  <a:srgbClr val="095895"/>
                </a:solidFill>
                <a:latin typeface="+mn-lt"/>
              </a:defRPr>
            </a:lvl1pPr>
          </a:lstStyle>
          <a:p>
            <a:pPr lvl="0" defTabSz="914400" fontAlgn="base">
              <a:spcAft>
                <a:spcPct val="0"/>
              </a:spcAft>
            </a:pPr>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F7D03D95-4419-4821-AA4D-CE4B4FA618B3}" type="datetimeFigureOut">
              <a:rPr lang="en-US" smtClean="0">
                <a:solidFill>
                  <a:prstClr val="black"/>
                </a:solidFill>
              </a:rPr>
              <a:pPr/>
              <a:t>9/27/2016</a:t>
            </a:fld>
            <a:endParaRPr lang="en-US">
              <a:solidFill>
                <a:prstClr val="black"/>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49DB1A04-21D9-413E-8104-81B0AB634A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315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6"/>
            <a:ext cx="8692957"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882517" y="3759204"/>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p:nvSpPr>
        <p:spPr>
          <a:xfrm>
            <a:off x="3065760" y="6391616"/>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339770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3"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11" y="283371"/>
            <a:ext cx="11015324" cy="88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dirty="0">
                <a:solidFill>
                  <a:srgbClr val="095895"/>
                </a:solidFill>
                <a:latin typeface="+mn-lt"/>
              </a:defRPr>
            </a:lvl1pPr>
          </a:lstStyle>
          <a:p>
            <a:pPr lvl="0" defTabSz="914400" fontAlgn="base">
              <a:spcAft>
                <a:spcPct val="0"/>
              </a:spcAft>
            </a:pPr>
            <a:r>
              <a:rPr lang="en-US" dirty="0" smtClean="0"/>
              <a:t>Page Headline</a:t>
            </a:r>
            <a:endParaRPr lang="en-US" dirty="0"/>
          </a:p>
        </p:txBody>
      </p:sp>
      <p:sp>
        <p:nvSpPr>
          <p:cNvPr id="5" name="TextBox 4"/>
          <p:cNvSpPr txBox="1"/>
          <p:nvPr/>
        </p:nvSpPr>
        <p:spPr>
          <a:xfrm>
            <a:off x="3065760" y="6391616"/>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3538719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2503"/>
            <a:ext cx="12192000" cy="4932995"/>
          </a:xfrm>
          <a:prstGeom prst="rect">
            <a:avLst/>
          </a:prstGeom>
        </p:spPr>
      </p:pic>
      <p:sp>
        <p:nvSpPr>
          <p:cNvPr id="3" name="Title 1"/>
          <p:cNvSpPr>
            <a:spLocks noGrp="1"/>
          </p:cNvSpPr>
          <p:nvPr>
            <p:ph type="title" hasCustomPrompt="1"/>
          </p:nvPr>
        </p:nvSpPr>
        <p:spPr>
          <a:xfrm>
            <a:off x="634809" y="2591142"/>
            <a:ext cx="11015324" cy="880412"/>
          </a:xfrm>
          <a:prstGeom prst="rect">
            <a:avLst/>
          </a:prstGeom>
        </p:spPr>
        <p:txBody>
          <a:bodyPr anchor="t">
            <a:normAutofit/>
          </a:bodyPr>
          <a:lstStyle>
            <a:lvl1pPr algn="ctr">
              <a:defRPr sz="5400" b="1" baseline="0">
                <a:solidFill>
                  <a:srgbClr val="095895"/>
                </a:solidFill>
                <a:latin typeface="+mn-lt"/>
              </a:defRPr>
            </a:lvl1pPr>
          </a:lstStyle>
          <a:p>
            <a:r>
              <a:rPr lang="en-US" dirty="0" smtClean="0"/>
              <a:t>Title</a:t>
            </a:r>
            <a:endParaRPr lang="en-US" dirty="0"/>
          </a:p>
        </p:txBody>
      </p:sp>
    </p:spTree>
    <p:extLst>
      <p:ext uri="{BB962C8B-B14F-4D97-AF65-F5344CB8AC3E}">
        <p14:creationId xmlns:p14="http://schemas.microsoft.com/office/powerpoint/2010/main" val="29765106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a:solidFill>
                  <a:srgbClr val="095895"/>
                </a:solidFill>
                <a:latin typeface="+mn-lt"/>
              </a:defRPr>
            </a:lvl1pPr>
          </a:lstStyle>
          <a:p>
            <a:pPr lvl="0"/>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8969376" y="6407944"/>
            <a:ext cx="2560320" cy="365760"/>
          </a:xfrm>
          <a:prstGeom prst="rect">
            <a:avLst/>
          </a:prstGeom>
        </p:spPr>
        <p:txBody>
          <a:bodyPr/>
          <a:lstStyle>
            <a:extLst/>
          </a:lstStyle>
          <a:p>
            <a:fld id="{506C2F1C-046C-4FF5-8DA4-0443C3FEC183}" type="datetimeFigureOut">
              <a:rPr lang="en-US">
                <a:solidFill>
                  <a:prstClr val="black"/>
                </a:solidFill>
              </a:rPr>
              <a:pPr/>
              <a:t>9/27/2016</a:t>
            </a:fld>
            <a:endParaRPr lang="en-US">
              <a:solidFill>
                <a:prstClr val="black"/>
              </a:solidFill>
            </a:endParaRPr>
          </a:p>
        </p:txBody>
      </p:sp>
      <p:sp>
        <p:nvSpPr>
          <p:cNvPr id="8" name="Footer Placeholder 7"/>
          <p:cNvSpPr>
            <a:spLocks noGrp="1"/>
          </p:cNvSpPr>
          <p:nvPr>
            <p:ph type="ftr" sz="quarter" idx="11"/>
          </p:nvPr>
        </p:nvSpPr>
        <p:spPr>
          <a:xfrm>
            <a:off x="5840097" y="6407945"/>
            <a:ext cx="3134241" cy="365125"/>
          </a:xfrm>
          <a:prstGeom prst="rect">
            <a:avLst/>
          </a:prstGeom>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a:xfrm>
            <a:off x="11529696" y="6407945"/>
            <a:ext cx="487680" cy="365125"/>
          </a:xfrm>
          <a:prstGeom prst="rect">
            <a:avLst/>
          </a:prstGeom>
        </p:spPr>
        <p:txBody>
          <a:bodyPr/>
          <a:lstStyle>
            <a:extLst/>
          </a:lstStyle>
          <a:p>
            <a:fld id="{E03DE265-B3CB-44FC-9937-5045E4F663D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978487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B9725-6EEA-4C21-8047-A240AD69C87C}" type="slidenum">
              <a:rPr lang="en-US"/>
              <a:pPr>
                <a:defRPr/>
              </a:pPr>
              <a:t>‹#›</a:t>
            </a:fld>
            <a:endParaRPr lang="en-US"/>
          </a:p>
        </p:txBody>
      </p:sp>
    </p:spTree>
    <p:extLst>
      <p:ext uri="{BB962C8B-B14F-4D97-AF65-F5344CB8AC3E}">
        <p14:creationId xmlns:p14="http://schemas.microsoft.com/office/powerpoint/2010/main" val="878813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18ED6-5B39-424F-99A6-E6A05DCDC306}" type="slidenum">
              <a:rPr lang="en-US"/>
              <a:pPr>
                <a:defRPr/>
              </a:pPr>
              <a:t>‹#›</a:t>
            </a:fld>
            <a:endParaRPr lang="en-US"/>
          </a:p>
        </p:txBody>
      </p:sp>
    </p:spTree>
    <p:extLst>
      <p:ext uri="{BB962C8B-B14F-4D97-AF65-F5344CB8AC3E}">
        <p14:creationId xmlns:p14="http://schemas.microsoft.com/office/powerpoint/2010/main" val="144479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48A9D-9249-40B5-B0A1-83071DE86E3A}" type="slidenum">
              <a:rPr lang="en-US"/>
              <a:pPr>
                <a:defRPr/>
              </a:pPr>
              <a:t>‹#›</a:t>
            </a:fld>
            <a:endParaRPr lang="en-US"/>
          </a:p>
        </p:txBody>
      </p:sp>
    </p:spTree>
    <p:extLst>
      <p:ext uri="{BB962C8B-B14F-4D97-AF65-F5344CB8AC3E}">
        <p14:creationId xmlns:p14="http://schemas.microsoft.com/office/powerpoint/2010/main" val="206546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809"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634809" y="1435899"/>
            <a:ext cx="11015323"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3709671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F0575-96F6-417A-9245-9B632547B4C9}" type="slidenum">
              <a:rPr lang="en-US"/>
              <a:pPr>
                <a:defRPr/>
              </a:pPr>
              <a:t>‹#›</a:t>
            </a:fld>
            <a:endParaRPr lang="en-US"/>
          </a:p>
        </p:txBody>
      </p:sp>
    </p:spTree>
    <p:extLst>
      <p:ext uri="{BB962C8B-B14F-4D97-AF65-F5344CB8AC3E}">
        <p14:creationId xmlns:p14="http://schemas.microsoft.com/office/powerpoint/2010/main" val="280258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38E4F0-AB0B-4DE5-A0F2-D98C201FAB93}" type="slidenum">
              <a:rPr lang="en-US"/>
              <a:pPr>
                <a:defRPr/>
              </a:pPr>
              <a:t>‹#›</a:t>
            </a:fld>
            <a:endParaRPr lang="en-US"/>
          </a:p>
        </p:txBody>
      </p:sp>
    </p:spTree>
    <p:extLst>
      <p:ext uri="{BB962C8B-B14F-4D97-AF65-F5344CB8AC3E}">
        <p14:creationId xmlns:p14="http://schemas.microsoft.com/office/powerpoint/2010/main" val="1498356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6743A4-3351-4609-8200-B048F8722028}" type="slidenum">
              <a:rPr lang="en-US"/>
              <a:pPr>
                <a:defRPr/>
              </a:pPr>
              <a:t>‹#›</a:t>
            </a:fld>
            <a:endParaRPr lang="en-US"/>
          </a:p>
        </p:txBody>
      </p:sp>
    </p:spTree>
    <p:extLst>
      <p:ext uri="{BB962C8B-B14F-4D97-AF65-F5344CB8AC3E}">
        <p14:creationId xmlns:p14="http://schemas.microsoft.com/office/powerpoint/2010/main" val="3462037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E05943-0627-47EA-BD4C-39B5C307AB75}" type="slidenum">
              <a:rPr lang="en-US"/>
              <a:pPr>
                <a:defRPr/>
              </a:pPr>
              <a:t>‹#›</a:t>
            </a:fld>
            <a:endParaRPr lang="en-US"/>
          </a:p>
        </p:txBody>
      </p:sp>
    </p:spTree>
    <p:extLst>
      <p:ext uri="{BB962C8B-B14F-4D97-AF65-F5344CB8AC3E}">
        <p14:creationId xmlns:p14="http://schemas.microsoft.com/office/powerpoint/2010/main" val="2358363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7E816-A14A-4093-A2C9-75A8C0EB2D02}" type="slidenum">
              <a:rPr lang="en-US"/>
              <a:pPr>
                <a:defRPr/>
              </a:pPr>
              <a:t>‹#›</a:t>
            </a:fld>
            <a:endParaRPr lang="en-US"/>
          </a:p>
        </p:txBody>
      </p:sp>
    </p:spTree>
    <p:extLst>
      <p:ext uri="{BB962C8B-B14F-4D97-AF65-F5344CB8AC3E}">
        <p14:creationId xmlns:p14="http://schemas.microsoft.com/office/powerpoint/2010/main" val="793454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B7934F-17FB-4661-B82A-18E93C01A93A}" type="slidenum">
              <a:rPr lang="en-US"/>
              <a:pPr>
                <a:defRPr/>
              </a:pPr>
              <a:t>‹#›</a:t>
            </a:fld>
            <a:endParaRPr lang="en-US"/>
          </a:p>
        </p:txBody>
      </p:sp>
    </p:spTree>
    <p:extLst>
      <p:ext uri="{BB962C8B-B14F-4D97-AF65-F5344CB8AC3E}">
        <p14:creationId xmlns:p14="http://schemas.microsoft.com/office/powerpoint/2010/main" val="284845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EFFAC-4566-4CAB-9A1C-846B662453B3}" type="slidenum">
              <a:rPr lang="en-US"/>
              <a:pPr>
                <a:defRPr/>
              </a:pPr>
              <a:t>‹#›</a:t>
            </a:fld>
            <a:endParaRPr lang="en-US"/>
          </a:p>
        </p:txBody>
      </p:sp>
    </p:spTree>
    <p:extLst>
      <p:ext uri="{BB962C8B-B14F-4D97-AF65-F5344CB8AC3E}">
        <p14:creationId xmlns:p14="http://schemas.microsoft.com/office/powerpoint/2010/main" val="2801070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D7124-0FDE-453D-98AF-58D2BC983C95}" type="slidenum">
              <a:rPr lang="en-US"/>
              <a:pPr>
                <a:defRPr/>
              </a:pPr>
              <a:t>‹#›</a:t>
            </a:fld>
            <a:endParaRPr lang="en-US"/>
          </a:p>
        </p:txBody>
      </p:sp>
    </p:spTree>
    <p:extLst>
      <p:ext uri="{BB962C8B-B14F-4D97-AF65-F5344CB8AC3E}">
        <p14:creationId xmlns:p14="http://schemas.microsoft.com/office/powerpoint/2010/main" val="175605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748FD7-C6F7-4C37-90C9-62A07E7A6A98}" type="slidenum">
              <a:rPr lang="en-US" altLang="en-US"/>
              <a:pPr/>
              <a:t>‹#›</a:t>
            </a:fld>
            <a:endParaRPr lang="en-US" altLang="en-US"/>
          </a:p>
        </p:txBody>
      </p:sp>
    </p:spTree>
    <p:extLst>
      <p:ext uri="{BB962C8B-B14F-4D97-AF65-F5344CB8AC3E}">
        <p14:creationId xmlns:p14="http://schemas.microsoft.com/office/powerpoint/2010/main" val="3812003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712C0E-AE34-44B3-8028-D54EC5680698}" type="slidenum">
              <a:rPr lang="en-US" altLang="en-US"/>
              <a:pPr/>
              <a:t>‹#›</a:t>
            </a:fld>
            <a:endParaRPr lang="en-US" altLang="en-US"/>
          </a:p>
        </p:txBody>
      </p:sp>
    </p:spTree>
    <p:extLst>
      <p:ext uri="{BB962C8B-B14F-4D97-AF65-F5344CB8AC3E}">
        <p14:creationId xmlns:p14="http://schemas.microsoft.com/office/powerpoint/2010/main" val="207892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1"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09"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3305405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D8E74B-B3C7-4F98-A93C-157DFEAD63F5}" type="slidenum">
              <a:rPr lang="en-US" altLang="en-US"/>
              <a:pPr/>
              <a:t>‹#›</a:t>
            </a:fld>
            <a:endParaRPr lang="en-US" altLang="en-US"/>
          </a:p>
        </p:txBody>
      </p:sp>
    </p:spTree>
    <p:extLst>
      <p:ext uri="{BB962C8B-B14F-4D97-AF65-F5344CB8AC3E}">
        <p14:creationId xmlns:p14="http://schemas.microsoft.com/office/powerpoint/2010/main" val="2981187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A4F58F-240F-4A8B-A860-10F871B0C8FB}" type="slidenum">
              <a:rPr lang="en-US" altLang="en-US"/>
              <a:pPr/>
              <a:t>‹#›</a:t>
            </a:fld>
            <a:endParaRPr lang="en-US" altLang="en-US"/>
          </a:p>
        </p:txBody>
      </p:sp>
    </p:spTree>
    <p:extLst>
      <p:ext uri="{BB962C8B-B14F-4D97-AF65-F5344CB8AC3E}">
        <p14:creationId xmlns:p14="http://schemas.microsoft.com/office/powerpoint/2010/main" val="2908444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3BBE528-E070-4D55-8313-BB8EA0BA781A}" type="slidenum">
              <a:rPr lang="en-US" altLang="en-US"/>
              <a:pPr/>
              <a:t>‹#›</a:t>
            </a:fld>
            <a:endParaRPr lang="en-US" altLang="en-US"/>
          </a:p>
        </p:txBody>
      </p:sp>
    </p:spTree>
    <p:extLst>
      <p:ext uri="{BB962C8B-B14F-4D97-AF65-F5344CB8AC3E}">
        <p14:creationId xmlns:p14="http://schemas.microsoft.com/office/powerpoint/2010/main" val="3855714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FBAA08-FAB5-4D55-8712-181435E6985F}" type="slidenum">
              <a:rPr lang="en-US" altLang="en-US"/>
              <a:pPr/>
              <a:t>‹#›</a:t>
            </a:fld>
            <a:endParaRPr lang="en-US" altLang="en-US"/>
          </a:p>
        </p:txBody>
      </p:sp>
    </p:spTree>
    <p:extLst>
      <p:ext uri="{BB962C8B-B14F-4D97-AF65-F5344CB8AC3E}">
        <p14:creationId xmlns:p14="http://schemas.microsoft.com/office/powerpoint/2010/main" val="3175947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D5ECBFE-B5B8-4426-8E77-23C040BF9348}" type="slidenum">
              <a:rPr lang="en-US" altLang="en-US"/>
              <a:pPr/>
              <a:t>‹#›</a:t>
            </a:fld>
            <a:endParaRPr lang="en-US" altLang="en-US"/>
          </a:p>
        </p:txBody>
      </p:sp>
    </p:spTree>
    <p:extLst>
      <p:ext uri="{BB962C8B-B14F-4D97-AF65-F5344CB8AC3E}">
        <p14:creationId xmlns:p14="http://schemas.microsoft.com/office/powerpoint/2010/main" val="3896345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57769D-4E8D-42C4-B4AC-2919B9F62000}" type="slidenum">
              <a:rPr lang="en-US" altLang="en-US"/>
              <a:pPr/>
              <a:t>‹#›</a:t>
            </a:fld>
            <a:endParaRPr lang="en-US" altLang="en-US"/>
          </a:p>
        </p:txBody>
      </p:sp>
    </p:spTree>
    <p:extLst>
      <p:ext uri="{BB962C8B-B14F-4D97-AF65-F5344CB8AC3E}">
        <p14:creationId xmlns:p14="http://schemas.microsoft.com/office/powerpoint/2010/main" val="3513057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E1AA6B-3C56-4314-B963-CAD215C4CBF2}" type="slidenum">
              <a:rPr lang="en-US" altLang="en-US"/>
              <a:pPr/>
              <a:t>‹#›</a:t>
            </a:fld>
            <a:endParaRPr lang="en-US" altLang="en-US"/>
          </a:p>
        </p:txBody>
      </p:sp>
    </p:spTree>
    <p:extLst>
      <p:ext uri="{BB962C8B-B14F-4D97-AF65-F5344CB8AC3E}">
        <p14:creationId xmlns:p14="http://schemas.microsoft.com/office/powerpoint/2010/main" val="849791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07F93D-4FF5-4BFF-B463-2EF4B401DF1D}" type="slidenum">
              <a:rPr lang="en-US" altLang="en-US"/>
              <a:pPr/>
              <a:t>‹#›</a:t>
            </a:fld>
            <a:endParaRPr lang="en-US" altLang="en-US"/>
          </a:p>
        </p:txBody>
      </p:sp>
    </p:spTree>
    <p:extLst>
      <p:ext uri="{BB962C8B-B14F-4D97-AF65-F5344CB8AC3E}">
        <p14:creationId xmlns:p14="http://schemas.microsoft.com/office/powerpoint/2010/main" val="1644324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D7C29B-DF68-45E9-A7B0-E46225FFCAF3}" type="slidenum">
              <a:rPr lang="en-US" altLang="en-US"/>
              <a:pPr/>
              <a:t>‹#›</a:t>
            </a:fld>
            <a:endParaRPr lang="en-US" altLang="en-US"/>
          </a:p>
        </p:txBody>
      </p:sp>
    </p:spTree>
    <p:extLst>
      <p:ext uri="{BB962C8B-B14F-4D97-AF65-F5344CB8AC3E}">
        <p14:creationId xmlns:p14="http://schemas.microsoft.com/office/powerpoint/2010/main" val="124675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D3CB7F96-D741-44B7-BCCD-969FB87C8E9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8835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22B9725-6EEA-4C21-8047-A240AD69C87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38514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D3CB7F96-D741-44B7-BCCD-969FB87C8E9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54287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1208014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3578690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4018867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1296098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solidFill>
                  <a:schemeClr val="bg1"/>
                </a:solidFill>
              </a:defRPr>
            </a:lvl1pPr>
          </a:lstStyle>
          <a:p>
            <a:fld id="{D3CB7F96-D741-44B7-BCCD-969FB87C8E9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25188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4191833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2239465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2238704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90DECC3-65AA-4626-B7F2-6E953BDCCEBF}" type="datetimeFigureOut">
              <a:rPr lang="en-US" smtClean="0"/>
              <a:pPr/>
              <a:t>9/27/2016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20299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a:solidFill>
                  <a:srgbClr val="095895"/>
                </a:solidFill>
                <a:latin typeface="+mn-lt"/>
              </a:defRPr>
            </a:lvl1pPr>
          </a:lstStyle>
          <a:p>
            <a:pPr lvl="0" defTabSz="914400" fontAlgn="base">
              <a:spcAft>
                <a:spcPct val="0"/>
              </a:spcAft>
            </a:pPr>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F7D03D95-4419-4821-AA4D-CE4B4FA618B3}" type="datetimeFigureOut">
              <a:rPr lang="en-US" smtClean="0">
                <a:solidFill>
                  <a:prstClr val="black"/>
                </a:solidFill>
              </a:rPr>
              <a:pPr/>
              <a:t>9/27/2016</a:t>
            </a:fld>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solidFill>
                  <a:schemeClr val="bg1"/>
                </a:solidFill>
              </a:defRPr>
            </a:lvl1pPr>
          </a:lstStyle>
          <a:p>
            <a:fld id="{49DB1A04-21D9-413E-8104-81B0AB634AC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9902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295889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62039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353711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1588934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3500601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0185871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679565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047943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1766742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145678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6"/>
            <a:ext cx="8692957"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882517" y="3759204"/>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p:nvSpPr>
        <p:spPr>
          <a:xfrm>
            <a:off x="3065760" y="6391616"/>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986054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83524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2410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0FE55C0-4EE8-4787-A24D-CDDDE9F33471}" type="datetimeFigureOut">
              <a:rPr lang="en-US" altLang="en-US">
                <a:solidFill>
                  <a:srgbClr val="000000"/>
                </a:solidFill>
              </a:rPr>
              <a:pPr/>
              <a:t>9/27/2016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E07220-46AE-43DA-AAF1-8BF08E95CB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2083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981E66-3CE7-463C-9C1E-89417F1FB9B2}" type="datetimeFigureOut">
              <a:rPr lang="en-US" altLang="en-US">
                <a:solidFill>
                  <a:srgbClr val="000000"/>
                </a:solidFill>
              </a:rPr>
              <a:pPr/>
              <a:t>9/27/2016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EA4C25-97A9-4971-A176-AE5D122D26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2256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CC910B-4297-41C4-A1D9-0B34536C204B}" type="datetimeFigureOut">
              <a:rPr lang="en-US" altLang="en-US">
                <a:solidFill>
                  <a:srgbClr val="000000"/>
                </a:solidFill>
              </a:rPr>
              <a:pPr/>
              <a:t>9/27/2016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154057-E7B1-45E3-B540-BF2FD4BF7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467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165B003-E9C9-4B4F-A188-414D92067B51}" type="datetimeFigureOut">
              <a:rPr lang="en-US" altLang="en-US">
                <a:solidFill>
                  <a:srgbClr val="000000"/>
                </a:solidFill>
              </a:rPr>
              <a:pPr/>
              <a:t>9/27/2016</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2C9C28-E73F-4F0D-B493-EB8BB4D94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3116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E95974D-0C4A-42EF-9E19-FFD89A8947E6}" type="datetimeFigureOut">
              <a:rPr lang="en-US" altLang="en-US">
                <a:solidFill>
                  <a:srgbClr val="000000"/>
                </a:solidFill>
              </a:rPr>
              <a:pPr/>
              <a:t>9/27/2016</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F6C7995-E553-4D50-9E5F-589219233F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4368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4959069-80CE-4F79-99BA-634A1D87E53D}" type="datetimeFigureOut">
              <a:rPr lang="en-US" altLang="en-US">
                <a:solidFill>
                  <a:srgbClr val="000000"/>
                </a:solidFill>
              </a:rPr>
              <a:pPr/>
              <a:t>9/27/2016</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8CC6A2-CD80-48C8-A2E3-E5334E979F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932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AA94B1-D9D6-46C5-9715-599BCE756E96}" type="datetimeFigureOut">
              <a:rPr lang="en-US" altLang="en-US">
                <a:solidFill>
                  <a:srgbClr val="000000"/>
                </a:solidFill>
              </a:rPr>
              <a:pPr/>
              <a:t>9/27/2016</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B1CDCAF-D32F-46BE-AB6E-6567D83080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651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C6ED01C-629D-46C8-8D8F-C2548873FC1E}" type="datetimeFigureOut">
              <a:rPr lang="en-US" altLang="en-US">
                <a:solidFill>
                  <a:srgbClr val="000000"/>
                </a:solidFill>
              </a:rPr>
              <a:pPr/>
              <a:t>9/27/2016</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F2E3E8-8945-4153-803F-7A8B8DA814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433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811"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634809" y="1435901"/>
            <a:ext cx="11015323"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p:nvSpPr>
        <p:spPr>
          <a:xfrm>
            <a:off x="3065760" y="6391616"/>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15709108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65DCD2-4447-4FD0-9A12-4A083BE81931}" type="datetimeFigureOut">
              <a:rPr lang="en-US" altLang="en-US">
                <a:solidFill>
                  <a:srgbClr val="000000"/>
                </a:solidFill>
              </a:rPr>
              <a:pPr/>
              <a:t>9/27/2016</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52E9B6-1CFD-4A29-8FAC-71006DAC72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1025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47576-1AFE-4963-BF6D-860B0F4FAEF0}" type="datetimeFigureOut">
              <a:rPr lang="en-US" altLang="en-US">
                <a:solidFill>
                  <a:srgbClr val="000000"/>
                </a:solidFill>
              </a:rPr>
              <a:pPr/>
              <a:t>9/27/2016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6EFA0E-B32E-4455-BE90-9D535DC808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6205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9BE7FC-CC18-440C-A557-FED590E7733D}" type="datetimeFigureOut">
              <a:rPr lang="en-US" altLang="en-US">
                <a:solidFill>
                  <a:srgbClr val="000000"/>
                </a:solidFill>
              </a:rPr>
              <a:pPr/>
              <a:t>9/27/2016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3793C6-AD24-4D6A-B440-9A0740D5F3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570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CC46E927-7444-46BF-9B29-1620063A3774}" type="datetimeFigureOut">
              <a:rPr lang="en-US" altLang="en-US">
                <a:solidFill>
                  <a:srgbClr val="000000"/>
                </a:solidFill>
              </a:rPr>
              <a:pPr/>
              <a:t>9/27/2016</a:t>
            </a:fld>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02A002E-371A-47A2-9554-9555E88ACF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4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02A5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002A5C"/>
                </a:solidFill>
              </a:defRPr>
            </a:lvl1pPr>
            <a:lvl2pPr>
              <a:defRPr>
                <a:solidFill>
                  <a:srgbClr val="002A5C"/>
                </a:solidFill>
              </a:defRPr>
            </a:lvl2pPr>
            <a:lvl3pPr>
              <a:defRPr>
                <a:solidFill>
                  <a:srgbClr val="002A5C"/>
                </a:solidFill>
              </a:defRPr>
            </a:lvl3pPr>
            <a:lvl4pPr>
              <a:defRPr>
                <a:solidFill>
                  <a:srgbClr val="002A5C"/>
                </a:solidFill>
              </a:defRPr>
            </a:lvl4pPr>
            <a:lvl5pPr>
              <a:defRPr>
                <a:solidFill>
                  <a:srgbClr val="002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48D7C3-7343-4145-93CC-DCE607704BD2}" type="datetimeFigureOut">
              <a:rPr lang="en-US">
                <a:solidFill>
                  <a:prstClr val="black"/>
                </a:solidFill>
              </a:rPr>
              <a:pPr/>
              <a:t>9/27/2016</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229600" y="6324601"/>
            <a:ext cx="2844800" cy="365125"/>
          </a:xfrm>
          <a:prstGeom prst="rect">
            <a:avLst/>
          </a:prstGeom>
        </p:spPr>
        <p:txBody>
          <a:bodyPr/>
          <a:lstStyle/>
          <a:p>
            <a:fld id="{9E4B5A84-A437-4ED1-A86D-FDB870AA08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3565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2"/>
            <a:ext cx="8692957"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882515" y="3759200"/>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26071193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1"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09"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Tree>
    <p:extLst>
      <p:ext uri="{BB962C8B-B14F-4D97-AF65-F5344CB8AC3E}">
        <p14:creationId xmlns:p14="http://schemas.microsoft.com/office/powerpoint/2010/main" val="511031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6"/>
            <a:ext cx="8692957"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882517" y="3759204"/>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p:nvSpPr>
        <p:spPr>
          <a:xfrm>
            <a:off x="3065760" y="6391616"/>
            <a:ext cx="5594224" cy="276999"/>
          </a:xfrm>
          <a:prstGeom prst="rect">
            <a:avLst/>
          </a:prstGeom>
          <a:noFill/>
        </p:spPr>
        <p:txBody>
          <a:bodyPr wrap="none" rtlCol="0">
            <a:spAutoFit/>
          </a:bodyPr>
          <a:lstStyle/>
          <a:p>
            <a:pPr eaLnBrk="0" fontAlgn="base" hangingPunct="0">
              <a:spcBef>
                <a:spcPct val="0"/>
              </a:spcBef>
              <a:spcAft>
                <a:spcPct val="0"/>
              </a:spcAft>
            </a:pPr>
            <a:r>
              <a:rPr lang="en-US" sz="1200" dirty="0">
                <a:solidFill>
                  <a:prstClr val="white"/>
                </a:solidFill>
                <a:latin typeface="Arial" panose="020B0604020202020204" pitchFamily="34" charset="0"/>
              </a:rPr>
              <a:t>2016 NATIONAL RYAN WHITE CONFERENCE ON HIV CARE &amp; TREATMENT</a:t>
            </a:r>
          </a:p>
        </p:txBody>
      </p:sp>
    </p:spTree>
    <p:extLst>
      <p:ext uri="{BB962C8B-B14F-4D97-AF65-F5344CB8AC3E}">
        <p14:creationId xmlns:p14="http://schemas.microsoft.com/office/powerpoint/2010/main" val="29669246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811"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634809" y="1435901"/>
            <a:ext cx="11015323"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p:nvSpPr>
        <p:spPr>
          <a:xfrm>
            <a:off x="3065760" y="6391616"/>
            <a:ext cx="5594224" cy="276999"/>
          </a:xfrm>
          <a:prstGeom prst="rect">
            <a:avLst/>
          </a:prstGeom>
          <a:noFill/>
        </p:spPr>
        <p:txBody>
          <a:bodyPr wrap="none" rtlCol="0">
            <a:spAutoFit/>
          </a:bodyPr>
          <a:lstStyle/>
          <a:p>
            <a:pPr eaLnBrk="0" fontAlgn="base" hangingPunct="0">
              <a:spcBef>
                <a:spcPct val="0"/>
              </a:spcBef>
              <a:spcAft>
                <a:spcPct val="0"/>
              </a:spcAft>
            </a:pPr>
            <a:r>
              <a:rPr lang="en-US" sz="1200" dirty="0">
                <a:solidFill>
                  <a:prstClr val="white"/>
                </a:solidFill>
                <a:latin typeface="Arial" panose="020B0604020202020204" pitchFamily="34" charset="0"/>
              </a:rPr>
              <a:t>2016 NATIONAL RYAN WHITE CONFERENCE ON HIV CARE &amp; TREATMENT</a:t>
            </a:r>
          </a:p>
        </p:txBody>
      </p:sp>
    </p:spTree>
    <p:extLst>
      <p:ext uri="{BB962C8B-B14F-4D97-AF65-F5344CB8AC3E}">
        <p14:creationId xmlns:p14="http://schemas.microsoft.com/office/powerpoint/2010/main" val="1653500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3"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11"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p:nvSpPr>
        <p:spPr>
          <a:xfrm>
            <a:off x="3065760" y="6391616"/>
            <a:ext cx="5594224" cy="276999"/>
          </a:xfrm>
          <a:prstGeom prst="rect">
            <a:avLst/>
          </a:prstGeom>
          <a:noFill/>
        </p:spPr>
        <p:txBody>
          <a:bodyPr wrap="none" rtlCol="0">
            <a:spAutoFit/>
          </a:bodyPr>
          <a:lstStyle/>
          <a:p>
            <a:pPr eaLnBrk="0" fontAlgn="base" hangingPunct="0">
              <a:spcBef>
                <a:spcPct val="0"/>
              </a:spcBef>
              <a:spcAft>
                <a:spcPct val="0"/>
              </a:spcAft>
            </a:pPr>
            <a:r>
              <a:rPr lang="en-US" sz="1200" dirty="0">
                <a:solidFill>
                  <a:prstClr val="white"/>
                </a:solidFill>
                <a:latin typeface="Arial" panose="020B0604020202020204" pitchFamily="34" charset="0"/>
              </a:rPr>
              <a:t>2016 NATIONAL RYAN WHITE CONFERENCE ON HIV CARE &amp; TREATMENT</a:t>
            </a:r>
          </a:p>
        </p:txBody>
      </p:sp>
    </p:spTree>
    <p:extLst>
      <p:ext uri="{BB962C8B-B14F-4D97-AF65-F5344CB8AC3E}">
        <p14:creationId xmlns:p14="http://schemas.microsoft.com/office/powerpoint/2010/main" val="267239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3"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11"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p:nvSpPr>
        <p:spPr>
          <a:xfrm>
            <a:off x="3065760" y="6391616"/>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14716898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eaLnBrk="0" fontAlgn="base" hangingPunct="0">
              <a:spcBef>
                <a:spcPct val="0"/>
              </a:spcBef>
              <a:spcAft>
                <a:spcPct val="0"/>
              </a:spcAft>
            </a:pPr>
            <a:fld id="{1D8BD707-D9CF-40AE-B4C6-C98DA3205C09}" type="datetimeFigureOut">
              <a:rPr lang="en-US">
                <a:solidFill>
                  <a:prstClr val="black">
                    <a:tint val="75000"/>
                  </a:prstClr>
                </a:solidFill>
                <a:latin typeface="Arial" panose="020B0604020202020204" pitchFamily="34" charset="0"/>
              </a:rPr>
              <a:pPr eaLnBrk="0" fontAlgn="base" hangingPunct="0">
                <a:spcBef>
                  <a:spcPct val="0"/>
                </a:spcBef>
                <a:spcAft>
                  <a:spcPct val="0"/>
                </a:spcAft>
              </a:pPr>
              <a:t>9/27/2016</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eaLnBrk="0" fontAlgn="base" hangingPunct="0">
              <a:spcBef>
                <a:spcPct val="0"/>
              </a:spcBef>
              <a:spcAft>
                <a:spcPct val="0"/>
              </a:spcAft>
            </a:pPr>
            <a:fld id="{B6F15528-21DE-4FAA-801E-634DDDAF4B2B}" type="slidenum">
              <a:rPr lang="en-US">
                <a:solidFill>
                  <a:prstClr val="black">
                    <a:tint val="75000"/>
                  </a:prstClr>
                </a:solidFill>
                <a:latin typeface="Arial" panose="020B0604020202020204" pitchFamily="34" charset="0"/>
              </a:rPr>
              <a:pPr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865391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a:solidFill>
                  <a:srgbClr val="095895"/>
                </a:solidFill>
                <a:latin typeface="+mn-lt"/>
              </a:defRPr>
            </a:lvl1pPr>
          </a:lstStyle>
          <a:p>
            <a:pPr lvl="0" defTabSz="914400" fontAlgn="base">
              <a:spcAft>
                <a:spcPct val="0"/>
              </a:spcAft>
            </a:pPr>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1D8BD707-D9CF-40AE-B4C6-C98DA3205C09}" type="datetimeFigureOut">
              <a:rPr lang="en-US" smtClean="0">
                <a:solidFill>
                  <a:prstClr val="black">
                    <a:tint val="75000"/>
                  </a:prstClr>
                </a:solidFill>
              </a:rPr>
              <a:pPr/>
              <a:t>9/27/2016</a:t>
            </a:fld>
            <a:endParaRPr lang="en-US">
              <a:solidFill>
                <a:prstClr val="black">
                  <a:tint val="75000"/>
                </a:prstClr>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solidFill>
                  <a:schemeClr val="bg1"/>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358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eaLnBrk="0" fontAlgn="base" hangingPunct="0">
              <a:spcBef>
                <a:spcPct val="0"/>
              </a:spcBef>
              <a:spcAft>
                <a:spcPct val="0"/>
              </a:spcAft>
            </a:pPr>
            <a:fld id="{1D8BD707-D9CF-40AE-B4C6-C98DA3205C0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pPr>
              <a:t>9/27/2016</a:t>
            </a:fld>
            <a:endParaRPr lang="en-US">
              <a:solidFill>
                <a:prstClr val="black">
                  <a:tint val="75000"/>
                </a:prstClr>
              </a:solidFill>
              <a:latin typeface="Arial" panose="020B0604020202020204" pitchFamily="34" charset="0"/>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solidFill>
                  <a:schemeClr val="bg1"/>
                </a:solidFill>
              </a:defRPr>
            </a:lvl1pPr>
          </a:lstStyle>
          <a:p>
            <a:pPr eaLnBrk="0" fontAlgn="base" hangingPunct="0">
              <a:spcBef>
                <a:spcPct val="0"/>
              </a:spcBef>
              <a:spcAft>
                <a:spcPct val="0"/>
              </a:spcAft>
            </a:pPr>
            <a:fld id="{B6F15528-21DE-4FAA-801E-634DDDAF4B2B}" type="slidenum">
              <a:rPr 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546751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a:solidFill>
                  <a:srgbClr val="095895"/>
                </a:solidFill>
                <a:latin typeface="+mn-lt"/>
              </a:defRPr>
            </a:lvl1pPr>
          </a:lstStyle>
          <a:p>
            <a:pPr lvl="0" defTabSz="914400" fontAlgn="base">
              <a:spcAft>
                <a:spcPct val="0"/>
              </a:spcAft>
            </a:pPr>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eaLnBrk="0" fontAlgn="base" hangingPunct="0">
              <a:spcBef>
                <a:spcPct val="0"/>
              </a:spcBef>
              <a:spcAft>
                <a:spcPct val="0"/>
              </a:spcAft>
            </a:pPr>
            <a:fld id="{9261B0A3-6058-41D0-B862-041264273080}" type="datetimeFigureOut">
              <a:rPr lang="en-US" smtClean="0">
                <a:solidFill>
                  <a:prstClr val="black"/>
                </a:solidFill>
                <a:latin typeface="Arial" panose="020B0604020202020204" pitchFamily="34" charset="0"/>
              </a:rPr>
              <a:pPr eaLnBrk="0" fontAlgn="base" hangingPunct="0">
                <a:spcBef>
                  <a:spcPct val="0"/>
                </a:spcBef>
                <a:spcAft>
                  <a:spcPct val="0"/>
                </a:spcAft>
              </a:pPr>
              <a:t>9/27/2016</a:t>
            </a:fld>
            <a:endParaRPr lang="en-US">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solidFill>
                  <a:schemeClr val="bg1"/>
                </a:solidFill>
              </a:defRPr>
            </a:lvl1pPr>
          </a:lstStyle>
          <a:p>
            <a:pPr eaLnBrk="0" fontAlgn="base" hangingPunct="0">
              <a:spcBef>
                <a:spcPct val="0"/>
              </a:spcBef>
              <a:spcAft>
                <a:spcPct val="0"/>
              </a:spcAft>
            </a:pPr>
            <a:fld id="{9B6E08FC-9F82-4F82-9CDF-7FDDF6B1CD69}" type="slidenum">
              <a:rPr lang="en-US" smtClean="0">
                <a:solidFill>
                  <a:srgbClr val="FFFFFF"/>
                </a:solidFill>
                <a:latin typeface="Arial" panose="020B0604020202020204" pitchFamily="34" charset="0"/>
              </a:rPr>
              <a:pPr eaLnBrk="0" fontAlgn="base" hangingPunct="0">
                <a:spcBef>
                  <a:spcPct val="0"/>
                </a:spcBef>
                <a:spcAft>
                  <a:spcPct val="0"/>
                </a:spcAft>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4241295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dirty="0">
                <a:solidFill>
                  <a:srgbClr val="095895"/>
                </a:solidFill>
                <a:latin typeface="+mn-lt"/>
              </a:defRPr>
            </a:lvl1pPr>
          </a:lstStyle>
          <a:p>
            <a:pPr lvl="0" defTabSz="914400" fontAlgn="base">
              <a:spcAft>
                <a:spcPct val="0"/>
              </a:spcAft>
            </a:pPr>
            <a:r>
              <a:rPr lang="en-US" dirty="0"/>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eaLnBrk="0" fontAlgn="base" hangingPunct="0">
              <a:spcBef>
                <a:spcPct val="0"/>
              </a:spcBef>
              <a:spcAft>
                <a:spcPct val="0"/>
              </a:spcAft>
            </a:pPr>
            <a:fld id="{1D8BD707-D9CF-40AE-B4C6-C98DA3205C0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pPr>
              <a:t>9/27/2016</a:t>
            </a:fld>
            <a:endParaRPr lang="en-US">
              <a:solidFill>
                <a:prstClr val="black">
                  <a:tint val="75000"/>
                </a:prstClr>
              </a:solidFill>
              <a:latin typeface="Arial" panose="020B0604020202020204" pitchFamily="34" charset="0"/>
            </a:endParaRP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eaLnBrk="0" fontAlgn="base" hangingPunct="0">
              <a:spcBef>
                <a:spcPct val="0"/>
              </a:spcBef>
              <a:spcAft>
                <a:spcPct val="0"/>
              </a:spcAft>
            </a:pPr>
            <a:endParaRPr lang="en-US">
              <a:solidFill>
                <a:prstClr val="black">
                  <a:tint val="75000"/>
                </a:prstClr>
              </a:solidFill>
              <a:latin typeface="Arial" panose="020B0604020202020204" pitchFamily="34" charset="0"/>
            </a:endParaRP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eaLnBrk="0" fontAlgn="base" hangingPunct="0">
              <a:spcBef>
                <a:spcPct val="0"/>
              </a:spcBef>
              <a:spcAft>
                <a:spcPct val="0"/>
              </a:spcAft>
            </a:pPr>
            <a:fld id="{B6F15528-21DE-4FAA-801E-634DDDAF4B2B}" type="slidenum">
              <a:rPr 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520311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035516"/>
            <a:ext cx="8692957" cy="87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4800" b="1" dirty="0">
                <a:solidFill>
                  <a:srgbClr val="095895"/>
                </a:solidFill>
                <a:latin typeface="+mn-lt"/>
              </a:defRPr>
            </a:lvl1pPr>
          </a:lstStyle>
          <a:p>
            <a:pPr lvl="0" defTabSz="914400" fontAlgn="base">
              <a:spcAft>
                <a:spcPct val="0"/>
              </a:spcAft>
            </a:pPr>
            <a:r>
              <a:rPr lang="en-US" dirty="0" smtClean="0"/>
              <a:t>Activity Title</a:t>
            </a:r>
            <a:endParaRPr lang="en-US" dirty="0"/>
          </a:p>
        </p:txBody>
      </p:sp>
      <p:sp>
        <p:nvSpPr>
          <p:cNvPr id="3" name="Content Placeholder 2"/>
          <p:cNvSpPr>
            <a:spLocks noGrp="1"/>
          </p:cNvSpPr>
          <p:nvPr>
            <p:ph idx="1" hasCustomPrompt="1"/>
          </p:nvPr>
        </p:nvSpPr>
        <p:spPr>
          <a:xfrm>
            <a:off x="2882517" y="3759204"/>
            <a:ext cx="8706043"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894829" y="4221016"/>
            <a:ext cx="8693728"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p:nvSpPr>
        <p:spPr>
          <a:xfrm>
            <a:off x="3065760" y="6391616"/>
            <a:ext cx="5594224" cy="276999"/>
          </a:xfrm>
          <a:prstGeom prst="rect">
            <a:avLst/>
          </a:prstGeom>
          <a:noFill/>
        </p:spPr>
        <p:txBody>
          <a:bodyPr wrap="none" rtlCol="0">
            <a:spAutoFit/>
          </a:bodyPr>
          <a:lstStyle/>
          <a:p>
            <a:pPr eaLnBrk="0" fontAlgn="base" hangingPunct="0">
              <a:spcBef>
                <a:spcPct val="0"/>
              </a:spcBef>
              <a:spcAft>
                <a:spcPct val="0"/>
              </a:spcAft>
            </a:pPr>
            <a:r>
              <a:rPr lang="en-US" sz="1200" dirty="0">
                <a:solidFill>
                  <a:prstClr val="white"/>
                </a:solidFill>
                <a:latin typeface="Arial" panose="020B0604020202020204" pitchFamily="34" charset="0"/>
              </a:rPr>
              <a:t>2016 NATIONAL RYAN WHITE CONFERENCE ON HIV CARE &amp; TREATMENT</a:t>
            </a:r>
          </a:p>
        </p:txBody>
      </p:sp>
    </p:spTree>
    <p:extLst>
      <p:ext uri="{BB962C8B-B14F-4D97-AF65-F5344CB8AC3E}">
        <p14:creationId xmlns:p14="http://schemas.microsoft.com/office/powerpoint/2010/main" val="1758582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839" y="1456171"/>
            <a:ext cx="51816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5173" y="1471469"/>
            <a:ext cx="5654963"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34811"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p:nvSpPr>
        <p:spPr>
          <a:xfrm>
            <a:off x="3065760" y="6391616"/>
            <a:ext cx="5594224" cy="276999"/>
          </a:xfrm>
          <a:prstGeom prst="rect">
            <a:avLst/>
          </a:prstGeom>
          <a:noFill/>
        </p:spPr>
        <p:txBody>
          <a:bodyPr wrap="none" rtlCol="0">
            <a:spAutoFit/>
          </a:bodyPr>
          <a:lstStyle/>
          <a:p>
            <a:pPr eaLnBrk="0" fontAlgn="base" hangingPunct="0">
              <a:spcBef>
                <a:spcPct val="0"/>
              </a:spcBef>
              <a:spcAft>
                <a:spcPct val="0"/>
              </a:spcAft>
            </a:pPr>
            <a:r>
              <a:rPr lang="en-US" sz="1200" dirty="0">
                <a:solidFill>
                  <a:prstClr val="white"/>
                </a:solidFill>
                <a:latin typeface="Arial" panose="020B0604020202020204" pitchFamily="34" charset="0"/>
              </a:rPr>
              <a:t>2016 NATIONAL RYAN WHITE CONFERENCE ON HIV CARE &amp; TREATMENT</a:t>
            </a:r>
          </a:p>
        </p:txBody>
      </p:sp>
    </p:spTree>
    <p:extLst>
      <p:ext uri="{BB962C8B-B14F-4D97-AF65-F5344CB8AC3E}">
        <p14:creationId xmlns:p14="http://schemas.microsoft.com/office/powerpoint/2010/main" val="316431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F7D03D95-4419-4821-AA4D-CE4B4FA618B3}" type="datetimeFigureOut">
              <a:rPr lang="en-US">
                <a:solidFill>
                  <a:prstClr val="black"/>
                </a:solidFill>
              </a:rPr>
              <a:pPr/>
              <a:t>9/27/2016</a:t>
            </a:fld>
            <a:endParaRPr lang="en-US">
              <a:solidFill>
                <a:prstClr val="black"/>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49DB1A04-21D9-413E-8104-81B0AB634AC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218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image" Target="../media/image1.jp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9.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056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614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754"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5D263947-A635-4D63-B2CD-3D4A130AE5D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951386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410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410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C7F466C9-BF17-4086-B794-00F63E11BFAB}"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5696158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fld id="{290DECC3-65AA-4626-B7F2-6E953BDCCEBF}" type="datetimeFigureOut">
              <a:rPr lang="en-US" smtClean="0"/>
              <a:pPr/>
              <a:t>9/27/2016</a:t>
            </a:fld>
            <a:endParaRPr lang="en-US"/>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endParaRPr lang="en-US"/>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3CB7F96-D741-44B7-BCCD-969FB87C8E92}" type="slidenum">
              <a:rPr lang="en-US" smtClean="0"/>
              <a:pPr/>
              <a:t>‹#›</a:t>
            </a:fld>
            <a:endParaRPr lang="en-US"/>
          </a:p>
        </p:txBody>
      </p:sp>
    </p:spTree>
    <p:extLst>
      <p:ext uri="{BB962C8B-B14F-4D97-AF65-F5344CB8AC3E}">
        <p14:creationId xmlns:p14="http://schemas.microsoft.com/office/powerpoint/2010/main" val="329823544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5" name="Rectangle 5"/>
          <p:cNvSpPr>
            <a:spLocks noGrp="1" noChangeArrowheads="1"/>
          </p:cNvSpPr>
          <p:nvPr>
            <p:ph type="ftr" sz="quarter" idx="3"/>
          </p:nvPr>
        </p:nvSpPr>
        <p:spPr bwMode="auto">
          <a:xfrm>
            <a:off x="7721600" y="624840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ea typeface="+mn-ea"/>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3897358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97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97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EB1792D0-252E-4B2F-B505-82120C472A14}" type="datetimeFigureOut">
              <a:rPr lang="en-US" altLang="en-US" smtClean="0">
                <a:solidFill>
                  <a:srgbClr val="000000"/>
                </a:solidFill>
              </a:rPr>
              <a:pPr fontAlgn="base">
                <a:spcBef>
                  <a:spcPct val="0"/>
                </a:spcBef>
                <a:spcAft>
                  <a:spcPct val="0"/>
                </a:spcAft>
              </a:pPr>
              <a:t>9/27/2016</a:t>
            </a:fld>
            <a:endParaRPr lang="en-US" altLang="en-US" smtClean="0">
              <a:solidFill>
                <a:srgbClr val="000000"/>
              </a:solidFill>
            </a:endParaRPr>
          </a:p>
        </p:txBody>
      </p:sp>
      <p:sp>
        <p:nvSpPr>
          <p:cNvPr id="1597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597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E0E9633-EBC7-48F7-B701-6BC25BC898A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773145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userDrawn="1"/>
        </p:nvPicPr>
        <p:blipFill>
          <a:blip r:embed="rId6" cstate="email">
            <a:extLst>
              <a:ext uri="{28A0092B-C50C-407E-A947-70E740481C1C}">
                <a14:useLocalDpi xmlns:a14="http://schemas.microsoft.com/office/drawing/2010/main" val="0"/>
              </a:ext>
            </a:extLst>
          </a:blip>
          <a:stretch>
            <a:fillRect/>
          </a:stretch>
        </p:blipFill>
        <p:spPr>
          <a:xfrm>
            <a:off x="101600" y="1"/>
            <a:ext cx="7924800" cy="334645"/>
          </a:xfrm>
          <a:prstGeom prst="rect">
            <a:avLst/>
          </a:prstGeom>
        </p:spPr>
      </p:pic>
      <p:sp>
        <p:nvSpPr>
          <p:cNvPr id="3" name="TextBox 2"/>
          <p:cNvSpPr txBox="1"/>
          <p:nvPr userDrawn="1"/>
        </p:nvSpPr>
        <p:spPr>
          <a:xfrm>
            <a:off x="3065760" y="6391612"/>
            <a:ext cx="4686796" cy="276999"/>
          </a:xfrm>
          <a:prstGeom prst="rect">
            <a:avLst/>
          </a:prstGeom>
          <a:noFill/>
        </p:spPr>
        <p:txBody>
          <a:bodyPr wrap="none" rtlCol="0">
            <a:spAutoFit/>
          </a:bodyPr>
          <a:lstStyle/>
          <a:p>
            <a:r>
              <a:rPr lang="en-US" sz="1200" dirty="0">
                <a:solidFill>
                  <a:prstClr val="white"/>
                </a:solidFill>
              </a:rPr>
              <a:t>2016 NATIONAL RYAN WHITE CONFERENCE ON HIV CARE &amp; TREATMENT</a:t>
            </a:r>
          </a:p>
        </p:txBody>
      </p:sp>
    </p:spTree>
    <p:extLst>
      <p:ext uri="{BB962C8B-B14F-4D97-AF65-F5344CB8AC3E}">
        <p14:creationId xmlns:p14="http://schemas.microsoft.com/office/powerpoint/2010/main" val="6387334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672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1.xml"/><Relationship Id="rId1" Type="http://schemas.openxmlformats.org/officeDocument/2006/relationships/themeOverride" Target="../theme/themeOverride24.xml"/><Relationship Id="rId4" Type="http://schemas.openxmlformats.org/officeDocument/2006/relationships/image" Target="../media/image1.jp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4.xml"/><Relationship Id="rId1" Type="http://schemas.openxmlformats.org/officeDocument/2006/relationships/themeOverride" Target="../theme/themeOverride25.xml"/><Relationship Id="rId4" Type="http://schemas.openxmlformats.org/officeDocument/2006/relationships/image" Target="../media/image99.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9.xml"/><Relationship Id="rId1" Type="http://schemas.openxmlformats.org/officeDocument/2006/relationships/themeOverride" Target="../theme/themeOverride26.xml"/><Relationship Id="rId5" Type="http://schemas.openxmlformats.org/officeDocument/2006/relationships/image" Target="../media/image100.png"/><Relationship Id="rId4" Type="http://schemas.openxmlformats.org/officeDocument/2006/relationships/image" Target="../media/image1.jp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hemeOverride" Target="../theme/themeOverride27.xml"/><Relationship Id="rId4" Type="http://schemas.openxmlformats.org/officeDocument/2006/relationships/image" Target="../media/image1.jp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hemeOverride" Target="../theme/themeOverride28.xml"/><Relationship Id="rId5" Type="http://schemas.openxmlformats.org/officeDocument/2006/relationships/image" Target="../media/image101.wmf"/><Relationship Id="rId4" Type="http://schemas.openxmlformats.org/officeDocument/2006/relationships/image" Target="../media/image1.jp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0.xml"/><Relationship Id="rId1" Type="http://schemas.openxmlformats.org/officeDocument/2006/relationships/themeOverride" Target="../theme/themeOverride29.xml"/><Relationship Id="rId4" Type="http://schemas.openxmlformats.org/officeDocument/2006/relationships/image" Target="../media/image1.jp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themeOverride" Target="../theme/themeOverride30.xml"/><Relationship Id="rId4" Type="http://schemas.openxmlformats.org/officeDocument/2006/relationships/image" Target="../media/image1.jp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0.xml"/><Relationship Id="rId1" Type="http://schemas.openxmlformats.org/officeDocument/2006/relationships/themeOverride" Target="../theme/themeOverride3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6.xml"/><Relationship Id="rId1" Type="http://schemas.openxmlformats.org/officeDocument/2006/relationships/themeOverride" Target="../theme/themeOverride32.xml"/><Relationship Id="rId4" Type="http://schemas.openxmlformats.org/officeDocument/2006/relationships/image" Target="../media/image1.jp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6.xml"/><Relationship Id="rId1" Type="http://schemas.openxmlformats.org/officeDocument/2006/relationships/themeOverride" Target="../theme/themeOverride33.xml"/><Relationship Id="rId5" Type="http://schemas.openxmlformats.org/officeDocument/2006/relationships/image" Target="../media/image102.png"/><Relationship Id="rId4" Type="http://schemas.openxmlformats.org/officeDocument/2006/relationships/image" Target="../media/image1.jpg"/></Relationships>
</file>

<file path=ppt/slides/_rels/slide1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1.xml"/><Relationship Id="rId1" Type="http://schemas.openxmlformats.org/officeDocument/2006/relationships/themeOverride" Target="../theme/themeOverride34.xml"/><Relationship Id="rId4" Type="http://schemas.openxmlformats.org/officeDocument/2006/relationships/image" Target="../media/image103.jpeg"/></Relationships>
</file>

<file path=ppt/slides/_rels/slide1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1.xml"/><Relationship Id="rId1" Type="http://schemas.openxmlformats.org/officeDocument/2006/relationships/themeOverride" Target="../theme/themeOverride35.xml"/><Relationship Id="rId4" Type="http://schemas.openxmlformats.org/officeDocument/2006/relationships/image" Target="../media/image104.jpeg"/></Relationships>
</file>

<file path=ppt/slides/_rels/slide1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themeOverride" Target="../theme/themeOverride36.xml"/><Relationship Id="rId4" Type="http://schemas.openxmlformats.org/officeDocument/2006/relationships/chart" Target="../charts/char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1.xml"/><Relationship Id="rId1" Type="http://schemas.openxmlformats.org/officeDocument/2006/relationships/themeOverride" Target="../theme/themeOverride37.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38.xml"/><Relationship Id="rId4" Type="http://schemas.openxmlformats.org/officeDocument/2006/relationships/image" Target="../media/image105.png"/></Relationships>
</file>

<file path=ppt/slides/_rels/slide1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39.xml"/><Relationship Id="rId4" Type="http://schemas.openxmlformats.org/officeDocument/2006/relationships/image" Target="../media/image106.png"/></Relationships>
</file>

<file path=ppt/slides/_rels/slide1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40.xml"/><Relationship Id="rId4" Type="http://schemas.openxmlformats.org/officeDocument/2006/relationships/image" Target="../media/image107.png"/></Relationships>
</file>

<file path=ppt/slides/_rels/slide1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41.xml"/><Relationship Id="rId4" Type="http://schemas.openxmlformats.org/officeDocument/2006/relationships/image" Target="../media/image10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3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1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42.xml"/><Relationship Id="rId4" Type="http://schemas.openxmlformats.org/officeDocument/2006/relationships/image" Target="../media/image109.png"/></Relationships>
</file>

<file path=ppt/slides/_rels/slide1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4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8" Type="http://schemas.openxmlformats.org/officeDocument/2006/relationships/hyperlink" Target="http://www.e-compas.com/" TargetMode="External"/><Relationship Id="rId3" Type="http://schemas.openxmlformats.org/officeDocument/2006/relationships/notesSlide" Target="../notesSlides/notesSlide63.xml"/><Relationship Id="rId7" Type="http://schemas.openxmlformats.org/officeDocument/2006/relationships/hyperlink" Target="mailto:ajordan@nychhc.org" TargetMode="External"/><Relationship Id="rId2" Type="http://schemas.openxmlformats.org/officeDocument/2006/relationships/slideLayout" Target="../slideLayouts/slideLayout82.xml"/><Relationship Id="rId1" Type="http://schemas.openxmlformats.org/officeDocument/2006/relationships/themeOverride" Target="../theme/themeOverride44.xml"/><Relationship Id="rId6" Type="http://schemas.openxmlformats.org/officeDocument/2006/relationships/hyperlink" Target="mailto:ethai@bphc.org" TargetMode="External"/><Relationship Id="rId5" Type="http://schemas.openxmlformats.org/officeDocument/2006/relationships/hyperlink" Target="http://www.hawaii.edu/"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5.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6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6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image" Target="../media/image58.png"/><Relationship Id="rId9"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image" Target="../media/image60.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8.png"/><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6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8.png"/><Relationship Id="rId9" Type="http://schemas.openxmlformats.org/officeDocument/2006/relationships/image" Target="../media/image55.png"/></Relationships>
</file>

<file path=ppt/slides/_rels/slide4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3.png"/><Relationship Id="rId3" Type="http://schemas.openxmlformats.org/officeDocument/2006/relationships/image" Target="../media/image49.png"/><Relationship Id="rId7" Type="http://schemas.openxmlformats.org/officeDocument/2006/relationships/image" Target="../media/image61.png"/><Relationship Id="rId12"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3.xml"/><Relationship Id="rId6" Type="http://schemas.openxmlformats.org/officeDocument/2006/relationships/image" Target="../media/image60.png"/><Relationship Id="rId11" Type="http://schemas.openxmlformats.org/officeDocument/2006/relationships/image" Target="../media/image57.png"/><Relationship Id="rId5" Type="http://schemas.openxmlformats.org/officeDocument/2006/relationships/image" Target="../media/image59.png"/><Relationship Id="rId15" Type="http://schemas.openxmlformats.org/officeDocument/2006/relationships/image" Target="../media/image47.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3.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2.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3.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4.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5.xml"/><Relationship Id="rId4" Type="http://schemas.openxmlformats.org/officeDocument/2006/relationships/chart" Target="../charts/chart4.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6.xml"/><Relationship Id="rId5" Type="http://schemas.openxmlformats.org/officeDocument/2006/relationships/image" Target="../media/image72.png"/><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7.xml"/><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8.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9.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0.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1.xml"/><Relationship Id="rId4" Type="http://schemas.openxmlformats.org/officeDocument/2006/relationships/image" Target="../media/image76.jpe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2.xml"/><Relationship Id="rId4" Type="http://schemas.openxmlformats.org/officeDocument/2006/relationships/image" Target="../media/image77.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3.xml"/><Relationship Id="rId4" Type="http://schemas.openxmlformats.org/officeDocument/2006/relationships/image" Target="../media/image7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4.xml"/><Relationship Id="rId5" Type="http://schemas.openxmlformats.org/officeDocument/2006/relationships/image" Target="../media/image80.jpeg"/><Relationship Id="rId4" Type="http://schemas.openxmlformats.org/officeDocument/2006/relationships/image" Target="../media/image79.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5.xml"/><Relationship Id="rId4" Type="http://schemas.openxmlformats.org/officeDocument/2006/relationships/image" Target="../media/image81.jpeg"/></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6.xml"/><Relationship Id="rId5" Type="http://schemas.openxmlformats.org/officeDocument/2006/relationships/image" Target="../media/image83.jpeg"/><Relationship Id="rId4" Type="http://schemas.openxmlformats.org/officeDocument/2006/relationships/image" Target="../media/image82.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7.xml"/><Relationship Id="rId4" Type="http://schemas.openxmlformats.org/officeDocument/2006/relationships/image" Target="../media/image84.jpeg"/></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8.xml"/><Relationship Id="rId5" Type="http://schemas.openxmlformats.org/officeDocument/2006/relationships/image" Target="../media/image86.jpeg"/><Relationship Id="rId4" Type="http://schemas.openxmlformats.org/officeDocument/2006/relationships/image" Target="../media/image85.jpeg"/></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19.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20.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21.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22.xml"/><Relationship Id="rId4" Type="http://schemas.openxmlformats.org/officeDocument/2006/relationships/image" Target="../media/image88.jpeg"/></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themeOverride" Target="../theme/themeOverride23.xml"/><Relationship Id="rId4" Type="http://schemas.openxmlformats.org/officeDocument/2006/relationships/image" Target="../media/image89.jpeg"/></Relationships>
</file>

<file path=ppt/slides/_rels/slide8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0.xml"/><Relationship Id="rId4" Type="http://schemas.openxmlformats.org/officeDocument/2006/relationships/image" Target="../media/image92.png"/></Relationships>
</file>

<file path=ppt/slides/_rels/slide8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7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9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5886" y="2035512"/>
            <a:ext cx="6529532" cy="1288260"/>
          </a:xfrm>
        </p:spPr>
        <p:txBody>
          <a:bodyPr/>
          <a:lstStyle/>
          <a:p>
            <a:pPr algn="ctr"/>
            <a:r>
              <a:rPr lang="en-US" sz="2800" dirty="0"/>
              <a:t>The Whoosh: Innovative Data Exchange to Save Time and Improve Care in Hawaii, Boston EMA, and Riker's Island</a:t>
            </a:r>
          </a:p>
        </p:txBody>
      </p:sp>
      <p:sp>
        <p:nvSpPr>
          <p:cNvPr id="3" name="Content Placeholder 2"/>
          <p:cNvSpPr>
            <a:spLocks noGrp="1"/>
          </p:cNvSpPr>
          <p:nvPr>
            <p:ph idx="1"/>
          </p:nvPr>
        </p:nvSpPr>
        <p:spPr>
          <a:xfrm>
            <a:off x="3577400" y="3425372"/>
            <a:ext cx="6746504" cy="1698170"/>
          </a:xfrm>
        </p:spPr>
        <p:txBody>
          <a:bodyPr>
            <a:normAutofit lnSpcReduction="10000"/>
          </a:bodyPr>
          <a:lstStyle/>
          <a:p>
            <a:r>
              <a:rPr lang="en-US" sz="1600" dirty="0"/>
              <a:t>Alison Jordan, Senior Director, Transition Reentry &amp; Continuity Services, New York Health and Hospitals Corporation</a:t>
            </a:r>
          </a:p>
          <a:p>
            <a:r>
              <a:rPr lang="en-US" sz="1600" dirty="0"/>
              <a:t>Ray Higa, Planner, Hawaii Department of Health </a:t>
            </a:r>
          </a:p>
          <a:p>
            <a:r>
              <a:rPr lang="en-US" sz="1600" dirty="0"/>
              <a:t>Eric Thai, Interim Director, HIV/AIDS Services Division, Boston Public Health Commission</a:t>
            </a:r>
          </a:p>
          <a:p>
            <a:r>
              <a:rPr lang="en-US" sz="1600" dirty="0"/>
              <a:t>Jesse Thomas, RDE System Support Group, LLC</a:t>
            </a:r>
          </a:p>
          <a:p>
            <a:endParaRPr lang="en-US" sz="1600" dirty="0"/>
          </a:p>
          <a:p>
            <a:endParaRPr lang="en-US" dirty="0"/>
          </a:p>
        </p:txBody>
      </p:sp>
    </p:spTree>
    <p:extLst>
      <p:ext uri="{BB962C8B-B14F-4D97-AF65-F5344CB8AC3E}">
        <p14:creationId xmlns:p14="http://schemas.microsoft.com/office/powerpoint/2010/main" val="390325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1000" b="-11000"/>
          </a:stretch>
        </a:blipFill>
        <a:effectLst/>
      </p:bgPr>
    </p:bg>
    <p:spTree>
      <p:nvGrpSpPr>
        <p:cNvPr id="1" name=""/>
        <p:cNvGrpSpPr/>
        <p:nvPr/>
      </p:nvGrpSpPr>
      <p:grpSpPr>
        <a:xfrm>
          <a:off x="0" y="0"/>
          <a:ext cx="0" cy="0"/>
          <a:chOff x="0" y="0"/>
          <a:chExt cx="0" cy="0"/>
        </a:xfrm>
      </p:grpSpPr>
      <p:pic>
        <p:nvPicPr>
          <p:cNvPr id="86023" name="Picture 7" descr="Hawaii State Department of Health Symbol" title="Hawaii State Department of Health Symbo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29601" y="4572001"/>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6" descr="eCOMPAS Logo" title="eCOMPAS Logo"/>
          <p:cNvPicPr>
            <a:picLocks noGrp="1" noChangeAspect="1" noChangeArrowheads="1"/>
          </p:cNvPicPr>
          <p:nvPr>
            <p:ph idx="1"/>
          </p:nvPr>
        </p:nvPicPr>
        <p:blipFill>
          <a:blip r:embed="rId5" cstate="email">
            <a:extLst>
              <a:ext uri="{28A0092B-C50C-407E-A947-70E740481C1C}">
                <a14:useLocalDpi xmlns:a14="http://schemas.microsoft.com/office/drawing/2010/main" val="0"/>
              </a:ext>
            </a:extLst>
          </a:blip>
          <a:srcRect l="882" t="526" r="64680" b="92424"/>
          <a:stretch>
            <a:fillRect/>
          </a:stretch>
        </p:blipFill>
        <p:spPr>
          <a:xfrm>
            <a:off x="7772400" y="6172200"/>
            <a:ext cx="2209800" cy="338138"/>
          </a:xfrm>
        </p:spPr>
      </p:pic>
    </p:spTree>
    <p:extLst>
      <p:ext uri="{BB962C8B-B14F-4D97-AF65-F5344CB8AC3E}">
        <p14:creationId xmlns:p14="http://schemas.microsoft.com/office/powerpoint/2010/main" val="30945137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What do you do when you have champagne taste, but beer money?</a:t>
            </a:r>
            <a:endParaRPr lang="en-US" dirty="0">
              <a:latin typeface="+mn-lt"/>
            </a:endParaRPr>
          </a:p>
        </p:txBody>
      </p:sp>
      <p:sp>
        <p:nvSpPr>
          <p:cNvPr id="3" name="Content Placeholder 2"/>
          <p:cNvSpPr>
            <a:spLocks noGrp="1"/>
          </p:cNvSpPr>
          <p:nvPr>
            <p:ph idx="1"/>
          </p:nvPr>
        </p:nvSpPr>
        <p:spPr>
          <a:xfrm>
            <a:off x="1981200" y="2075234"/>
            <a:ext cx="8229600" cy="4983163"/>
          </a:xfrm>
        </p:spPr>
        <p:txBody>
          <a:bodyPr>
            <a:normAutofit/>
          </a:bodyPr>
          <a:lstStyle/>
          <a:p>
            <a:r>
              <a:rPr lang="en-US" sz="3200" dirty="0"/>
              <a:t>The primary goal of building a data system was to at least have a system that capture all the required RSR fields and can generate the XML file.</a:t>
            </a:r>
          </a:p>
          <a:p>
            <a:r>
              <a:rPr lang="en-US" sz="3200" dirty="0"/>
              <a:t>The biggest shift for all stakeholders was the fact that this HIV data system was a website, not a desktop application that needed to be installed locally.</a:t>
            </a:r>
          </a:p>
          <a:p>
            <a:endParaRPr lang="en-US" dirty="0"/>
          </a:p>
        </p:txBody>
      </p:sp>
    </p:spTree>
    <p:extLst>
      <p:ext uri="{BB962C8B-B14F-4D97-AF65-F5344CB8AC3E}">
        <p14:creationId xmlns:p14="http://schemas.microsoft.com/office/powerpoint/2010/main" val="3401276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What do you do when you have champagne taste, but beer money?</a:t>
            </a:r>
            <a:endParaRPr lang="en-US" dirty="0">
              <a:latin typeface="+mn-lt"/>
            </a:endParaRPr>
          </a:p>
        </p:txBody>
      </p:sp>
      <p:sp>
        <p:nvSpPr>
          <p:cNvPr id="3" name="Content Placeholder 2"/>
          <p:cNvSpPr>
            <a:spLocks noGrp="1"/>
          </p:cNvSpPr>
          <p:nvPr>
            <p:ph idx="1"/>
          </p:nvPr>
        </p:nvSpPr>
        <p:spPr>
          <a:xfrm>
            <a:off x="1905000" y="1981200"/>
            <a:ext cx="8229600" cy="4572000"/>
          </a:xfrm>
        </p:spPr>
        <p:txBody>
          <a:bodyPr>
            <a:normAutofit/>
          </a:bodyPr>
          <a:lstStyle/>
          <a:p>
            <a:r>
              <a:rPr lang="en-US" sz="3000" dirty="0"/>
              <a:t>In the initial year, RSR functionality was included at launch, in addition to capturing HRSA and Boston EMA-specific client demographic and service utilization data elements.</a:t>
            </a:r>
          </a:p>
          <a:p>
            <a:r>
              <a:rPr lang="en-US" sz="3000" dirty="0"/>
              <a:t>BPHC was not able to incorporate any health outcomes data elements at launch.</a:t>
            </a:r>
          </a:p>
          <a:p>
            <a:r>
              <a:rPr lang="en-US" sz="3000" dirty="0"/>
              <a:t>The site utilizes user-friendly descriptions and instructions, including plain language feedback on RSR XML errors.</a:t>
            </a:r>
          </a:p>
        </p:txBody>
      </p:sp>
    </p:spTree>
    <p:extLst>
      <p:ext uri="{BB962C8B-B14F-4D97-AF65-F5344CB8AC3E}">
        <p14:creationId xmlns:p14="http://schemas.microsoft.com/office/powerpoint/2010/main" val="27056098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descr="This table shows the difference between HAB RSR validation messages and eCOMPAS RSR valisation messages. For HAB: The 'EthnicityID' element is invalid - The value '20' is invalid according to its datatype 'urn:rsrNamespace:EthnicityLkup' - The Enumeration constraint failed.&#10;&#10;For eCOMPAS: The value &quot;20&quot;, which was entered into a &lt;EthnicityID&gt; tag, is invalid. You must use one of the following values for this tag: 1, 2&#10;&#10;For HAB: The 'ServiceDate' element is invalid - The value '09,01,1714' is invalid according to its datatype 'urn:rsrNamespace:dateType' - The Pattern constraint failed.&#10;&#10;For eCOMPAS: The value &quot;09,01,1714&quot;, which was entered into a &lt;ServiceDate&gt; tag, is invalid. This tag may have a specific format for data (for example, dates should be in mm,dd,yyyy format with commas between each tag). It may also have restrictions on the values that can be entered (eg. date fields will not allow a year prior to 1900). Check the import manual for acceptable values/data formats for this attribute.&#10;&#10;" title="Having plain language feedback makes it easier and quicker to fix problems with your XML file."/>
          <p:cNvSpPr>
            <a:spLocks noGrp="1"/>
          </p:cNvSpPr>
          <p:nvPr>
            <p:ph type="title"/>
          </p:nvPr>
        </p:nvSpPr>
        <p:spPr>
          <a:xfrm>
            <a:off x="1727200" y="447166"/>
            <a:ext cx="8229600" cy="1143000"/>
          </a:xfrm>
        </p:spPr>
        <p:txBody>
          <a:bodyPr/>
          <a:lstStyle/>
          <a:p>
            <a:r>
              <a:rPr lang="en-US" sz="3400" dirty="0"/>
              <a:t>Having plain language feedback makes it easier and quicker to fix problems with your XML file.</a:t>
            </a:r>
          </a:p>
        </p:txBody>
      </p:sp>
      <p:graphicFrame>
        <p:nvGraphicFramePr>
          <p:cNvPr id="4" name="Table 3"/>
          <p:cNvGraphicFramePr>
            <a:graphicFrameLocks noGrp="1"/>
          </p:cNvGraphicFramePr>
          <p:nvPr>
            <p:extLst/>
          </p:nvPr>
        </p:nvGraphicFramePr>
        <p:xfrm>
          <a:off x="2110291" y="1883809"/>
          <a:ext cx="7971418" cy="3763832"/>
        </p:xfrm>
        <a:graphic>
          <a:graphicData uri="http://schemas.openxmlformats.org/drawingml/2006/table">
            <a:tbl>
              <a:tblPr firstRow="1"/>
              <a:tblGrid>
                <a:gridCol w="3985709"/>
                <a:gridCol w="3985709"/>
              </a:tblGrid>
              <a:tr h="494852">
                <a:tc>
                  <a:txBody>
                    <a:bodyPr/>
                    <a:lstStyle/>
                    <a:p>
                      <a:r>
                        <a:rPr lang="en-US" sz="1800" b="1" dirty="0" smtClean="0"/>
                        <a:t>HAB (Check Your XML Tool)</a:t>
                      </a:r>
                      <a:endParaRPr lang="en-US" sz="1800" b="1" dirty="0"/>
                    </a:p>
                  </a:txBody>
                  <a:tcPr marL="68580" marR="6858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sz="1800" b="1" dirty="0" err="1" smtClean="0"/>
                        <a:t>eCOMPAS</a:t>
                      </a:r>
                      <a:endParaRPr lang="en-US" sz="1800" b="1" dirty="0"/>
                    </a:p>
                  </a:txBody>
                  <a:tcPr marL="68580" marR="6858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58645">
                <a:tc>
                  <a:txBody>
                    <a:bodyPr/>
                    <a:lstStyle/>
                    <a:p>
                      <a:r>
                        <a:rPr lang="en-US" sz="1800" kern="1200" dirty="0" smtClean="0">
                          <a:solidFill>
                            <a:schemeClr val="tx1"/>
                          </a:solidFill>
                          <a:effectLst/>
                          <a:latin typeface="+mn-lt"/>
                          <a:ea typeface="+mn-ea"/>
                          <a:cs typeface="+mn-cs"/>
                        </a:rPr>
                        <a:t>The '</a:t>
                      </a:r>
                      <a:r>
                        <a:rPr lang="en-US" sz="1800" kern="1200" dirty="0" err="1" smtClean="0">
                          <a:solidFill>
                            <a:schemeClr val="tx1"/>
                          </a:solidFill>
                          <a:effectLst/>
                          <a:latin typeface="+mn-lt"/>
                          <a:ea typeface="+mn-ea"/>
                          <a:cs typeface="+mn-cs"/>
                        </a:rPr>
                        <a:t>EthnicityID</a:t>
                      </a:r>
                      <a:r>
                        <a:rPr lang="en-US" sz="1800" kern="1200" dirty="0" smtClean="0">
                          <a:solidFill>
                            <a:schemeClr val="tx1"/>
                          </a:solidFill>
                          <a:effectLst/>
                          <a:latin typeface="+mn-lt"/>
                          <a:ea typeface="+mn-ea"/>
                          <a:cs typeface="+mn-cs"/>
                        </a:rPr>
                        <a:t>' element is invalid - The value '20' is invalid according to its datatype</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a:t>
                      </a:r>
                      <a:r>
                        <a:rPr lang="en-US" sz="1800" kern="1200" dirty="0" err="1" smtClean="0">
                          <a:solidFill>
                            <a:schemeClr val="tx1"/>
                          </a:solidFill>
                          <a:effectLst/>
                          <a:latin typeface="+mn-lt"/>
                          <a:ea typeface="+mn-ea"/>
                          <a:cs typeface="+mn-cs"/>
                        </a:rPr>
                        <a:t>urn:rsrNamespace:EthnicityLkup</a:t>
                      </a:r>
                      <a:r>
                        <a:rPr lang="en-US" sz="1800" kern="1200" dirty="0" smtClean="0">
                          <a:solidFill>
                            <a:schemeClr val="tx1"/>
                          </a:solidFill>
                          <a:effectLst/>
                          <a:latin typeface="+mn-lt"/>
                          <a:ea typeface="+mn-ea"/>
                          <a:cs typeface="+mn-cs"/>
                        </a:rPr>
                        <a:t>' - The Enumeration constraint failed.</a:t>
                      </a:r>
                      <a:endParaRPr lang="en-US" dirty="0"/>
                    </a:p>
                  </a:txBody>
                  <a:tcPr marL="68580" marR="68580">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The value "20", which was entered into a &lt;</a:t>
                      </a:r>
                      <a:r>
                        <a:rPr lang="en-US" dirty="0" err="1" smtClean="0"/>
                        <a:t>EthnicityID</a:t>
                      </a:r>
                      <a:r>
                        <a:rPr lang="en-US" dirty="0" smtClean="0"/>
                        <a:t>&gt; tag, is invalid. You must use one of the following values for this tag: 1, 2</a:t>
                      </a:r>
                      <a:endParaRPr lang="en-US" dirty="0"/>
                    </a:p>
                  </a:txBody>
                  <a:tcPr marL="68580" marR="68580">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8645">
                <a:tc>
                  <a:txBody>
                    <a:bodyPr/>
                    <a:lstStyle/>
                    <a:p>
                      <a:r>
                        <a:rPr lang="en-US" sz="1800" kern="1200" dirty="0" smtClean="0">
                          <a:solidFill>
                            <a:schemeClr val="tx1"/>
                          </a:solidFill>
                          <a:effectLst/>
                          <a:latin typeface="+mn-lt"/>
                          <a:ea typeface="+mn-ea"/>
                          <a:cs typeface="+mn-cs"/>
                        </a:rPr>
                        <a:t>The '</a:t>
                      </a:r>
                      <a:r>
                        <a:rPr lang="en-US" sz="1800" kern="1200" dirty="0" err="1" smtClean="0">
                          <a:solidFill>
                            <a:schemeClr val="tx1"/>
                          </a:solidFill>
                          <a:effectLst/>
                          <a:latin typeface="+mn-lt"/>
                          <a:ea typeface="+mn-ea"/>
                          <a:cs typeface="+mn-cs"/>
                        </a:rPr>
                        <a:t>ServiceDate</a:t>
                      </a:r>
                      <a:r>
                        <a:rPr lang="en-US" sz="1800" kern="1200" dirty="0" smtClean="0">
                          <a:solidFill>
                            <a:schemeClr val="tx1"/>
                          </a:solidFill>
                          <a:effectLst/>
                          <a:latin typeface="+mn-lt"/>
                          <a:ea typeface="+mn-ea"/>
                          <a:cs typeface="+mn-cs"/>
                        </a:rPr>
                        <a:t>' element is invalid - The value '09,01,1714' is invalid according to its datatype '</a:t>
                      </a:r>
                      <a:r>
                        <a:rPr lang="en-US" sz="1800" kern="1200" dirty="0" err="1" smtClean="0">
                          <a:solidFill>
                            <a:schemeClr val="tx1"/>
                          </a:solidFill>
                          <a:effectLst/>
                          <a:latin typeface="+mn-lt"/>
                          <a:ea typeface="+mn-ea"/>
                          <a:cs typeface="+mn-cs"/>
                        </a:rPr>
                        <a:t>urn:rsrNamespace:dateType</a:t>
                      </a:r>
                      <a:r>
                        <a:rPr lang="en-US" sz="1800" kern="1200" dirty="0" smtClean="0">
                          <a:solidFill>
                            <a:schemeClr val="tx1"/>
                          </a:solidFill>
                          <a:effectLst/>
                          <a:latin typeface="+mn-lt"/>
                          <a:ea typeface="+mn-ea"/>
                          <a:cs typeface="+mn-cs"/>
                        </a:rPr>
                        <a:t>' - The Pattern constraint failed.</a:t>
                      </a:r>
                      <a:endParaRPr lang="en-US" dirty="0"/>
                    </a:p>
                  </a:txBody>
                  <a:tcPr marL="68580" marR="68580">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The value "</a:t>
                      </a:r>
                      <a:r>
                        <a:rPr lang="en-US" sz="1800" kern="1200" dirty="0" smtClean="0">
                          <a:solidFill>
                            <a:schemeClr val="tx1"/>
                          </a:solidFill>
                          <a:effectLst/>
                          <a:latin typeface="+mn-lt"/>
                          <a:ea typeface="+mn-ea"/>
                          <a:cs typeface="+mn-cs"/>
                        </a:rPr>
                        <a:t>09,01,1714</a:t>
                      </a:r>
                      <a:r>
                        <a:rPr lang="en-US" dirty="0" smtClean="0"/>
                        <a:t>", which was entered into a &lt;</a:t>
                      </a:r>
                      <a:r>
                        <a:rPr lang="en-US" dirty="0" err="1" smtClean="0"/>
                        <a:t>ServiceDate</a:t>
                      </a:r>
                      <a:r>
                        <a:rPr lang="en-US" dirty="0" smtClean="0"/>
                        <a:t>&gt; tag, is invalid. This tag may have a specific format for data (for example, dates should be in </a:t>
                      </a:r>
                      <a:r>
                        <a:rPr lang="en-US" dirty="0" err="1" smtClean="0"/>
                        <a:t>mm,dd,yyyy</a:t>
                      </a:r>
                      <a:r>
                        <a:rPr lang="en-US" dirty="0" smtClean="0"/>
                        <a:t> format with commas between each tag). It may also have restrictions on the values that can be entered (</a:t>
                      </a:r>
                      <a:r>
                        <a:rPr lang="en-US" dirty="0" err="1" smtClean="0"/>
                        <a:t>eg</a:t>
                      </a:r>
                      <a:r>
                        <a:rPr lang="en-US" dirty="0" smtClean="0"/>
                        <a:t>. date fields will not allow a year prior to 1900). Check the import manual for acceptable values/data formats for this attribute.</a:t>
                      </a:r>
                      <a:endParaRPr lang="en-US" dirty="0"/>
                    </a:p>
                  </a:txBody>
                  <a:tcPr marL="68580" marR="6858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4934514"/>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Start with a good core product and then upgrade/modify as necessary.</a:t>
            </a:r>
            <a:endParaRPr lang="en-US" dirty="0">
              <a:latin typeface="+mn-lt"/>
            </a:endParaRPr>
          </a:p>
        </p:txBody>
      </p:sp>
      <p:sp>
        <p:nvSpPr>
          <p:cNvPr id="3" name="Content Placeholder 2"/>
          <p:cNvSpPr>
            <a:spLocks noGrp="1"/>
          </p:cNvSpPr>
          <p:nvPr>
            <p:ph idx="1"/>
          </p:nvPr>
        </p:nvSpPr>
        <p:spPr>
          <a:xfrm>
            <a:off x="1981200" y="1828801"/>
            <a:ext cx="8229600" cy="4678363"/>
          </a:xfrm>
        </p:spPr>
        <p:txBody>
          <a:bodyPr>
            <a:normAutofit/>
          </a:bodyPr>
          <a:lstStyle/>
          <a:p>
            <a:r>
              <a:rPr lang="en-US" sz="2600" dirty="0"/>
              <a:t>BPHC also operated a dental reimbursement program that needed a more comprehensive data system. A special version of e2Boston was built for the program to also collect additional clinical and diagnostic information necessary to assess and determine treatment options for PLWH receiving dental care.</a:t>
            </a:r>
          </a:p>
          <a:p>
            <a:r>
              <a:rPr lang="en-US" sz="2600" dirty="0"/>
              <a:t>This version can only be used by dental staff, but can still report data by funder so BPHC can properly account for how Part A funds are being used by the program. The system also tracks state and RW Part B funds for services.</a:t>
            </a:r>
          </a:p>
          <a:p>
            <a:endParaRPr lang="en-US" dirty="0"/>
          </a:p>
        </p:txBody>
      </p:sp>
    </p:spTree>
    <p:extLst>
      <p:ext uri="{BB962C8B-B14F-4D97-AF65-F5344CB8AC3E}">
        <p14:creationId xmlns:p14="http://schemas.microsoft.com/office/powerpoint/2010/main" val="7346318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e2Boston utilizes an open data standard to provide user choice.</a:t>
            </a:r>
            <a:endParaRPr lang="en-US" dirty="0">
              <a:latin typeface="+mn-lt"/>
            </a:endParaRPr>
          </a:p>
        </p:txBody>
      </p:sp>
      <p:sp>
        <p:nvSpPr>
          <p:cNvPr id="3" name="Content Placeholder 2"/>
          <p:cNvSpPr>
            <a:spLocks noGrp="1"/>
          </p:cNvSpPr>
          <p:nvPr>
            <p:ph idx="1"/>
          </p:nvPr>
        </p:nvSpPr>
        <p:spPr>
          <a:xfrm>
            <a:off x="1981200" y="1981201"/>
            <a:ext cx="8229600" cy="4525963"/>
          </a:xfrm>
        </p:spPr>
        <p:txBody>
          <a:bodyPr>
            <a:normAutofit/>
          </a:bodyPr>
          <a:lstStyle/>
          <a:p>
            <a:r>
              <a:rPr lang="en-US" dirty="0" smtClean="0"/>
              <a:t>Larger agencies, such as health centers, already utilize an existing EMR and using e2Boston as a primary system may not be an option.</a:t>
            </a:r>
          </a:p>
          <a:p>
            <a:r>
              <a:rPr lang="en-US" dirty="0" smtClean="0"/>
              <a:t>BPHC and RDE worked to develop a data dictionary and data import standards that allow agencies to export data from their existing systems into a database file, which can be directly uploaded onto the e2Boston website.</a:t>
            </a:r>
          </a:p>
          <a:p>
            <a:r>
              <a:rPr lang="en-US" dirty="0" smtClean="0"/>
              <a:t>Users can import client demographic, service utilization, and/or health outcome data. </a:t>
            </a:r>
          </a:p>
          <a:p>
            <a:endParaRPr lang="en-US" dirty="0"/>
          </a:p>
        </p:txBody>
      </p:sp>
    </p:spTree>
    <p:extLst>
      <p:ext uri="{BB962C8B-B14F-4D97-AF65-F5344CB8AC3E}">
        <p14:creationId xmlns:p14="http://schemas.microsoft.com/office/powerpoint/2010/main" val="33848263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Data import is a highly prized functionality within e2Boston.</a:t>
            </a:r>
            <a:endParaRPr lang="en-US" dirty="0">
              <a:latin typeface="+mn-lt"/>
            </a:endParaRPr>
          </a:p>
        </p:txBody>
      </p:sp>
      <p:sp>
        <p:nvSpPr>
          <p:cNvPr id="3" name="Content Placeholder 2"/>
          <p:cNvSpPr>
            <a:spLocks noGrp="1"/>
          </p:cNvSpPr>
          <p:nvPr>
            <p:ph idx="1"/>
          </p:nvPr>
        </p:nvSpPr>
        <p:spPr>
          <a:xfrm>
            <a:off x="1981200" y="1903377"/>
            <a:ext cx="8229600" cy="4525963"/>
          </a:xfrm>
        </p:spPr>
        <p:txBody>
          <a:bodyPr>
            <a:normAutofit lnSpcReduction="10000"/>
          </a:bodyPr>
          <a:lstStyle/>
          <a:p>
            <a:r>
              <a:rPr lang="en-US" dirty="0" smtClean="0"/>
              <a:t>17 of 34 funded agencies import their data.</a:t>
            </a:r>
          </a:p>
          <a:p>
            <a:r>
              <a:rPr lang="en-US" dirty="0" smtClean="0"/>
              <a:t>These agencies typically serve between 100-500 clients annually.</a:t>
            </a:r>
          </a:p>
          <a:p>
            <a:r>
              <a:rPr lang="en-US" dirty="0" smtClean="0"/>
              <a:t>The biggest time saver is to import service utilization data, especially for programs that provide a high volume service, such as daily congregate or home-delivered meals, office visits, or support group meetings.</a:t>
            </a:r>
          </a:p>
          <a:p>
            <a:r>
              <a:rPr lang="en-US" dirty="0" smtClean="0"/>
              <a:t>Importing data is also helpful during RSR season when RSR-specific data elements must be updated for a majority of clients. </a:t>
            </a:r>
          </a:p>
          <a:p>
            <a:endParaRPr lang="en-US" dirty="0"/>
          </a:p>
        </p:txBody>
      </p:sp>
    </p:spTree>
    <p:extLst>
      <p:ext uri="{BB962C8B-B14F-4D97-AF65-F5344CB8AC3E}">
        <p14:creationId xmlns:p14="http://schemas.microsoft.com/office/powerpoint/2010/main" val="389939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descr="This graph shows the increase in data elements that were imported ito e2Boston since the system launched in June 2014. 668,000 data elements have been cumulatively imported since launch." title="Seventeen import users imported over 600K data elements since launch."/>
          <p:cNvSpPr>
            <a:spLocks noGrp="1"/>
          </p:cNvSpPr>
          <p:nvPr>
            <p:ph type="title"/>
          </p:nvPr>
        </p:nvSpPr>
        <p:spPr>
          <a:xfrm>
            <a:off x="1981200" y="114043"/>
            <a:ext cx="85315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dirty="0"/>
              <a:t>Seventeen import users imported over 600K data elements since launch.</a:t>
            </a:r>
            <a:endParaRPr lang="en-US" sz="24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405" y="1518296"/>
            <a:ext cx="839311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854953" y="2138791"/>
            <a:ext cx="1273745" cy="58772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000" b="1" dirty="0">
                <a:solidFill>
                  <a:prstClr val="black"/>
                </a:solidFill>
              </a:rPr>
              <a:t>668,000</a:t>
            </a:r>
          </a:p>
        </p:txBody>
      </p:sp>
    </p:spTree>
    <p:extLst>
      <p:ext uri="{BB962C8B-B14F-4D97-AF65-F5344CB8AC3E}">
        <p14:creationId xmlns:p14="http://schemas.microsoft.com/office/powerpoint/2010/main" val="3640323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Users can enter and see their data in real time.</a:t>
            </a:r>
            <a:endParaRPr lang="en-US" dirty="0">
              <a:latin typeface="+mn-lt"/>
            </a:endParaRPr>
          </a:p>
        </p:txBody>
      </p:sp>
      <p:sp>
        <p:nvSpPr>
          <p:cNvPr id="3" name="Content Placeholder 2"/>
          <p:cNvSpPr>
            <a:spLocks noGrp="1"/>
          </p:cNvSpPr>
          <p:nvPr>
            <p:ph idx="1"/>
          </p:nvPr>
        </p:nvSpPr>
        <p:spPr>
          <a:xfrm>
            <a:off x="1981200" y="1845008"/>
            <a:ext cx="8229600" cy="4724400"/>
          </a:xfrm>
        </p:spPr>
        <p:txBody>
          <a:bodyPr>
            <a:normAutofit fontScale="62500" lnSpcReduction="20000"/>
          </a:bodyPr>
          <a:lstStyle/>
          <a:p>
            <a:r>
              <a:rPr lang="en-US" sz="4500" dirty="0"/>
              <a:t>One of the typical challenges with older processes was the lag time to get data reported, analyzed, and then used for RW activities. e2Boston allows users to report data on their own schedule. </a:t>
            </a:r>
          </a:p>
          <a:p>
            <a:r>
              <a:rPr lang="en-US" sz="4500" dirty="0"/>
              <a:t>BPHC requires that most data is reported every 3 months. Nearly half of all agencies enter data on a daily basis.</a:t>
            </a:r>
          </a:p>
          <a:p>
            <a:r>
              <a:rPr lang="en-US" sz="4500" dirty="0"/>
              <a:t>Some data import users also upload data more often than every 3 months, because smaller batches and frequent uploads encourage program staff to stay up to date on their client documentation. This reduces the need for data staff to chase after data as reporting deadlines loom.</a:t>
            </a:r>
            <a:endParaRPr lang="en-US" dirty="0"/>
          </a:p>
        </p:txBody>
      </p:sp>
    </p:spTree>
    <p:extLst>
      <p:ext uri="{BB962C8B-B14F-4D97-AF65-F5344CB8AC3E}">
        <p14:creationId xmlns:p14="http://schemas.microsoft.com/office/powerpoint/2010/main" val="17126256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Users can enter and see their data in real time.</a:t>
            </a:r>
            <a:endParaRPr lang="en-US" dirty="0">
              <a:latin typeface="+mn-lt"/>
            </a:endParaRPr>
          </a:p>
        </p:txBody>
      </p:sp>
      <p:sp>
        <p:nvSpPr>
          <p:cNvPr id="3" name="Content Placeholder 2"/>
          <p:cNvSpPr>
            <a:spLocks noGrp="1"/>
          </p:cNvSpPr>
          <p:nvPr>
            <p:ph idx="1"/>
          </p:nvPr>
        </p:nvSpPr>
        <p:spPr>
          <a:xfrm>
            <a:off x="1981200" y="1981201"/>
            <a:ext cx="8229600" cy="4525963"/>
          </a:xfrm>
        </p:spPr>
        <p:txBody>
          <a:bodyPr>
            <a:normAutofit/>
          </a:bodyPr>
          <a:lstStyle/>
          <a:p>
            <a:r>
              <a:rPr lang="en-US" dirty="0" smtClean="0"/>
              <a:t>All users can run reports at any time to review any previously entered data, whether it’s two years ago or 10 minutes ago. </a:t>
            </a:r>
          </a:p>
          <a:p>
            <a:r>
              <a:rPr lang="en-US" dirty="0" smtClean="0"/>
              <a:t>Providers can enter their work for the week, run a report showing total volume of services, and then send a copy of that report to their supervisor.</a:t>
            </a:r>
          </a:p>
          <a:p>
            <a:r>
              <a:rPr lang="en-US" dirty="0" smtClean="0"/>
              <a:t>e2Boston also features advanced visual analytics that allow users to generate tables and graphs for internal usage, BPHC reporting, or data for grant applications.</a:t>
            </a:r>
          </a:p>
          <a:p>
            <a:endParaRPr lang="en-US" dirty="0"/>
          </a:p>
        </p:txBody>
      </p:sp>
    </p:spTree>
    <p:extLst>
      <p:ext uri="{BB962C8B-B14F-4D97-AF65-F5344CB8AC3E}">
        <p14:creationId xmlns:p14="http://schemas.microsoft.com/office/powerpoint/2010/main" val="38959817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The HIV Care Continuum is everywhere and now it’s in e2Boston.</a:t>
            </a:r>
            <a:endParaRPr lang="en-US" dirty="0">
              <a:latin typeface="+mn-lt"/>
            </a:endParaRPr>
          </a:p>
        </p:txBody>
      </p:sp>
      <p:sp>
        <p:nvSpPr>
          <p:cNvPr id="3" name="Content Placeholder 2"/>
          <p:cNvSpPr>
            <a:spLocks noGrp="1"/>
          </p:cNvSpPr>
          <p:nvPr>
            <p:ph idx="1"/>
          </p:nvPr>
        </p:nvSpPr>
        <p:spPr>
          <a:xfrm>
            <a:off x="1981200" y="1828801"/>
            <a:ext cx="8229600" cy="4678363"/>
          </a:xfrm>
        </p:spPr>
        <p:txBody>
          <a:bodyPr>
            <a:normAutofit/>
          </a:bodyPr>
          <a:lstStyle/>
          <a:p>
            <a:r>
              <a:rPr lang="en-US" sz="3000" dirty="0"/>
              <a:t>In March 2015, BPHC released a health outcomes module, which allows providers to use the same interface to now submit client demographic, service utilization, and outcomes data. </a:t>
            </a:r>
          </a:p>
          <a:p>
            <a:r>
              <a:rPr lang="en-US" sz="3000" dirty="0"/>
              <a:t>Data import for outcomes was available at launch.</a:t>
            </a:r>
          </a:p>
          <a:p>
            <a:r>
              <a:rPr lang="en-US" sz="3000" dirty="0"/>
              <a:t>Some of BPHC’s outcomes include: HIV viral suppression, housing status, last medical visit date, mental health.</a:t>
            </a:r>
          </a:p>
          <a:p>
            <a:endParaRPr lang="en-US" dirty="0"/>
          </a:p>
        </p:txBody>
      </p:sp>
    </p:spTree>
    <p:extLst>
      <p:ext uri="{BB962C8B-B14F-4D97-AF65-F5344CB8AC3E}">
        <p14:creationId xmlns:p14="http://schemas.microsoft.com/office/powerpoint/2010/main" val="171806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2057400" y="3429000"/>
            <a:ext cx="8229600" cy="1143000"/>
          </a:xfrm>
        </p:spPr>
        <p:txBody>
          <a:bodyPr/>
          <a:lstStyle/>
          <a:p>
            <a:r>
              <a:rPr lang="en-US" altLang="en-US" sz="4000" b="1" dirty="0">
                <a:solidFill>
                  <a:srgbClr val="FFFF00"/>
                </a:solidFill>
                <a:latin typeface="Times New Roman" panose="02020603050405020304" pitchFamily="18" charset="0"/>
              </a:rPr>
              <a:t/>
            </a:r>
            <a:br>
              <a:rPr lang="en-US" altLang="en-US" sz="4000" b="1" dirty="0">
                <a:solidFill>
                  <a:srgbClr val="FFFF00"/>
                </a:solidFill>
                <a:latin typeface="Times New Roman" panose="02020603050405020304" pitchFamily="18" charset="0"/>
              </a:rPr>
            </a:br>
            <a:endParaRPr lang="en-US" altLang="en-US" sz="4000" b="1" dirty="0">
              <a:solidFill>
                <a:schemeClr val="bg1"/>
              </a:solidFill>
              <a:latin typeface="Times New Roman" panose="02020603050405020304" pitchFamily="18" charset="0"/>
            </a:endParaRPr>
          </a:p>
        </p:txBody>
      </p:sp>
      <p:pic>
        <p:nvPicPr>
          <p:cNvPr id="4" name="Picture 3" descr="Waikiki Health Logo" title="Waikiki Health Logo"/>
          <p:cNvPicPr/>
          <p:nvPr/>
        </p:nvPicPr>
        <p:blipFill rotWithShape="1">
          <a:blip r:embed="rId2"/>
          <a:srcRect l="12179" t="14538" r="62020" b="72064"/>
          <a:stretch/>
        </p:blipFill>
        <p:spPr bwMode="auto">
          <a:xfrm>
            <a:off x="3786393" y="2343955"/>
            <a:ext cx="4237148" cy="1828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20811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a:bodyPr>
          <a:lstStyle/>
          <a:p>
            <a:pPr algn="ctr"/>
            <a:r>
              <a:rPr lang="en-US" dirty="0" smtClean="0">
                <a:latin typeface="+mn-lt"/>
              </a:rPr>
              <a:t>Viral suppression is the ultimate goal.</a:t>
            </a:r>
            <a:endParaRPr lang="en-US" dirty="0">
              <a:latin typeface="+mn-lt"/>
            </a:endParaRPr>
          </a:p>
        </p:txBody>
      </p:sp>
      <p:sp>
        <p:nvSpPr>
          <p:cNvPr id="3" name="Content Placeholder 2"/>
          <p:cNvSpPr>
            <a:spLocks noGrp="1"/>
          </p:cNvSpPr>
          <p:nvPr>
            <p:ph idx="1"/>
          </p:nvPr>
        </p:nvSpPr>
        <p:spPr>
          <a:xfrm>
            <a:off x="1981200" y="1524001"/>
            <a:ext cx="8229600" cy="4983163"/>
          </a:xfrm>
        </p:spPr>
        <p:txBody>
          <a:bodyPr>
            <a:normAutofit/>
          </a:bodyPr>
          <a:lstStyle/>
          <a:p>
            <a:r>
              <a:rPr lang="en-US" dirty="0" smtClean="0"/>
              <a:t>VS is tracked on the client level within e2Boston. Providers can identify individuals or cohorts that are not suppressed and target them for services. </a:t>
            </a:r>
          </a:p>
          <a:p>
            <a:r>
              <a:rPr lang="en-US" dirty="0" smtClean="0"/>
              <a:t>BPHC has dramatically shifted its focus on improving viral suppression (VS) and requires agencies to review the VS rates among their clients. From FY15 data, 89% of Part A clients reported an undetectable* viral load.</a:t>
            </a:r>
          </a:p>
          <a:p>
            <a:r>
              <a:rPr lang="en-US" dirty="0" smtClean="0"/>
              <a:t>Procurement activities now require that applicants be able to report on their current VS rates and compare against the EMA/state continuum of care.</a:t>
            </a:r>
          </a:p>
        </p:txBody>
      </p:sp>
      <p:sp>
        <p:nvSpPr>
          <p:cNvPr id="4" name="TextBox 3"/>
          <p:cNvSpPr txBox="1"/>
          <p:nvPr/>
        </p:nvSpPr>
        <p:spPr>
          <a:xfrm>
            <a:off x="2192593" y="5684985"/>
            <a:ext cx="3323730" cy="307777"/>
          </a:xfrm>
          <a:prstGeom prst="rect">
            <a:avLst/>
          </a:prstGeom>
          <a:noFill/>
        </p:spPr>
        <p:txBody>
          <a:bodyPr wrap="none" rtlCol="0">
            <a:spAutoFit/>
          </a:bodyPr>
          <a:lstStyle/>
          <a:p>
            <a:r>
              <a:rPr lang="en-US" sz="1400" b="1" dirty="0">
                <a:solidFill>
                  <a:prstClr val="black"/>
                </a:solidFill>
              </a:rPr>
              <a:t>* Undetectable = less than 200 copies/</a:t>
            </a:r>
            <a:r>
              <a:rPr lang="en-US" sz="1400" b="1" dirty="0" err="1">
                <a:solidFill>
                  <a:prstClr val="black"/>
                </a:solidFill>
              </a:rPr>
              <a:t>mL.</a:t>
            </a:r>
            <a:endParaRPr lang="en-US" sz="1400" b="1" dirty="0">
              <a:solidFill>
                <a:prstClr val="black"/>
              </a:solidFill>
            </a:endParaRPr>
          </a:p>
        </p:txBody>
      </p:sp>
    </p:spTree>
    <p:extLst>
      <p:ext uri="{BB962C8B-B14F-4D97-AF65-F5344CB8AC3E}">
        <p14:creationId xmlns:p14="http://schemas.microsoft.com/office/powerpoint/2010/main" val="9626534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a:bodyPr>
          <a:lstStyle/>
          <a:p>
            <a:pPr algn="ctr"/>
            <a:r>
              <a:rPr lang="en-US" dirty="0" smtClean="0">
                <a:latin typeface="+mn-lt"/>
              </a:rPr>
              <a:t>Lessons learned through this process:</a:t>
            </a:r>
            <a:endParaRPr lang="en-US" dirty="0">
              <a:latin typeface="+mn-lt"/>
            </a:endParaRPr>
          </a:p>
        </p:txBody>
      </p:sp>
      <p:sp>
        <p:nvSpPr>
          <p:cNvPr id="3" name="Content Placeholder 2"/>
          <p:cNvSpPr>
            <a:spLocks noGrp="1"/>
          </p:cNvSpPr>
          <p:nvPr>
            <p:ph idx="1"/>
          </p:nvPr>
        </p:nvSpPr>
        <p:spPr>
          <a:xfrm>
            <a:off x="2057400" y="1524001"/>
            <a:ext cx="8229600" cy="4678363"/>
          </a:xfrm>
        </p:spPr>
        <p:txBody>
          <a:bodyPr>
            <a:normAutofit/>
          </a:bodyPr>
          <a:lstStyle/>
          <a:p>
            <a:r>
              <a:rPr lang="en-US" dirty="0" smtClean="0"/>
              <a:t>Development and implementation should be done in a speedy manner, because lengthy delays can make your project obsolete</a:t>
            </a:r>
          </a:p>
          <a:p>
            <a:r>
              <a:rPr lang="en-US" dirty="0" smtClean="0"/>
              <a:t>Building a system that people will actually use and be mindful of the user experience</a:t>
            </a:r>
          </a:p>
          <a:p>
            <a:r>
              <a:rPr lang="en-US" dirty="0" smtClean="0"/>
              <a:t>In order for providers to fully take advantage of any data system, they must have real-time access to their own data – this is essential for tackling viral suppression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2941135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8391"/>
            <a:ext cx="8229600" cy="1143000"/>
          </a:xfrm>
        </p:spPr>
        <p:txBody>
          <a:bodyPr>
            <a:normAutofit/>
          </a:bodyPr>
          <a:lstStyle/>
          <a:p>
            <a:pPr algn="ctr"/>
            <a:r>
              <a:rPr lang="en-US" dirty="0" smtClean="0"/>
              <a:t>See how the Boston EMA tracks VS!</a:t>
            </a:r>
            <a:endParaRPr lang="en-US" dirty="0"/>
          </a:p>
        </p:txBody>
      </p:sp>
      <p:sp>
        <p:nvSpPr>
          <p:cNvPr id="3" name="Content Placeholder 2"/>
          <p:cNvSpPr>
            <a:spLocks noGrp="1"/>
          </p:cNvSpPr>
          <p:nvPr>
            <p:ph idx="1"/>
          </p:nvPr>
        </p:nvSpPr>
        <p:spPr/>
        <p:txBody>
          <a:bodyPr>
            <a:noAutofit/>
          </a:bodyPr>
          <a:lstStyle/>
          <a:p>
            <a:pPr algn="ctr">
              <a:buNone/>
            </a:pPr>
            <a:endParaRPr lang="en-US" sz="4500" b="1" dirty="0">
              <a:solidFill>
                <a:schemeClr val="tx1"/>
              </a:solidFill>
            </a:endParaRPr>
          </a:p>
          <a:p>
            <a:pPr algn="ctr">
              <a:buNone/>
            </a:pPr>
            <a:r>
              <a:rPr lang="en-US" sz="4500" b="1" dirty="0">
                <a:solidFill>
                  <a:schemeClr val="tx1"/>
                </a:solidFill>
              </a:rPr>
              <a:t>Exhibition Hall, P110</a:t>
            </a:r>
          </a:p>
          <a:p>
            <a:pPr algn="ctr">
              <a:buNone/>
            </a:pPr>
            <a:r>
              <a:rPr lang="en-US" sz="4500" b="1" dirty="0">
                <a:solidFill>
                  <a:schemeClr val="tx1"/>
                </a:solidFill>
              </a:rPr>
              <a:t>Title: Identifying significant indicators of unsuppressed viral load in the Boston EMA</a:t>
            </a:r>
          </a:p>
        </p:txBody>
      </p:sp>
    </p:spTree>
    <p:extLst>
      <p:ext uri="{BB962C8B-B14F-4D97-AF65-F5344CB8AC3E}">
        <p14:creationId xmlns:p14="http://schemas.microsoft.com/office/powerpoint/2010/main" val="38360631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a:bodyPr>
          <a:lstStyle/>
          <a:p>
            <a:pPr algn="ctr"/>
            <a:r>
              <a:rPr lang="en-US" dirty="0" smtClean="0">
                <a:latin typeface="+mn-lt"/>
              </a:rPr>
              <a:t>e2Boston will keep evolving.</a:t>
            </a:r>
            <a:endParaRPr lang="en-US" dirty="0">
              <a:latin typeface="+mn-lt"/>
            </a:endParaRPr>
          </a:p>
        </p:txBody>
      </p:sp>
      <p:sp>
        <p:nvSpPr>
          <p:cNvPr id="3" name="Content Placeholder 2"/>
          <p:cNvSpPr>
            <a:spLocks noGrp="1"/>
          </p:cNvSpPr>
          <p:nvPr>
            <p:ph idx="1"/>
          </p:nvPr>
        </p:nvSpPr>
        <p:spPr>
          <a:xfrm>
            <a:off x="1981200" y="1828801"/>
            <a:ext cx="8229600" cy="4678363"/>
          </a:xfrm>
        </p:spPr>
        <p:txBody>
          <a:bodyPr>
            <a:normAutofit/>
          </a:bodyPr>
          <a:lstStyle/>
          <a:p>
            <a:r>
              <a:rPr lang="en-US" sz="3000" dirty="0"/>
              <a:t>One-click HIV care continuum at agency, service category, and EMA levels</a:t>
            </a:r>
          </a:p>
          <a:p>
            <a:r>
              <a:rPr lang="en-US" sz="3000" dirty="0"/>
              <a:t>Fiscal reporting and cost accounting functionality, a necessary component for unit-rate services</a:t>
            </a:r>
          </a:p>
          <a:p>
            <a:r>
              <a:rPr lang="en-US" sz="3000" dirty="0"/>
              <a:t>Client enrollment data sharing, allowing providers to send RW eligibility information to others in the Part A network</a:t>
            </a:r>
          </a:p>
        </p:txBody>
      </p:sp>
    </p:spTree>
    <p:extLst>
      <p:ext uri="{BB962C8B-B14F-4D97-AF65-F5344CB8AC3E}">
        <p14:creationId xmlns:p14="http://schemas.microsoft.com/office/powerpoint/2010/main" val="11591392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24000" y="914400"/>
            <a:ext cx="9144000" cy="1569660"/>
          </a:xfrm>
          <a:prstGeom prst="rect">
            <a:avLst/>
          </a:prstGeom>
        </p:spPr>
        <p:txBody>
          <a:bodyPr wrap="square">
            <a:spAutoFit/>
          </a:bodyPr>
          <a:lstStyle/>
          <a:p>
            <a:pPr algn="ctr"/>
            <a:r>
              <a:rPr lang="en-US" sz="4800" b="1" i="1" dirty="0">
                <a:solidFill>
                  <a:prstClr val="black"/>
                </a:solidFill>
              </a:rPr>
              <a:t>The Whoosh: Innovative Data Exchange </a:t>
            </a:r>
            <a:endParaRPr lang="en-US" sz="4800" b="1" dirty="0">
              <a:solidFill>
                <a:srgbClr val="5B9BD5">
                  <a:lumMod val="75000"/>
                </a:srgb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24000" y="3276600"/>
            <a:ext cx="9144000" cy="1162050"/>
          </a:xfrm>
        </p:spPr>
        <p:txBody>
          <a:bodyPr anchor="b">
            <a:normAutofit/>
          </a:bodyPr>
          <a:lstStyle/>
          <a:p>
            <a:pPr algn="ctr"/>
            <a:r>
              <a:rPr lang="en-US" sz="3200" dirty="0">
                <a:solidFill>
                  <a:schemeClr val="tx2">
                    <a:lumMod val="75000"/>
                  </a:schemeClr>
                </a:solidFill>
              </a:rPr>
              <a:t>NYC Department of Health and Mental Hygiene</a:t>
            </a:r>
            <a:r>
              <a:rPr lang="en-US" dirty="0">
                <a:solidFill>
                  <a:schemeClr val="tx2">
                    <a:lumMod val="75000"/>
                  </a:schemeClr>
                </a:solidFill>
              </a:rPr>
              <a:t/>
            </a:r>
            <a:br>
              <a:rPr lang="en-US" dirty="0">
                <a:solidFill>
                  <a:schemeClr val="tx2">
                    <a:lumMod val="75000"/>
                  </a:schemeClr>
                </a:solidFill>
              </a:rPr>
            </a:br>
            <a:r>
              <a:rPr lang="en-US" sz="3600" dirty="0">
                <a:solidFill>
                  <a:schemeClr val="tx2">
                    <a:lumMod val="75000"/>
                  </a:schemeClr>
                </a:solidFill>
              </a:rPr>
              <a:t>Transitional Health Care Coordination</a:t>
            </a:r>
          </a:p>
        </p:txBody>
      </p:sp>
      <p:sp>
        <p:nvSpPr>
          <p:cNvPr id="6" name="Rectangle 5"/>
          <p:cNvSpPr/>
          <p:nvPr/>
        </p:nvSpPr>
        <p:spPr>
          <a:xfrm>
            <a:off x="3048000" y="2286000"/>
            <a:ext cx="6324600" cy="1077218"/>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solidFill>
              <a:schemeClr val="accent1">
                <a:lumMod val="50000"/>
              </a:schemeClr>
            </a:solidFill>
          </a:ln>
        </p:spPr>
        <p:txBody>
          <a:bodyPr wrap="square">
            <a:spAutoFit/>
          </a:bodyPr>
          <a:lstStyle/>
          <a:p>
            <a:pPr algn="ctr"/>
            <a:r>
              <a:rPr lang="en-US" sz="3200" b="1" dirty="0">
                <a:solidFill>
                  <a:srgbClr val="5B9BD5">
                    <a:lumMod val="50000"/>
                  </a:srgbClr>
                </a:solidFill>
              </a:rPr>
              <a:t>National Ryan White Conference</a:t>
            </a:r>
          </a:p>
          <a:p>
            <a:pPr algn="ctr"/>
            <a:r>
              <a:rPr lang="en-US" sz="3200" b="1" dirty="0">
                <a:solidFill>
                  <a:srgbClr val="5B9BD5">
                    <a:lumMod val="75000"/>
                  </a:srgbClr>
                </a:solidFill>
              </a:rPr>
              <a:t>August 2016</a:t>
            </a:r>
          </a:p>
        </p:txBody>
      </p:sp>
      <p:pic>
        <p:nvPicPr>
          <p:cNvPr id="1026" name="Picture 2" descr="The NYC Health Hospitals logo is located in the upper right-hand corner." title="NYC Health Hospital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976" y="87812"/>
            <a:ext cx="17240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74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8229600" cy="715962"/>
          </a:xfrm>
        </p:spPr>
        <p:txBody>
          <a:bodyPr>
            <a:normAutofit fontScale="90000"/>
          </a:bodyPr>
          <a:lstStyle/>
          <a:p>
            <a:r>
              <a:rPr lang="en-US" dirty="0" smtClean="0"/>
              <a:t/>
            </a:r>
            <a:br>
              <a:rPr lang="en-US" dirty="0" smtClean="0"/>
            </a:br>
            <a:r>
              <a:rPr lang="en-US" dirty="0" smtClean="0"/>
              <a:t>Rationale / Challenges</a:t>
            </a:r>
            <a:br>
              <a:rPr lang="en-US" dirty="0" smtClean="0"/>
            </a:br>
            <a:endParaRPr lang="en-US" sz="3100" i="1" dirty="0"/>
          </a:p>
        </p:txBody>
      </p:sp>
      <p:sp>
        <p:nvSpPr>
          <p:cNvPr id="3" name="Text Placeholder 2"/>
          <p:cNvSpPr>
            <a:spLocks noGrp="1"/>
          </p:cNvSpPr>
          <p:nvPr>
            <p:ph type="body" idx="1"/>
          </p:nvPr>
        </p:nvSpPr>
        <p:spPr>
          <a:xfrm>
            <a:off x="1752600" y="838200"/>
            <a:ext cx="4114800" cy="762000"/>
          </a:xfrm>
        </p:spPr>
        <p:txBody>
          <a:bodyPr>
            <a:normAutofit/>
          </a:bodyPr>
          <a:lstStyle/>
          <a:p>
            <a:pPr algn="ctr"/>
            <a:r>
              <a:rPr lang="en-US" b="1" dirty="0" smtClean="0"/>
              <a:t>One Stop Career Center </a:t>
            </a:r>
            <a:r>
              <a:rPr lang="en-US" sz="2200" b="1" dirty="0"/>
              <a:t>Puerto Rico </a:t>
            </a:r>
          </a:p>
        </p:txBody>
      </p:sp>
      <p:sp>
        <p:nvSpPr>
          <p:cNvPr id="4" name="Content Placeholder 3"/>
          <p:cNvSpPr>
            <a:spLocks noGrp="1"/>
          </p:cNvSpPr>
          <p:nvPr>
            <p:ph sz="quarter" idx="2"/>
          </p:nvPr>
        </p:nvSpPr>
        <p:spPr>
          <a:xfrm>
            <a:off x="1752600" y="1600200"/>
            <a:ext cx="4114800" cy="533400"/>
          </a:xfrm>
        </p:spPr>
        <p:txBody>
          <a:bodyPr anchor="b">
            <a:noAutofit/>
          </a:bodyPr>
          <a:lstStyle/>
          <a:p>
            <a:pPr algn="ctr">
              <a:buNone/>
            </a:pPr>
            <a:r>
              <a:rPr lang="en-US" sz="2800" b="1" i="1" dirty="0">
                <a:solidFill>
                  <a:schemeClr val="tx2"/>
                </a:solidFill>
                <a:latin typeface="+mj-lt"/>
                <a:ea typeface="+mj-ea"/>
                <a:cs typeface="+mj-cs"/>
              </a:rPr>
              <a:t>Limited access to:</a:t>
            </a:r>
          </a:p>
        </p:txBody>
      </p:sp>
      <p:sp>
        <p:nvSpPr>
          <p:cNvPr id="14" name="Content Placeholder 3"/>
          <p:cNvSpPr txBox="1">
            <a:spLocks/>
          </p:cNvSpPr>
          <p:nvPr/>
        </p:nvSpPr>
        <p:spPr>
          <a:xfrm>
            <a:off x="1752600" y="2362200"/>
            <a:ext cx="3429000" cy="533400"/>
          </a:xfrm>
          <a:prstGeom prst="rect">
            <a:avLst/>
          </a:prstGeom>
        </p:spPr>
        <p:txBody>
          <a:bodyPr vert="horz" lIns="91440" tIns="45720" rIns="91440" bIns="45720" rtlCol="0">
            <a:normAutofit/>
          </a:bodyPr>
          <a:lstStyle/>
          <a:p>
            <a:pPr marL="365760" indent="-256032">
              <a:lnSpc>
                <a:spcPct val="80000"/>
              </a:lnSpc>
              <a:spcBef>
                <a:spcPct val="20000"/>
              </a:spcBef>
              <a:buClr>
                <a:srgbClr val="5B9BD5"/>
              </a:buClr>
              <a:buSzPct val="68000"/>
              <a:buFont typeface="Wingdings" pitchFamily="2" charset="2"/>
              <a:buChar char="q"/>
              <a:defRPr/>
            </a:pPr>
            <a:r>
              <a:rPr lang="en-US" sz="2400" dirty="0">
                <a:solidFill>
                  <a:prstClr val="black"/>
                </a:solidFill>
              </a:rPr>
              <a:t>Re-entry services </a:t>
            </a:r>
          </a:p>
          <a:p>
            <a:pPr marL="342900" indent="-342900">
              <a:spcBef>
                <a:spcPct val="20000"/>
              </a:spcBef>
              <a:defRPr/>
            </a:pPr>
            <a:endParaRPr lang="en-US" sz="2400" dirty="0">
              <a:solidFill>
                <a:prstClr val="black"/>
              </a:solidFill>
            </a:endParaRPr>
          </a:p>
        </p:txBody>
      </p:sp>
      <p:sp>
        <p:nvSpPr>
          <p:cNvPr id="8" name="Content Placeholder 3"/>
          <p:cNvSpPr txBox="1">
            <a:spLocks/>
          </p:cNvSpPr>
          <p:nvPr/>
        </p:nvSpPr>
        <p:spPr>
          <a:xfrm>
            <a:off x="1752600" y="3200400"/>
            <a:ext cx="3810000" cy="685800"/>
          </a:xfrm>
          <a:prstGeom prst="rect">
            <a:avLst/>
          </a:prstGeom>
        </p:spPr>
        <p:txBody>
          <a:bodyPr vert="horz" lIns="91440" tIns="45720" rIns="91440" bIns="45720" rtlCol="0">
            <a:normAutofit/>
          </a:bodyPr>
          <a:lstStyle/>
          <a:p>
            <a:pPr marL="365760" indent="-256032">
              <a:lnSpc>
                <a:spcPct val="80000"/>
              </a:lnSpc>
              <a:spcBef>
                <a:spcPct val="20000"/>
              </a:spcBef>
              <a:buClr>
                <a:srgbClr val="5B9BD5"/>
              </a:buClr>
              <a:buSzPct val="68000"/>
              <a:buFont typeface="Wingdings" pitchFamily="2" charset="2"/>
              <a:buChar char="q"/>
            </a:pPr>
            <a:r>
              <a:rPr lang="en-US" sz="2400" dirty="0">
                <a:solidFill>
                  <a:prstClr val="black"/>
                </a:solidFill>
              </a:rPr>
              <a:t>Correctional health discharge planning</a:t>
            </a:r>
          </a:p>
          <a:p>
            <a:pPr marL="342900" indent="-342900">
              <a:spcBef>
                <a:spcPct val="20000"/>
              </a:spcBef>
              <a:buFont typeface="Arial" panose="020B0604020202020204" pitchFamily="34" charset="0"/>
              <a:buChar char="•"/>
              <a:defRPr/>
            </a:pPr>
            <a:endParaRPr lang="en-US" sz="2400" dirty="0">
              <a:solidFill>
                <a:prstClr val="black"/>
              </a:solidFill>
            </a:endParaRPr>
          </a:p>
        </p:txBody>
      </p:sp>
      <p:sp>
        <p:nvSpPr>
          <p:cNvPr id="9" name="Content Placeholder 3"/>
          <p:cNvSpPr txBox="1">
            <a:spLocks/>
          </p:cNvSpPr>
          <p:nvPr/>
        </p:nvSpPr>
        <p:spPr>
          <a:xfrm>
            <a:off x="1752600" y="4038600"/>
            <a:ext cx="3810000" cy="685800"/>
          </a:xfrm>
          <a:prstGeom prst="rect">
            <a:avLst/>
          </a:prstGeom>
        </p:spPr>
        <p:txBody>
          <a:bodyPr vert="horz" lIns="91440" tIns="45720" rIns="91440" bIns="45720" rtlCol="0">
            <a:normAutofit fontScale="92500"/>
          </a:bodyPr>
          <a:lstStyle/>
          <a:p>
            <a:pPr marL="365760" indent="-256032">
              <a:spcBef>
                <a:spcPct val="20000"/>
              </a:spcBef>
              <a:buClr>
                <a:srgbClr val="5B9BD5"/>
              </a:buClr>
              <a:buSzPct val="68000"/>
              <a:buFont typeface="Wingdings" pitchFamily="2" charset="2"/>
              <a:buChar char="q"/>
              <a:defRPr/>
            </a:pPr>
            <a:r>
              <a:rPr lang="en-US" sz="2600" dirty="0">
                <a:solidFill>
                  <a:prstClr val="black"/>
                </a:solidFill>
              </a:rPr>
              <a:t>Transportation assistance</a:t>
            </a:r>
          </a:p>
          <a:p>
            <a:pPr marL="342900" indent="-342900">
              <a:spcBef>
                <a:spcPct val="20000"/>
              </a:spcBef>
              <a:buFont typeface="Arial" panose="020B0604020202020204" pitchFamily="34" charset="0"/>
              <a:buChar char="•"/>
              <a:defRPr/>
            </a:pPr>
            <a:endParaRPr lang="en-US" sz="2400" dirty="0">
              <a:solidFill>
                <a:prstClr val="black"/>
              </a:solidFill>
            </a:endParaRPr>
          </a:p>
        </p:txBody>
      </p:sp>
      <p:sp>
        <p:nvSpPr>
          <p:cNvPr id="10" name="Content Placeholder 3"/>
          <p:cNvSpPr txBox="1">
            <a:spLocks/>
          </p:cNvSpPr>
          <p:nvPr/>
        </p:nvSpPr>
        <p:spPr>
          <a:xfrm>
            <a:off x="1752600" y="5029200"/>
            <a:ext cx="3810000" cy="533400"/>
          </a:xfrm>
          <a:prstGeom prst="rect">
            <a:avLst/>
          </a:prstGeom>
        </p:spPr>
        <p:txBody>
          <a:bodyPr vert="horz" lIns="91440" tIns="45720" rIns="91440" bIns="45720" rtlCol="0">
            <a:normAutofit/>
          </a:bodyPr>
          <a:lstStyle/>
          <a:p>
            <a:pPr marL="365760" indent="-256032">
              <a:spcBef>
                <a:spcPct val="20000"/>
              </a:spcBef>
              <a:buClr>
                <a:srgbClr val="5B9BD5"/>
              </a:buClr>
              <a:buSzPct val="68000"/>
              <a:buFont typeface="Wingdings" pitchFamily="2" charset="2"/>
              <a:buChar char="q"/>
            </a:pPr>
            <a:r>
              <a:rPr lang="en-US" sz="2400" dirty="0">
                <a:solidFill>
                  <a:prstClr val="black"/>
                </a:solidFill>
              </a:rPr>
              <a:t>Coordinated care</a:t>
            </a:r>
          </a:p>
          <a:p>
            <a:pPr marL="342900" indent="-342900">
              <a:spcBef>
                <a:spcPct val="20000"/>
              </a:spcBef>
              <a:defRPr/>
            </a:pPr>
            <a:endParaRPr lang="en-US" sz="2400" dirty="0">
              <a:solidFill>
                <a:prstClr val="black"/>
              </a:solidFill>
            </a:endParaRPr>
          </a:p>
        </p:txBody>
      </p:sp>
      <p:sp>
        <p:nvSpPr>
          <p:cNvPr id="5" name="Text Placeholder 4"/>
          <p:cNvSpPr>
            <a:spLocks noGrp="1"/>
          </p:cNvSpPr>
          <p:nvPr>
            <p:ph type="body" sz="half" idx="3"/>
          </p:nvPr>
        </p:nvSpPr>
        <p:spPr>
          <a:xfrm>
            <a:off x="6019800" y="838200"/>
            <a:ext cx="4419600" cy="762000"/>
          </a:xfrm>
        </p:spPr>
        <p:txBody>
          <a:bodyPr>
            <a:normAutofit/>
          </a:bodyPr>
          <a:lstStyle/>
          <a:p>
            <a:pPr algn="ctr"/>
            <a:r>
              <a:rPr lang="en-US" b="1" dirty="0" smtClean="0"/>
              <a:t>Damian Family Care Centers Bronx, NY</a:t>
            </a:r>
            <a:endParaRPr lang="en-US" sz="2200" b="1" dirty="0"/>
          </a:p>
        </p:txBody>
      </p:sp>
      <p:sp>
        <p:nvSpPr>
          <p:cNvPr id="15" name="Content Placeholder 5"/>
          <p:cNvSpPr txBox="1">
            <a:spLocks/>
          </p:cNvSpPr>
          <p:nvPr/>
        </p:nvSpPr>
        <p:spPr>
          <a:xfrm>
            <a:off x="6019800" y="1447800"/>
            <a:ext cx="4419600" cy="685800"/>
          </a:xfrm>
          <a:prstGeom prst="rect">
            <a:avLst/>
          </a:prstGeom>
        </p:spPr>
        <p:txBody>
          <a:bodyPr vert="horz" lIns="91440" tIns="45720" rIns="91440" bIns="45720" rtlCol="0" anchor="b">
            <a:normAutofit/>
          </a:bodyPr>
          <a:lstStyle/>
          <a:p>
            <a:pPr marL="342900" indent="-342900" algn="ctr">
              <a:spcBef>
                <a:spcPct val="20000"/>
              </a:spcBef>
              <a:defRPr/>
            </a:pPr>
            <a:r>
              <a:rPr lang="en-US" sz="2800" b="1" i="1" dirty="0">
                <a:solidFill>
                  <a:srgbClr val="44546A"/>
                </a:solidFill>
                <a:latin typeface="Calibri Light" panose="020F0302020204030204"/>
              </a:rPr>
              <a:t>Inconsistent care:</a:t>
            </a:r>
          </a:p>
        </p:txBody>
      </p:sp>
      <p:sp>
        <p:nvSpPr>
          <p:cNvPr id="12" name="Content Placeholder 5"/>
          <p:cNvSpPr txBox="1">
            <a:spLocks/>
          </p:cNvSpPr>
          <p:nvPr/>
        </p:nvSpPr>
        <p:spPr>
          <a:xfrm>
            <a:off x="6096001" y="2209800"/>
            <a:ext cx="4270375" cy="609600"/>
          </a:xfrm>
          <a:prstGeom prst="rect">
            <a:avLst/>
          </a:prstGeom>
        </p:spPr>
        <p:txBody>
          <a:bodyPr vert="horz" lIns="91440" tIns="45720" rIns="91440" bIns="45720" rtlCol="0">
            <a:normAutofit/>
          </a:bodyPr>
          <a:lstStyle/>
          <a:p>
            <a:pPr marL="365760" indent="-256032">
              <a:spcBef>
                <a:spcPct val="20000"/>
              </a:spcBef>
              <a:buClr>
                <a:srgbClr val="5B9BD5"/>
              </a:buClr>
              <a:buSzPct val="68000"/>
              <a:buFont typeface="Wingdings" pitchFamily="2" charset="2"/>
              <a:buChar char="q"/>
            </a:pPr>
            <a:r>
              <a:rPr lang="en-US" sz="2400" dirty="0">
                <a:solidFill>
                  <a:prstClr val="black"/>
                </a:solidFill>
              </a:rPr>
              <a:t>Short jail stays</a:t>
            </a:r>
          </a:p>
        </p:txBody>
      </p:sp>
      <p:sp>
        <p:nvSpPr>
          <p:cNvPr id="11" name="Content Placeholder 5"/>
          <p:cNvSpPr txBox="1">
            <a:spLocks/>
          </p:cNvSpPr>
          <p:nvPr/>
        </p:nvSpPr>
        <p:spPr>
          <a:xfrm>
            <a:off x="6096001" y="3124200"/>
            <a:ext cx="4270375" cy="533400"/>
          </a:xfrm>
          <a:prstGeom prst="rect">
            <a:avLst/>
          </a:prstGeom>
        </p:spPr>
        <p:txBody>
          <a:bodyPr vert="horz" lIns="91440" tIns="45720" rIns="91440" bIns="45720" rtlCol="0">
            <a:normAutofit/>
          </a:bodyPr>
          <a:lstStyle/>
          <a:p>
            <a:pPr marL="365760" indent="-256032">
              <a:buClr>
                <a:srgbClr val="5B9BD5"/>
              </a:buClr>
              <a:buSzPct val="68000"/>
              <a:buFont typeface="Wingdings" pitchFamily="2" charset="2"/>
              <a:buChar char="q"/>
              <a:defRPr/>
            </a:pPr>
            <a:r>
              <a:rPr lang="en-US" sz="2400" dirty="0">
                <a:solidFill>
                  <a:prstClr val="black"/>
                </a:solidFill>
              </a:rPr>
              <a:t>Multiple providers</a:t>
            </a:r>
          </a:p>
        </p:txBody>
      </p:sp>
      <p:sp>
        <p:nvSpPr>
          <p:cNvPr id="6" name="Content Placeholder 5"/>
          <p:cNvSpPr>
            <a:spLocks noGrp="1"/>
          </p:cNvSpPr>
          <p:nvPr>
            <p:ph sz="quarter" idx="4"/>
          </p:nvPr>
        </p:nvSpPr>
        <p:spPr>
          <a:xfrm>
            <a:off x="6096001" y="4114800"/>
            <a:ext cx="4117975" cy="762000"/>
          </a:xfrm>
        </p:spPr>
        <p:txBody>
          <a:bodyPr vert="horz" lIns="91440" tIns="45720" rIns="91440" bIns="45720" rtlCol="0">
            <a:normAutofit/>
          </a:bodyPr>
          <a:lstStyle/>
          <a:p>
            <a:pPr marL="365760" indent="-256032" defTabSz="914400">
              <a:lnSpc>
                <a:spcPct val="100000"/>
              </a:lnSpc>
              <a:buClr>
                <a:schemeClr val="accent1"/>
              </a:buClr>
              <a:buSzPct val="68000"/>
              <a:buFont typeface="Wingdings" pitchFamily="2" charset="2"/>
              <a:buChar char="q"/>
            </a:pPr>
            <a:r>
              <a:rPr lang="en-US" dirty="0"/>
              <a:t>Part-time ID specialist</a:t>
            </a:r>
          </a:p>
          <a:p>
            <a:pPr marL="365760" indent="-256032" defTabSz="914400">
              <a:lnSpc>
                <a:spcPct val="100000"/>
              </a:lnSpc>
              <a:buClr>
                <a:schemeClr val="accent1"/>
              </a:buClr>
              <a:buSzPct val="68000"/>
              <a:buFont typeface="Wingdings" pitchFamily="2" charset="2"/>
              <a:buChar char="q"/>
            </a:pPr>
            <a:endParaRPr lang="en-US" dirty="0"/>
          </a:p>
        </p:txBody>
      </p:sp>
      <p:sp>
        <p:nvSpPr>
          <p:cNvPr id="13" name="Content Placeholder 5"/>
          <p:cNvSpPr txBox="1">
            <a:spLocks/>
          </p:cNvSpPr>
          <p:nvPr/>
        </p:nvSpPr>
        <p:spPr>
          <a:xfrm>
            <a:off x="6096000" y="5029200"/>
            <a:ext cx="4114800" cy="762000"/>
          </a:xfrm>
          <a:prstGeom prst="rect">
            <a:avLst/>
          </a:prstGeom>
        </p:spPr>
        <p:txBody>
          <a:bodyPr vert="horz" lIns="91440" tIns="45720" rIns="91440" bIns="45720" rtlCol="0">
            <a:normAutofit/>
          </a:bodyPr>
          <a:lstStyle/>
          <a:p>
            <a:pPr marL="365760" indent="-256032">
              <a:spcBef>
                <a:spcPct val="20000"/>
              </a:spcBef>
              <a:buClr>
                <a:srgbClr val="5B9BD5"/>
              </a:buClr>
              <a:buSzPct val="68000"/>
              <a:buFont typeface="Wingdings" pitchFamily="2" charset="2"/>
              <a:buChar char="q"/>
              <a:defRPr/>
            </a:pPr>
            <a:r>
              <a:rPr lang="en-US" sz="2400" dirty="0">
                <a:solidFill>
                  <a:prstClr val="black"/>
                </a:solidFill>
              </a:rPr>
              <a:t>Substance use</a:t>
            </a:r>
          </a:p>
          <a:p>
            <a:pPr marL="342900" indent="-342900">
              <a:spcBef>
                <a:spcPct val="20000"/>
              </a:spcBef>
              <a:buFont typeface="Arial" panose="020B0604020202020204"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3345507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7"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0" fill="hold"/>
                                        <p:tgtEl>
                                          <p:spTgt spid="14"/>
                                        </p:tgtEl>
                                        <p:attrNameLst>
                                          <p:attrName>ppt_x</p:attrName>
                                        </p:attrNameLst>
                                      </p:cBhvr>
                                      <p:tavLst>
                                        <p:tav tm="0">
                                          <p:val>
                                            <p:strVal val="0-#ppt_w/2"/>
                                          </p:val>
                                        </p:tav>
                                        <p:tav tm="100000">
                                          <p:val>
                                            <p:strVal val="#ppt_x"/>
                                          </p:val>
                                        </p:tav>
                                      </p:tavLst>
                                    </p:anim>
                                    <p:anim calcmode="lin" valueType="num">
                                      <p:cBhvr additive="base">
                                        <p:cTn id="18" dur="20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par>
                          <p:cTn id="23" fill="hold">
                            <p:stCondLst>
                              <p:cond delay="4000"/>
                            </p:stCondLst>
                            <p:childTnLst>
                              <p:par>
                                <p:cTn id="24" presetID="7" presetClass="entr" presetSubtype="8" fill="hold" grpId="1"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0-#ppt_w/2"/>
                                          </p:val>
                                        </p:tav>
                                        <p:tav tm="100000">
                                          <p:val>
                                            <p:strVal val="#ppt_x"/>
                                          </p:val>
                                        </p:tav>
                                      </p:tavLst>
                                    </p:anim>
                                    <p:anim calcmode="lin" valueType="num">
                                      <p:cBhvr additive="base">
                                        <p:cTn id="27" dur="2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7"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0-#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7"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000" fill="hold"/>
                                        <p:tgtEl>
                                          <p:spTgt spid="10"/>
                                        </p:tgtEl>
                                        <p:attrNameLst>
                                          <p:attrName>ppt_x</p:attrName>
                                        </p:attrNameLst>
                                      </p:cBhvr>
                                      <p:tavLst>
                                        <p:tav tm="0">
                                          <p:val>
                                            <p:strVal val="0-#ppt_w/2"/>
                                          </p:val>
                                        </p:tav>
                                        <p:tav tm="100000">
                                          <p:val>
                                            <p:strVal val="#ppt_x"/>
                                          </p:val>
                                        </p:tav>
                                      </p:tavLst>
                                    </p:anim>
                                    <p:anim calcmode="lin" valueType="num">
                                      <p:cBhvr additive="base">
                                        <p:cTn id="37" dur="20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10000"/>
                            </p:stCondLst>
                            <p:childTnLst>
                              <p:par>
                                <p:cTn id="39" presetID="2" presetClass="entr" presetSubtype="4" fill="hold" grpId="0" nodeType="afterEffect">
                                  <p:stCondLst>
                                    <p:cond delay="0"/>
                                  </p:stCondLst>
                                  <p:childTnLst>
                                    <p:set>
                                      <p:cBhvr>
                                        <p:cTn id="40" dur="1" fill="hold">
                                          <p:stCondLst>
                                            <p:cond delay="0"/>
                                          </p:stCondLst>
                                        </p:cTn>
                                        <p:tgtEl>
                                          <p:spTgt spid="5">
                                            <p:bg/>
                                          </p:spTgt>
                                        </p:tgtEl>
                                        <p:attrNameLst>
                                          <p:attrName>style.visibility</p:attrName>
                                        </p:attrNameLst>
                                      </p:cBhvr>
                                      <p:to>
                                        <p:strVal val="visible"/>
                                      </p:to>
                                    </p:set>
                                    <p:anim calcmode="lin" valueType="num">
                                      <p:cBhvr additive="base">
                                        <p:cTn id="4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5">
                                            <p:bg/>
                                          </p:spTgt>
                                        </p:tgtEl>
                                        <p:attrNameLst>
                                          <p:attrName>ppt_y</p:attrName>
                                        </p:attrNameLst>
                                      </p:cBhvr>
                                      <p:tavLst>
                                        <p:tav tm="0">
                                          <p:val>
                                            <p:strVal val="1+#ppt_h/2"/>
                                          </p:val>
                                        </p:tav>
                                        <p:tav tm="100000">
                                          <p:val>
                                            <p:strVal val="#ppt_y"/>
                                          </p:val>
                                        </p:tav>
                                      </p:tavLst>
                                    </p:anim>
                                  </p:childTnLst>
                                </p:cTn>
                              </p:par>
                            </p:childTnLst>
                          </p:cTn>
                        </p:par>
                        <p:par>
                          <p:cTn id="43" fill="hold">
                            <p:stCondLst>
                              <p:cond delay="10500"/>
                            </p:stCondLst>
                            <p:childTnLst>
                              <p:par>
                                <p:cTn id="44" presetID="2" presetClass="entr" presetSubtype="4" fill="hold" grpId="0"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1000"/>
                            </p:stCondLst>
                            <p:childTnLst>
                              <p:par>
                                <p:cTn id="49" presetID="7" presetClass="entr" presetSubtype="2"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1+#ppt_w/2"/>
                                          </p:val>
                                        </p:tav>
                                        <p:tav tm="100000">
                                          <p:val>
                                            <p:strVal val="#ppt_x"/>
                                          </p:val>
                                        </p:tav>
                                      </p:tavLst>
                                    </p:anim>
                                    <p:anim calcmode="lin" valueType="num">
                                      <p:cBhvr additive="base">
                                        <p:cTn id="5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2000" fill="hold"/>
                                        <p:tgtEl>
                                          <p:spTgt spid="12"/>
                                        </p:tgtEl>
                                        <p:attrNameLst>
                                          <p:attrName>ppt_x</p:attrName>
                                        </p:attrNameLst>
                                      </p:cBhvr>
                                      <p:tavLst>
                                        <p:tav tm="0">
                                          <p:val>
                                            <p:strVal val="1+#ppt_w/2"/>
                                          </p:val>
                                        </p:tav>
                                        <p:tav tm="100000">
                                          <p:val>
                                            <p:strVal val="#ppt_x"/>
                                          </p:val>
                                        </p:tav>
                                      </p:tavLst>
                                    </p:anim>
                                    <p:anim calcmode="lin" valueType="num">
                                      <p:cBhvr additive="base">
                                        <p:cTn id="58" dur="20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7"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000" fill="hold"/>
                                        <p:tgtEl>
                                          <p:spTgt spid="11"/>
                                        </p:tgtEl>
                                        <p:attrNameLst>
                                          <p:attrName>ppt_x</p:attrName>
                                        </p:attrNameLst>
                                      </p:cBhvr>
                                      <p:tavLst>
                                        <p:tav tm="0">
                                          <p:val>
                                            <p:strVal val="1+#ppt_w/2"/>
                                          </p:val>
                                        </p:tav>
                                        <p:tav tm="100000">
                                          <p:val>
                                            <p:strVal val="#ppt_x"/>
                                          </p:val>
                                        </p:tav>
                                      </p:tavLst>
                                    </p:anim>
                                    <p:anim calcmode="lin" valueType="num">
                                      <p:cBhvr additive="base">
                                        <p:cTn id="63" dur="200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7" presetClass="entr" presetSubtype="2" fill="hold" grpId="0" nodeType="after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6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7" presetClass="entr" presetSubtype="2"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2000" fill="hold"/>
                                        <p:tgtEl>
                                          <p:spTgt spid="13"/>
                                        </p:tgtEl>
                                        <p:attrNameLst>
                                          <p:attrName>ppt_x</p:attrName>
                                        </p:attrNameLst>
                                      </p:cBhvr>
                                      <p:tavLst>
                                        <p:tav tm="0">
                                          <p:val>
                                            <p:strVal val="1+#ppt_w/2"/>
                                          </p:val>
                                        </p:tav>
                                        <p:tav tm="100000">
                                          <p:val>
                                            <p:strVal val="#ppt_x"/>
                                          </p:val>
                                        </p:tav>
                                      </p:tavLst>
                                    </p:anim>
                                    <p:anim calcmode="lin" valueType="num">
                                      <p:cBhvr additive="base">
                                        <p:cTn id="7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8" grpId="0"/>
      <p:bldP spid="8" grpId="1"/>
      <p:bldP spid="9" grpId="0"/>
      <p:bldP spid="10" grpId="0"/>
      <p:bldP spid="5" grpId="0" build="p" animBg="1"/>
      <p:bldP spid="15" grpId="0"/>
      <p:bldP spid="12" grpId="0"/>
      <p:bldP spid="11" grpId="0"/>
      <p:bldP spid="6" grpId="0" build="p"/>
      <p:bldP spid="13"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normAutofit/>
          </a:bodyPr>
          <a:lstStyle/>
          <a:p>
            <a:r>
              <a:rPr lang="en-US" sz="3700" dirty="0"/>
              <a:t>Practice Transformation Model</a:t>
            </a:r>
          </a:p>
        </p:txBody>
      </p:sp>
      <p:sp>
        <p:nvSpPr>
          <p:cNvPr id="9" name="Text Placeholder 2"/>
          <p:cNvSpPr txBox="1">
            <a:spLocks/>
          </p:cNvSpPr>
          <p:nvPr/>
        </p:nvSpPr>
        <p:spPr>
          <a:xfrm>
            <a:off x="1524000" y="1066800"/>
            <a:ext cx="4114800" cy="762000"/>
          </a:xfrm>
          <a:prstGeom prst="rect">
            <a:avLst/>
          </a:prstGeom>
          <a:solidFill>
            <a:schemeClr val="accent1"/>
          </a:solidFill>
        </p:spPr>
        <p:txBody>
          <a:bodyPr vert="horz">
            <a:noAutofit/>
          </a:bodyPr>
          <a:lstStyle/>
          <a:p>
            <a:pPr marL="365760" indent="-256032" algn="ctr">
              <a:spcBef>
                <a:spcPts val="400"/>
              </a:spcBef>
              <a:buClr>
                <a:srgbClr val="5B9BD5"/>
              </a:buClr>
              <a:buSzPct val="68000"/>
              <a:defRPr/>
            </a:pPr>
            <a:r>
              <a:rPr lang="en-US" sz="2400" b="1" dirty="0">
                <a:solidFill>
                  <a:prstClr val="white"/>
                </a:solidFill>
              </a:rPr>
              <a:t>One Stop Career Center Puerto Rico </a:t>
            </a:r>
          </a:p>
        </p:txBody>
      </p:sp>
      <p:pic>
        <p:nvPicPr>
          <p:cNvPr id="4" name="Picture 3" descr="A flow chart is describing the One Stop Career Center in Puerto Rico. Jail based services include Opt-in Universal Rapid HIV Testing, primary care and treatment including labs, x-rays and medications, treatment adherence counseling, and health education and risk reduction&#10;&#10;Jail -based services now flow to transitional care coordination.&#10;&#10;Transitional care coordination includes Discharge planning starting on Day 2 of incarceration, health insurance assistance/ ADAP, health information/ liason to courts, discharge medications, patient navigation including accompaniment, transport, and finding people lost to follow-up, and linkages to primary care, substance abuse and mental health treatment upon release. &#10;&#10;Transitional care Coordination flows into Community-based services. &#10;&#10;Comunity-based Services include linkages to care, primary healthcare, routine HIV/HVC testing, case management, coordination of medical and social services, tratment adherence, assessment and placement for housing, health insurance assistance/ ADAP&#10;" title="One Stop Career Center Puerto Ric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1066800"/>
            <a:ext cx="8686800" cy="5791200"/>
          </a:xfrm>
          <a:prstGeom prst="rect">
            <a:avLst/>
          </a:prstGeom>
          <a:noFill/>
          <a:ln>
            <a:noFill/>
          </a:ln>
        </p:spPr>
      </p:pic>
      <p:sp>
        <p:nvSpPr>
          <p:cNvPr id="7" name="TextBox 6"/>
          <p:cNvSpPr txBox="1"/>
          <p:nvPr/>
        </p:nvSpPr>
        <p:spPr>
          <a:xfrm>
            <a:off x="1905000" y="1143000"/>
            <a:ext cx="1981200" cy="381000"/>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861241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524000" y="0"/>
            <a:ext cx="8229600" cy="1143000"/>
          </a:xfrm>
        </p:spPr>
        <p:txBody>
          <a:bodyPr>
            <a:normAutofit/>
          </a:bodyPr>
          <a:lstStyle/>
          <a:p>
            <a:r>
              <a:rPr lang="en-US" sz="3700" dirty="0"/>
              <a:t>Practice Transformation Model</a:t>
            </a:r>
          </a:p>
        </p:txBody>
      </p:sp>
      <p:sp>
        <p:nvSpPr>
          <p:cNvPr id="7" name="Text Placeholder 4"/>
          <p:cNvSpPr txBox="1">
            <a:spLocks/>
          </p:cNvSpPr>
          <p:nvPr/>
        </p:nvSpPr>
        <p:spPr>
          <a:xfrm>
            <a:off x="6096000" y="838200"/>
            <a:ext cx="4572000" cy="762000"/>
          </a:xfrm>
          <a:prstGeom prst="rect">
            <a:avLst/>
          </a:prstGeom>
          <a:solidFill>
            <a:schemeClr val="accent1"/>
          </a:solidFill>
          <a:ln w="9652">
            <a:solidFill>
              <a:schemeClr val="accent1"/>
            </a:solidFill>
            <a:miter lim="800000"/>
          </a:ln>
        </p:spPr>
        <p:txBody>
          <a:bodyPr vert="horz" lIns="182880" anchor="ctr">
            <a:normAutofit lnSpcReduction="10000"/>
          </a:bodyPr>
          <a:lstStyle/>
          <a:p>
            <a:pPr algn="ctr">
              <a:spcBef>
                <a:spcPts val="400"/>
              </a:spcBef>
              <a:buClr>
                <a:srgbClr val="5B9BD5"/>
              </a:buClr>
              <a:buSzPct val="68000"/>
              <a:defRPr/>
            </a:pPr>
            <a:r>
              <a:rPr lang="en-US" sz="2400" b="1" dirty="0">
                <a:solidFill>
                  <a:prstClr val="white"/>
                </a:solidFill>
              </a:rPr>
              <a:t>Damian Family Care Centers Bronx, NY</a:t>
            </a:r>
            <a:endParaRPr lang="en-US" sz="2200" b="1" dirty="0">
              <a:solidFill>
                <a:prstClr val="white"/>
              </a:solidFill>
            </a:endParaRPr>
          </a:p>
        </p:txBody>
      </p:sp>
      <p:sp>
        <p:nvSpPr>
          <p:cNvPr id="3" name="Content Placeholder 2"/>
          <p:cNvSpPr>
            <a:spLocks noGrp="1"/>
          </p:cNvSpPr>
          <p:nvPr>
            <p:ph idx="1"/>
          </p:nvPr>
        </p:nvSpPr>
        <p:spPr>
          <a:xfrm>
            <a:off x="1752600" y="1600200"/>
            <a:ext cx="8915400" cy="5029200"/>
          </a:xfrm>
        </p:spPr>
        <p:txBody>
          <a:bodyPr>
            <a:normAutofit/>
          </a:bodyPr>
          <a:lstStyle/>
          <a:p>
            <a:pPr>
              <a:spcBef>
                <a:spcPts val="1200"/>
              </a:spcBef>
              <a:buFont typeface="Wingdings" pitchFamily="2" charset="2"/>
              <a:buChar char="ü"/>
            </a:pPr>
            <a:r>
              <a:rPr lang="en-US" dirty="0" smtClean="0"/>
              <a:t>Adapt Hampden County’s Public Health Model for Correctional Health</a:t>
            </a:r>
            <a:r>
              <a:rPr lang="en-US" dirty="0" smtClean="0">
                <a:solidFill>
                  <a:schemeClr val="accent1">
                    <a:lumMod val="75000"/>
                  </a:schemeClr>
                </a:solidFill>
              </a:rPr>
              <a:t>*</a:t>
            </a:r>
            <a:endParaRPr lang="en-US" dirty="0">
              <a:solidFill>
                <a:schemeClr val="accent1">
                  <a:lumMod val="75000"/>
                </a:schemeClr>
              </a:solidFill>
            </a:endParaRPr>
          </a:p>
          <a:p>
            <a:pPr>
              <a:spcBef>
                <a:spcPts val="1200"/>
              </a:spcBef>
              <a:buFont typeface="Wingdings" pitchFamily="2" charset="2"/>
              <a:buChar char="ü"/>
            </a:pPr>
            <a:r>
              <a:rPr lang="en-US" dirty="0" smtClean="0"/>
              <a:t>Train Nurse Practitioners as HIV specialists</a:t>
            </a:r>
          </a:p>
          <a:p>
            <a:pPr>
              <a:spcBef>
                <a:spcPts val="1200"/>
              </a:spcBef>
              <a:buFont typeface="Wingdings" pitchFamily="2" charset="2"/>
              <a:buChar char="ü"/>
            </a:pPr>
            <a:r>
              <a:rPr lang="en-US" dirty="0" smtClean="0"/>
              <a:t>Incorporate Community Health Worker</a:t>
            </a:r>
          </a:p>
          <a:p>
            <a:pPr>
              <a:spcBef>
                <a:spcPts val="1200"/>
              </a:spcBef>
              <a:buFont typeface="Wingdings" pitchFamily="2" charset="2"/>
              <a:buChar char="ü"/>
            </a:pPr>
            <a:r>
              <a:rPr lang="en-US" dirty="0" smtClean="0"/>
              <a:t>NP / CHW follow patients from Bronx jail at community clinics </a:t>
            </a:r>
          </a:p>
          <a:p>
            <a:pPr>
              <a:spcBef>
                <a:spcPts val="1200"/>
              </a:spcBef>
              <a:buFont typeface="Wingdings" pitchFamily="2" charset="2"/>
              <a:buChar char="ü"/>
            </a:pPr>
            <a:r>
              <a:rPr lang="en-US" dirty="0" smtClean="0"/>
              <a:t>Share EHR and eCOMPAS TCMS</a:t>
            </a:r>
          </a:p>
          <a:p>
            <a:pPr>
              <a:spcBef>
                <a:spcPts val="1200"/>
              </a:spcBef>
              <a:buFont typeface="Wingdings" pitchFamily="2" charset="2"/>
              <a:buChar char="ü"/>
            </a:pPr>
            <a:r>
              <a:rPr lang="en-US" dirty="0" smtClean="0"/>
              <a:t>Incorporate EPIC substance use program</a:t>
            </a:r>
          </a:p>
          <a:p>
            <a:endParaRPr lang="en-US" dirty="0"/>
          </a:p>
        </p:txBody>
      </p:sp>
      <p:sp>
        <p:nvSpPr>
          <p:cNvPr id="8" name="TextBox 7"/>
          <p:cNvSpPr txBox="1"/>
          <p:nvPr/>
        </p:nvSpPr>
        <p:spPr>
          <a:xfrm>
            <a:off x="2971800" y="2362200"/>
            <a:ext cx="5943600" cy="369332"/>
          </a:xfrm>
          <a:prstGeom prst="rect">
            <a:avLst/>
          </a:prstGeom>
          <a:noFill/>
        </p:spPr>
        <p:txBody>
          <a:bodyPr wrap="square" rtlCol="0">
            <a:spAutoFit/>
          </a:bodyPr>
          <a:lstStyle/>
          <a:p>
            <a:endParaRPr lang="en-US" dirty="0">
              <a:solidFill>
                <a:prstClr val="black"/>
              </a:solidFill>
            </a:endParaRPr>
          </a:p>
        </p:txBody>
      </p:sp>
      <p:sp>
        <p:nvSpPr>
          <p:cNvPr id="9" name="TextBox 8"/>
          <p:cNvSpPr txBox="1"/>
          <p:nvPr/>
        </p:nvSpPr>
        <p:spPr>
          <a:xfrm>
            <a:off x="2133600" y="5791200"/>
            <a:ext cx="8534400" cy="369332"/>
          </a:xfrm>
          <a:prstGeom prst="rect">
            <a:avLst/>
          </a:prstGeom>
          <a:noFill/>
        </p:spPr>
        <p:txBody>
          <a:bodyPr wrap="square" rtlCol="0">
            <a:spAutoFit/>
          </a:bodyPr>
          <a:lstStyle/>
          <a:p>
            <a:pPr algn="r"/>
            <a:r>
              <a:rPr lang="en-US" b="1" dirty="0">
                <a:solidFill>
                  <a:srgbClr val="5B9BD5">
                    <a:lumMod val="75000"/>
                  </a:srgbClr>
                </a:solidFill>
              </a:rPr>
              <a:t>*http://www.mphaweb.org/PublicHealthModelforCorrectionalHealth.htm</a:t>
            </a:r>
          </a:p>
        </p:txBody>
      </p:sp>
    </p:spTree>
    <p:extLst>
      <p:ext uri="{BB962C8B-B14F-4D97-AF65-F5344CB8AC3E}">
        <p14:creationId xmlns:p14="http://schemas.microsoft.com/office/powerpoint/2010/main" val="3165241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5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524000" y="0"/>
            <a:ext cx="8229600" cy="1143000"/>
          </a:xfrm>
        </p:spPr>
        <p:txBody>
          <a:bodyPr anchor="ctr">
            <a:normAutofit/>
          </a:bodyPr>
          <a:lstStyle/>
          <a:p>
            <a:r>
              <a:rPr lang="en-US" dirty="0" smtClean="0"/>
              <a:t>Steps toward Implementation</a:t>
            </a:r>
            <a:endParaRPr lang="en-US" dirty="0"/>
          </a:p>
        </p:txBody>
      </p:sp>
      <p:sp>
        <p:nvSpPr>
          <p:cNvPr id="11" name="Text Placeholder 2"/>
          <p:cNvSpPr txBox="1">
            <a:spLocks/>
          </p:cNvSpPr>
          <p:nvPr/>
        </p:nvSpPr>
        <p:spPr>
          <a:xfrm>
            <a:off x="1524000" y="1066800"/>
            <a:ext cx="4114800" cy="762000"/>
          </a:xfrm>
          <a:prstGeom prst="rect">
            <a:avLst/>
          </a:prstGeom>
          <a:solidFill>
            <a:schemeClr val="accent1"/>
          </a:solidFill>
        </p:spPr>
        <p:txBody>
          <a:bodyPr vert="horz">
            <a:noAutofit/>
          </a:bodyPr>
          <a:lstStyle/>
          <a:p>
            <a:pPr marL="365760" indent="-256032" algn="ctr">
              <a:spcBef>
                <a:spcPts val="400"/>
              </a:spcBef>
              <a:buClr>
                <a:srgbClr val="5B9BD5"/>
              </a:buClr>
              <a:buSzPct val="68000"/>
              <a:defRPr/>
            </a:pPr>
            <a:r>
              <a:rPr lang="en-US" sz="2400" b="1" dirty="0">
                <a:solidFill>
                  <a:prstClr val="white"/>
                </a:solidFill>
              </a:rPr>
              <a:t>One Stop Career Center Puerto Rico </a:t>
            </a:r>
          </a:p>
        </p:txBody>
      </p:sp>
      <p:sp>
        <p:nvSpPr>
          <p:cNvPr id="5" name="Content Placeholder 2"/>
          <p:cNvSpPr txBox="1">
            <a:spLocks/>
          </p:cNvSpPr>
          <p:nvPr/>
        </p:nvSpPr>
        <p:spPr>
          <a:xfrm>
            <a:off x="2133600" y="1066800"/>
            <a:ext cx="8229600" cy="1371600"/>
          </a:xfrm>
          <a:prstGeom prst="rect">
            <a:avLst/>
          </a:prstGeom>
        </p:spPr>
        <p:txBody>
          <a:bodyPr vert="horz">
            <a:normAutofit/>
          </a:bodyPr>
          <a:lstStyle/>
          <a:p>
            <a:pPr marL="365760" indent="-256032" algn="r">
              <a:spcBef>
                <a:spcPts val="1200"/>
              </a:spcBef>
              <a:buClr>
                <a:srgbClr val="5B9BD5"/>
              </a:buClr>
              <a:buSzPct val="68000"/>
              <a:defRPr/>
            </a:pPr>
            <a:r>
              <a:rPr lang="en-US" sz="2700" u="sng" dirty="0">
                <a:solidFill>
                  <a:prstClr val="black"/>
                </a:solidFill>
              </a:rPr>
              <a:t>Identify staff</a:t>
            </a:r>
            <a:r>
              <a:rPr lang="en-US" sz="2700" dirty="0">
                <a:solidFill>
                  <a:prstClr val="black"/>
                </a:solidFill>
              </a:rPr>
              <a:t>:</a:t>
            </a:r>
          </a:p>
          <a:p>
            <a:pPr marL="365760" indent="-256032" algn="r">
              <a:buClr>
                <a:srgbClr val="5B9BD5"/>
              </a:buClr>
              <a:buSzPct val="68000"/>
              <a:buFont typeface="Wingdings" pitchFamily="2" charset="2"/>
              <a:buChar char="ü"/>
              <a:defRPr/>
            </a:pPr>
            <a:r>
              <a:rPr lang="en-US" sz="2700" dirty="0">
                <a:solidFill>
                  <a:prstClr val="black"/>
                </a:solidFill>
              </a:rPr>
              <a:t>Train staff in HCCM</a:t>
            </a:r>
          </a:p>
          <a:p>
            <a:pPr marL="365760" indent="-256032" algn="r">
              <a:buClr>
                <a:srgbClr val="5B9BD5"/>
              </a:buClr>
              <a:buSzPct val="68000"/>
              <a:buFont typeface="Wingdings" pitchFamily="2" charset="2"/>
              <a:buChar char="ü"/>
              <a:defRPr/>
            </a:pPr>
            <a:r>
              <a:rPr lang="en-US" sz="2700" dirty="0">
                <a:solidFill>
                  <a:prstClr val="black"/>
                </a:solidFill>
              </a:rPr>
              <a:t>State certified HIV counselors</a:t>
            </a:r>
          </a:p>
        </p:txBody>
      </p:sp>
      <p:sp>
        <p:nvSpPr>
          <p:cNvPr id="6" name="Content Placeholder 2"/>
          <p:cNvSpPr txBox="1">
            <a:spLocks/>
          </p:cNvSpPr>
          <p:nvPr/>
        </p:nvSpPr>
        <p:spPr>
          <a:xfrm>
            <a:off x="3505200" y="2286000"/>
            <a:ext cx="6172200" cy="1828800"/>
          </a:xfrm>
          <a:prstGeom prst="rect">
            <a:avLst/>
          </a:prstGeom>
        </p:spPr>
        <p:txBody>
          <a:bodyPr vert="horz" anchor="ctr">
            <a:noAutofit/>
          </a:bodyPr>
          <a:lstStyle/>
          <a:p>
            <a:pPr marL="822960" lvl="1" indent="-256032" algn="r">
              <a:buClr>
                <a:srgbClr val="5B9BD5"/>
              </a:buClr>
              <a:buSzPct val="68000"/>
            </a:pPr>
            <a:r>
              <a:rPr lang="en-US" sz="2700" u="sng" dirty="0">
                <a:solidFill>
                  <a:prstClr val="black"/>
                </a:solidFill>
              </a:rPr>
              <a:t>Transportation:</a:t>
            </a:r>
          </a:p>
          <a:p>
            <a:pPr marL="822960" lvl="1" indent="-256032" algn="r">
              <a:buClr>
                <a:srgbClr val="5B9BD5"/>
              </a:buClr>
              <a:buSzPct val="68000"/>
              <a:buFont typeface="Wingdings" pitchFamily="2" charset="2"/>
              <a:buChar char="ü"/>
            </a:pPr>
            <a:r>
              <a:rPr lang="en-US" sz="2700" dirty="0">
                <a:solidFill>
                  <a:prstClr val="black"/>
                </a:solidFill>
              </a:rPr>
              <a:t>Transportation Service</a:t>
            </a:r>
          </a:p>
          <a:p>
            <a:pPr marL="822960" lvl="1" indent="-256032" algn="r">
              <a:buClr>
                <a:srgbClr val="5B9BD5"/>
              </a:buClr>
              <a:buSzPct val="68000"/>
              <a:buFont typeface="Wingdings" pitchFamily="2" charset="2"/>
              <a:buChar char="q"/>
            </a:pPr>
            <a:r>
              <a:rPr lang="en-US" sz="2700" dirty="0">
                <a:solidFill>
                  <a:prstClr val="black"/>
                </a:solidFill>
              </a:rPr>
              <a:t>Identify sustainable funding</a:t>
            </a:r>
          </a:p>
        </p:txBody>
      </p:sp>
      <p:sp>
        <p:nvSpPr>
          <p:cNvPr id="9" name="Content Placeholder 2"/>
          <p:cNvSpPr txBox="1">
            <a:spLocks/>
          </p:cNvSpPr>
          <p:nvPr/>
        </p:nvSpPr>
        <p:spPr>
          <a:xfrm>
            <a:off x="1828800" y="3886200"/>
            <a:ext cx="6934200" cy="1524000"/>
          </a:xfrm>
          <a:prstGeom prst="rect">
            <a:avLst/>
          </a:prstGeom>
        </p:spPr>
        <p:txBody>
          <a:bodyPr vert="horz" anchor="ctr">
            <a:noAutofit/>
          </a:bodyPr>
          <a:lstStyle/>
          <a:p>
            <a:pPr marL="365760" indent="-256032" algn="r">
              <a:spcBef>
                <a:spcPts val="1200"/>
              </a:spcBef>
              <a:buClr>
                <a:srgbClr val="5B9BD5"/>
              </a:buClr>
              <a:buSzPct val="68000"/>
              <a:defRPr/>
            </a:pPr>
            <a:r>
              <a:rPr lang="en-US" sz="2700" u="sng" dirty="0">
                <a:solidFill>
                  <a:prstClr val="black"/>
                </a:solidFill>
              </a:rPr>
              <a:t>Coordinate with Corrections</a:t>
            </a:r>
            <a:r>
              <a:rPr lang="en-US" sz="2700" dirty="0">
                <a:solidFill>
                  <a:prstClr val="black"/>
                </a:solidFill>
              </a:rPr>
              <a:t>:</a:t>
            </a:r>
          </a:p>
          <a:p>
            <a:pPr marL="365760" indent="-256032" algn="r">
              <a:buClr>
                <a:srgbClr val="5B9BD5"/>
              </a:buClr>
              <a:buSzPct val="68000"/>
              <a:buFont typeface="Wingdings" pitchFamily="2" charset="2"/>
              <a:buChar char="ü"/>
              <a:defRPr/>
            </a:pPr>
            <a:r>
              <a:rPr lang="en-US" sz="2700" dirty="0">
                <a:solidFill>
                  <a:prstClr val="black"/>
                </a:solidFill>
              </a:rPr>
              <a:t>Access to correctional facilities</a:t>
            </a:r>
          </a:p>
          <a:p>
            <a:pPr marL="365760" indent="-256032" algn="r">
              <a:buClr>
                <a:srgbClr val="5B9BD5"/>
              </a:buClr>
              <a:buSzPct val="68000"/>
              <a:buFont typeface="Wingdings" pitchFamily="2" charset="2"/>
              <a:buChar char="q"/>
              <a:defRPr/>
            </a:pPr>
            <a:r>
              <a:rPr lang="en-US" sz="2700" dirty="0">
                <a:solidFill>
                  <a:prstClr val="black"/>
                </a:solidFill>
              </a:rPr>
              <a:t>Patient health records</a:t>
            </a:r>
          </a:p>
        </p:txBody>
      </p:sp>
      <p:sp>
        <p:nvSpPr>
          <p:cNvPr id="7" name="Content Placeholder 2"/>
          <p:cNvSpPr txBox="1">
            <a:spLocks/>
          </p:cNvSpPr>
          <p:nvPr/>
        </p:nvSpPr>
        <p:spPr>
          <a:xfrm>
            <a:off x="1524000" y="5181600"/>
            <a:ext cx="6629400" cy="1676400"/>
          </a:xfrm>
          <a:prstGeom prst="rect">
            <a:avLst/>
          </a:prstGeom>
        </p:spPr>
        <p:txBody>
          <a:bodyPr vert="horz" anchor="b">
            <a:normAutofit lnSpcReduction="10000"/>
          </a:bodyPr>
          <a:lstStyle/>
          <a:p>
            <a:pPr marL="365760" indent="-256032" algn="r">
              <a:spcBef>
                <a:spcPts val="1200"/>
              </a:spcBef>
              <a:buClr>
                <a:srgbClr val="5B9BD5"/>
              </a:buClr>
              <a:buSzPct val="68000"/>
              <a:defRPr/>
            </a:pPr>
            <a:r>
              <a:rPr lang="en-US" sz="2700" u="sng" dirty="0">
                <a:solidFill>
                  <a:prstClr val="black"/>
                </a:solidFill>
              </a:rPr>
              <a:t>Engage Key Stakeholders</a:t>
            </a:r>
            <a:r>
              <a:rPr lang="en-US" sz="2700" dirty="0">
                <a:solidFill>
                  <a:prstClr val="black"/>
                </a:solidFill>
              </a:rPr>
              <a:t>:</a:t>
            </a:r>
          </a:p>
          <a:p>
            <a:pPr marL="365760" indent="-256032" algn="r">
              <a:buClr>
                <a:srgbClr val="5B9BD5"/>
              </a:buClr>
              <a:buSzPct val="68000"/>
              <a:buFont typeface="Wingdings" pitchFamily="2" charset="2"/>
              <a:buChar char="ü"/>
            </a:pPr>
            <a:r>
              <a:rPr lang="en-US" sz="2700" dirty="0">
                <a:solidFill>
                  <a:prstClr val="black"/>
                </a:solidFill>
              </a:rPr>
              <a:t>Establish a Consortium</a:t>
            </a:r>
          </a:p>
          <a:p>
            <a:pPr marL="365760" indent="-256032" algn="r">
              <a:buClr>
                <a:srgbClr val="5B9BD5"/>
              </a:buClr>
              <a:buSzPct val="68000"/>
              <a:buFont typeface="Wingdings" pitchFamily="2" charset="2"/>
              <a:buChar char="ü"/>
              <a:defRPr/>
            </a:pPr>
            <a:r>
              <a:rPr lang="en-US" sz="2700" dirty="0">
                <a:solidFill>
                  <a:prstClr val="black"/>
                </a:solidFill>
              </a:rPr>
              <a:t>Linkage Agreements</a:t>
            </a:r>
          </a:p>
          <a:p>
            <a:pPr marL="365760" indent="-256032" algn="r">
              <a:buClr>
                <a:srgbClr val="5B9BD5"/>
              </a:buClr>
              <a:buSzPct val="68000"/>
              <a:buFont typeface="Wingdings" pitchFamily="2" charset="2"/>
              <a:buChar char="ü"/>
              <a:defRPr/>
            </a:pPr>
            <a:r>
              <a:rPr lang="en-US" sz="2700" dirty="0">
                <a:solidFill>
                  <a:prstClr val="black"/>
                </a:solidFill>
              </a:rPr>
              <a:t>Meet with Clients</a:t>
            </a:r>
          </a:p>
        </p:txBody>
      </p:sp>
    </p:spTree>
    <p:extLst>
      <p:ext uri="{BB962C8B-B14F-4D97-AF65-F5344CB8AC3E}">
        <p14:creationId xmlns:p14="http://schemas.microsoft.com/office/powerpoint/2010/main" val="29464080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7"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000" fill="hold"/>
                                        <p:tgtEl>
                                          <p:spTgt spid="7"/>
                                        </p:tgtEl>
                                        <p:attrNameLst>
                                          <p:attrName>ppt_x</p:attrName>
                                        </p:attrNameLst>
                                      </p:cBhvr>
                                      <p:tavLst>
                                        <p:tav tm="0">
                                          <p:val>
                                            <p:strVal val="1+#ppt_w/2"/>
                                          </p:val>
                                        </p:tav>
                                        <p:tav tm="100000">
                                          <p:val>
                                            <p:strVal val="#ppt_x"/>
                                          </p:val>
                                        </p:tav>
                                      </p:tavLst>
                                    </p:anim>
                                    <p:anim calcmode="lin" valueType="num">
                                      <p:cBhvr additive="base">
                                        <p:cTn id="31"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9" grpId="0"/>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9"/>
          <p:cNvSpPr txBox="1">
            <a:spLocks/>
          </p:cNvSpPr>
          <p:nvPr/>
        </p:nvSpPr>
        <p:spPr>
          <a:xfrm>
            <a:off x="1524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defTabSz="685800">
              <a:lnSpc>
                <a:spcPct val="90000"/>
              </a:lnSpc>
              <a:spcBef>
                <a:spcPct val="0"/>
              </a:spcBef>
              <a:buNone/>
              <a:defRPr lang="en-US" sz="4800" b="1">
                <a:solidFill>
                  <a:srgbClr val="095895"/>
                </a:solidFill>
                <a:ea typeface="+mj-ea"/>
                <a:cs typeface="+mj-cs"/>
              </a:defRPr>
            </a:lvl1pPr>
          </a:lstStyle>
          <a:p>
            <a:r>
              <a:rPr dirty="0"/>
              <a:t>Steps toward Implementation</a:t>
            </a:r>
          </a:p>
        </p:txBody>
      </p:sp>
      <p:sp>
        <p:nvSpPr>
          <p:cNvPr id="7" name="Text Placeholder 4"/>
          <p:cNvSpPr txBox="1">
            <a:spLocks/>
          </p:cNvSpPr>
          <p:nvPr/>
        </p:nvSpPr>
        <p:spPr>
          <a:xfrm>
            <a:off x="6096000" y="838200"/>
            <a:ext cx="4572000" cy="762000"/>
          </a:xfrm>
          <a:prstGeom prst="rect">
            <a:avLst/>
          </a:prstGeom>
          <a:solidFill>
            <a:schemeClr val="accent1"/>
          </a:solidFill>
          <a:ln w="9652">
            <a:solidFill>
              <a:schemeClr val="accent1"/>
            </a:solidFill>
            <a:miter lim="800000"/>
          </a:ln>
        </p:spPr>
        <p:txBody>
          <a:bodyPr vert="horz" lIns="182880" anchor="ctr">
            <a:normAutofit lnSpcReduction="10000"/>
          </a:bodyPr>
          <a:lstStyle/>
          <a:p>
            <a:pPr algn="ctr">
              <a:spcBef>
                <a:spcPts val="400"/>
              </a:spcBef>
              <a:buClr>
                <a:srgbClr val="5B9BD5"/>
              </a:buClr>
              <a:buSzPct val="68000"/>
              <a:defRPr/>
            </a:pPr>
            <a:r>
              <a:rPr lang="en-US" sz="2400" b="1" dirty="0">
                <a:solidFill>
                  <a:prstClr val="white"/>
                </a:solidFill>
              </a:rPr>
              <a:t>Damian Family Care Centers Bronx, NY</a:t>
            </a:r>
            <a:endParaRPr lang="en-US" sz="2200" b="1" dirty="0">
              <a:solidFill>
                <a:prstClr val="white"/>
              </a:solidFill>
            </a:endParaRPr>
          </a:p>
        </p:txBody>
      </p:sp>
      <p:sp>
        <p:nvSpPr>
          <p:cNvPr id="8" name="Content Placeholder 2"/>
          <p:cNvSpPr txBox="1">
            <a:spLocks/>
          </p:cNvSpPr>
          <p:nvPr/>
        </p:nvSpPr>
        <p:spPr>
          <a:xfrm>
            <a:off x="1524000" y="1371600"/>
            <a:ext cx="8229600" cy="1371600"/>
          </a:xfrm>
          <a:prstGeom prst="rect">
            <a:avLst/>
          </a:prstGeom>
        </p:spPr>
        <p:txBody>
          <a:bodyPr vert="horz">
            <a:normAutofit/>
          </a:bodyPr>
          <a:lstStyle/>
          <a:p>
            <a:pPr marL="365760" indent="-256032">
              <a:spcBef>
                <a:spcPts val="1200"/>
              </a:spcBef>
              <a:buClr>
                <a:srgbClr val="5B9BD5"/>
              </a:buClr>
              <a:buSzPct val="68000"/>
              <a:defRPr/>
            </a:pPr>
            <a:r>
              <a:rPr lang="en-US" u="sng" dirty="0">
                <a:solidFill>
                  <a:prstClr val="black"/>
                </a:solidFill>
              </a:rPr>
              <a:t>Identify / train staff</a:t>
            </a:r>
            <a:r>
              <a:rPr lang="en-US" dirty="0">
                <a:solidFill>
                  <a:prstClr val="black"/>
                </a:solidFill>
              </a:rPr>
              <a:t>:</a:t>
            </a:r>
          </a:p>
          <a:p>
            <a:pPr marL="365760" indent="-256032">
              <a:buClr>
                <a:srgbClr val="5B9BD5"/>
              </a:buClr>
              <a:buSzPct val="68000"/>
              <a:buFont typeface="Wingdings" pitchFamily="2" charset="2"/>
              <a:buChar char="ü"/>
              <a:defRPr/>
            </a:pPr>
            <a:r>
              <a:rPr lang="en-US" dirty="0">
                <a:solidFill>
                  <a:prstClr val="black"/>
                </a:solidFill>
              </a:rPr>
              <a:t>Identify NP and CHW</a:t>
            </a:r>
          </a:p>
          <a:p>
            <a:pPr marL="365760" indent="-256032">
              <a:buClr>
                <a:srgbClr val="5B9BD5"/>
              </a:buClr>
              <a:buSzPct val="68000"/>
              <a:buFont typeface="Wingdings" pitchFamily="2" charset="2"/>
              <a:buChar char="q"/>
              <a:defRPr/>
            </a:pPr>
            <a:r>
              <a:rPr lang="en-US" dirty="0">
                <a:solidFill>
                  <a:prstClr val="black"/>
                </a:solidFill>
              </a:rPr>
              <a:t>Train NP and CHW</a:t>
            </a:r>
          </a:p>
          <a:p>
            <a:pPr marL="365760" indent="-256032">
              <a:buClr>
                <a:srgbClr val="5B9BD5"/>
              </a:buClr>
              <a:buSzPct val="68000"/>
              <a:defRPr/>
            </a:pPr>
            <a:endParaRPr lang="en-US" dirty="0">
              <a:solidFill>
                <a:prstClr val="black"/>
              </a:solidFill>
            </a:endParaRPr>
          </a:p>
          <a:p>
            <a:pPr marL="365760" indent="-256032">
              <a:buClr>
                <a:srgbClr val="5B9BD5"/>
              </a:buClr>
              <a:buSzPct val="68000"/>
              <a:buFont typeface="Wingdings" pitchFamily="2" charset="2"/>
              <a:buChar char="ü"/>
              <a:defRPr/>
            </a:pPr>
            <a:endParaRPr lang="en-US" dirty="0">
              <a:solidFill>
                <a:prstClr val="black"/>
              </a:solidFill>
            </a:endParaRPr>
          </a:p>
        </p:txBody>
      </p:sp>
      <p:sp>
        <p:nvSpPr>
          <p:cNvPr id="9" name="Content Placeholder 2"/>
          <p:cNvSpPr txBox="1">
            <a:spLocks/>
          </p:cNvSpPr>
          <p:nvPr/>
        </p:nvSpPr>
        <p:spPr>
          <a:xfrm>
            <a:off x="2209800" y="2362200"/>
            <a:ext cx="8153400" cy="1524000"/>
          </a:xfrm>
          <a:prstGeom prst="rect">
            <a:avLst/>
          </a:prstGeom>
        </p:spPr>
        <p:txBody>
          <a:bodyPr vert="horz" anchor="ctr">
            <a:noAutofit/>
          </a:bodyPr>
          <a:lstStyle/>
          <a:p>
            <a:pPr marL="365760" indent="-256032">
              <a:spcBef>
                <a:spcPts val="1200"/>
              </a:spcBef>
              <a:buClr>
                <a:srgbClr val="5B9BD5"/>
              </a:buClr>
              <a:buSzPct val="68000"/>
              <a:defRPr/>
            </a:pPr>
            <a:r>
              <a:rPr lang="en-US" u="sng" dirty="0">
                <a:solidFill>
                  <a:prstClr val="black"/>
                </a:solidFill>
              </a:rPr>
              <a:t>Share health and care management records</a:t>
            </a:r>
            <a:r>
              <a:rPr lang="en-US" dirty="0">
                <a:solidFill>
                  <a:prstClr val="black"/>
                </a:solidFill>
              </a:rPr>
              <a:t>:</a:t>
            </a:r>
          </a:p>
          <a:p>
            <a:pPr marL="365760" indent="-256032">
              <a:buClr>
                <a:srgbClr val="5B9BD5"/>
              </a:buClr>
              <a:buSzPct val="68000"/>
              <a:buFont typeface="Wingdings" pitchFamily="2" charset="2"/>
              <a:buChar char="ü"/>
              <a:defRPr/>
            </a:pPr>
            <a:r>
              <a:rPr lang="en-US" dirty="0">
                <a:solidFill>
                  <a:prstClr val="black"/>
                </a:solidFill>
              </a:rPr>
              <a:t>Access jail EHR at DFCC clinics</a:t>
            </a:r>
          </a:p>
          <a:p>
            <a:pPr marL="365760" indent="-256032">
              <a:buClr>
                <a:srgbClr val="5B9BD5"/>
              </a:buClr>
              <a:buSzPct val="68000"/>
              <a:buFont typeface="Wingdings" pitchFamily="2" charset="2"/>
              <a:buChar char="ü"/>
              <a:defRPr/>
            </a:pPr>
            <a:r>
              <a:rPr lang="en-US" dirty="0">
                <a:solidFill>
                  <a:prstClr val="black"/>
                </a:solidFill>
              </a:rPr>
              <a:t>Create Transitional Care Management System</a:t>
            </a:r>
          </a:p>
          <a:p>
            <a:pPr marL="365760" indent="-256032">
              <a:buClr>
                <a:srgbClr val="5B9BD5"/>
              </a:buClr>
              <a:buSzPct val="68000"/>
              <a:buFont typeface="Wingdings" pitchFamily="2" charset="2"/>
              <a:buChar char="q"/>
            </a:pPr>
            <a:r>
              <a:rPr lang="en-US" dirty="0">
                <a:solidFill>
                  <a:prstClr val="black"/>
                </a:solidFill>
              </a:rPr>
              <a:t>Add TCMS portal for DFCC</a:t>
            </a:r>
          </a:p>
        </p:txBody>
      </p:sp>
      <p:sp>
        <p:nvSpPr>
          <p:cNvPr id="3" name="Content Placeholder 2"/>
          <p:cNvSpPr>
            <a:spLocks noGrp="1"/>
          </p:cNvSpPr>
          <p:nvPr>
            <p:ph idx="1"/>
          </p:nvPr>
        </p:nvSpPr>
        <p:spPr>
          <a:xfrm>
            <a:off x="3581400" y="3886200"/>
            <a:ext cx="7086600" cy="1447800"/>
          </a:xfrm>
        </p:spPr>
        <p:txBody>
          <a:bodyPr>
            <a:normAutofit/>
          </a:bodyPr>
          <a:lstStyle/>
          <a:p>
            <a:pPr>
              <a:buNone/>
            </a:pPr>
            <a:r>
              <a:rPr lang="en-US" sz="1800" u="sng" dirty="0"/>
              <a:t>Patient Rosters:</a:t>
            </a:r>
          </a:p>
          <a:p>
            <a:pPr>
              <a:spcBef>
                <a:spcPts val="0"/>
              </a:spcBef>
              <a:buFont typeface="Wingdings" pitchFamily="2" charset="2"/>
              <a:buChar char="q"/>
            </a:pPr>
            <a:r>
              <a:rPr lang="en-US" sz="1800" dirty="0"/>
              <a:t>Provide discharge plans</a:t>
            </a:r>
          </a:p>
          <a:p>
            <a:pPr>
              <a:spcBef>
                <a:spcPts val="0"/>
              </a:spcBef>
              <a:buFont typeface="Wingdings" pitchFamily="2" charset="2"/>
              <a:buChar char="q"/>
            </a:pPr>
            <a:r>
              <a:rPr lang="en-US" sz="1800" dirty="0"/>
              <a:t> Coordinate with Damian EPIC program</a:t>
            </a:r>
          </a:p>
          <a:p>
            <a:endParaRPr lang="en-US" sz="1800" dirty="0"/>
          </a:p>
        </p:txBody>
      </p:sp>
      <p:sp>
        <p:nvSpPr>
          <p:cNvPr id="10" name="Content Placeholder 2"/>
          <p:cNvSpPr txBox="1">
            <a:spLocks/>
          </p:cNvSpPr>
          <p:nvPr/>
        </p:nvSpPr>
        <p:spPr>
          <a:xfrm>
            <a:off x="4800600" y="4838700"/>
            <a:ext cx="5867400" cy="1447800"/>
          </a:xfrm>
          <a:prstGeom prst="rect">
            <a:avLst/>
          </a:prstGeom>
        </p:spPr>
        <p:txBody>
          <a:bodyPr vert="horz">
            <a:normAutofit/>
          </a:bodyPr>
          <a:lstStyle/>
          <a:p>
            <a:pPr marL="365760" indent="-256032">
              <a:spcBef>
                <a:spcPts val="400"/>
              </a:spcBef>
              <a:buClr>
                <a:srgbClr val="5B9BD5"/>
              </a:buClr>
              <a:buSzPct val="68000"/>
              <a:defRPr/>
            </a:pPr>
            <a:r>
              <a:rPr lang="en-US" u="sng" dirty="0">
                <a:solidFill>
                  <a:prstClr val="black"/>
                </a:solidFill>
              </a:rPr>
              <a:t>Key </a:t>
            </a:r>
            <a:r>
              <a:rPr lang="en-US" u="sng" dirty="0" err="1">
                <a:solidFill>
                  <a:prstClr val="black"/>
                </a:solidFill>
              </a:rPr>
              <a:t>Stakehold</a:t>
            </a:r>
            <a:r>
              <a:rPr lang="en-US" u="sng" dirty="0">
                <a:solidFill>
                  <a:prstClr val="black"/>
                </a:solidFill>
              </a:rPr>
              <a:t> Collaborations:</a:t>
            </a:r>
          </a:p>
          <a:p>
            <a:pPr marL="365760" indent="-256032">
              <a:spcBef>
                <a:spcPts val="400"/>
              </a:spcBef>
              <a:buClr>
                <a:srgbClr val="5B9BD5"/>
              </a:buClr>
              <a:buSzPct val="68000"/>
              <a:buFont typeface="Wingdings" pitchFamily="2" charset="2"/>
              <a:buChar char="ü"/>
              <a:defRPr/>
            </a:pPr>
            <a:r>
              <a:rPr lang="en-US" dirty="0">
                <a:solidFill>
                  <a:prstClr val="black"/>
                </a:solidFill>
              </a:rPr>
              <a:t>Damian to join </a:t>
            </a:r>
            <a:r>
              <a:rPr lang="en-US" i="1" dirty="0" err="1">
                <a:solidFill>
                  <a:prstClr val="black"/>
                </a:solidFill>
              </a:rPr>
              <a:t>THCConsortium</a:t>
            </a:r>
            <a:endParaRPr lang="en-US" i="1" dirty="0">
              <a:solidFill>
                <a:prstClr val="black"/>
              </a:solidFill>
            </a:endParaRPr>
          </a:p>
          <a:p>
            <a:pPr marL="365760" indent="-256032">
              <a:spcBef>
                <a:spcPts val="400"/>
              </a:spcBef>
              <a:buClr>
                <a:srgbClr val="5B9BD5"/>
              </a:buClr>
              <a:buSzPct val="68000"/>
              <a:buFont typeface="Wingdings" pitchFamily="2" charset="2"/>
              <a:buChar char="q"/>
              <a:defRPr/>
            </a:pPr>
            <a:r>
              <a:rPr lang="en-US" dirty="0">
                <a:solidFill>
                  <a:prstClr val="black"/>
                </a:solidFill>
              </a:rPr>
              <a:t>DOC logistics for EPIC program</a:t>
            </a:r>
          </a:p>
          <a:p>
            <a:pPr marL="365760" indent="-256032">
              <a:spcBef>
                <a:spcPts val="400"/>
              </a:spcBef>
              <a:buClr>
                <a:srgbClr val="5B9BD5"/>
              </a:buClr>
              <a:buSzPct val="68000"/>
              <a:buFont typeface="Wingdings 3"/>
              <a:buChar char=""/>
              <a:defRPr/>
            </a:pPr>
            <a:endParaRPr lang="en-US" dirty="0">
              <a:solidFill>
                <a:prstClr val="black"/>
              </a:solidFill>
            </a:endParaRPr>
          </a:p>
        </p:txBody>
      </p:sp>
    </p:spTree>
    <p:extLst>
      <p:ext uri="{BB962C8B-B14F-4D97-AF65-F5344CB8AC3E}">
        <p14:creationId xmlns:p14="http://schemas.microsoft.com/office/powerpoint/2010/main" val="1629469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7"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0-#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2" presetClass="entr" presetSubtype="8"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5500"/>
                            </p:stCondLst>
                            <p:childTnLst>
                              <p:par>
                                <p:cTn id="30" presetID="2" presetClass="entr" presetSubtype="8"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6500"/>
                            </p:stCondLst>
                            <p:childTnLst>
                              <p:par>
                                <p:cTn id="35" presetID="7"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0-#ppt_w/2"/>
                                          </p:val>
                                        </p:tav>
                                        <p:tav tm="100000">
                                          <p:val>
                                            <p:strVal val="#ppt_x"/>
                                          </p:val>
                                        </p:tav>
                                      </p:tavLst>
                                    </p:anim>
                                    <p:anim calcmode="lin" valueType="num">
                                      <p:cBhvr additive="base">
                                        <p:cTn id="3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3"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Text Box 3"/>
          <p:cNvSpPr txBox="1">
            <a:spLocks noChangeArrowheads="1"/>
          </p:cNvSpPr>
          <p:nvPr/>
        </p:nvSpPr>
        <p:spPr bwMode="auto">
          <a:xfrm>
            <a:off x="3048000" y="0"/>
            <a:ext cx="58674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u="sng" dirty="0">
                <a:solidFill>
                  <a:srgbClr val="FFFFFF"/>
                </a:solidFill>
                <a:effectLst>
                  <a:outerShdw blurRad="38100" dist="38100" dir="2700000" algn="tl">
                    <a:srgbClr val="000000"/>
                  </a:outerShdw>
                </a:effectLst>
                <a:latin typeface="Arial Black" pitchFamily="34" charset="0"/>
              </a:rPr>
              <a:t>The Old Way</a:t>
            </a:r>
          </a:p>
        </p:txBody>
      </p:sp>
      <p:grpSp>
        <p:nvGrpSpPr>
          <p:cNvPr id="6" name="Group 65"/>
          <p:cNvGrpSpPr>
            <a:grpSpLocks/>
          </p:cNvGrpSpPr>
          <p:nvPr/>
        </p:nvGrpSpPr>
        <p:grpSpPr bwMode="auto">
          <a:xfrm>
            <a:off x="2743200" y="838201"/>
            <a:ext cx="1689100" cy="1616075"/>
            <a:chOff x="144" y="528"/>
            <a:chExt cx="1064" cy="1018"/>
          </a:xfrm>
        </p:grpSpPr>
        <p:sp>
          <p:nvSpPr>
            <p:cNvPr id="114713" name="Oval 55"/>
            <p:cNvSpPr>
              <a:spLocks noChangeArrowheads="1"/>
            </p:cNvSpPr>
            <p:nvPr/>
          </p:nvSpPr>
          <p:spPr bwMode="auto">
            <a:xfrm>
              <a:off x="144" y="52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14" name="Text Box 56"/>
            <p:cNvSpPr txBox="1">
              <a:spLocks noChangeArrowheads="1"/>
            </p:cNvSpPr>
            <p:nvPr/>
          </p:nvSpPr>
          <p:spPr bwMode="auto">
            <a:xfrm>
              <a:off x="151" y="625"/>
              <a:ext cx="10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dirty="0">
                  <a:solidFill>
                    <a:srgbClr val="FFFFFF"/>
                  </a:solidFill>
                  <a:latin typeface="Arial Black" panose="020B0A04020102020204" pitchFamily="34" charset="0"/>
                </a:rPr>
                <a:t>Manual</a:t>
              </a:r>
            </a:p>
            <a:p>
              <a:pPr algn="ctr" eaLnBrk="1" fontAlgn="base" hangingPunct="1">
                <a:spcBef>
                  <a:spcPct val="0"/>
                </a:spcBef>
                <a:spcAft>
                  <a:spcPct val="0"/>
                </a:spcAft>
              </a:pPr>
              <a:r>
                <a:rPr lang="en-US" altLang="en-US" sz="2000" dirty="0">
                  <a:solidFill>
                    <a:srgbClr val="FFFFFF"/>
                  </a:solidFill>
                  <a:latin typeface="Arial Black" panose="020B0A04020102020204" pitchFamily="34" charset="0"/>
                </a:rPr>
                <a:t>Data Entry</a:t>
              </a:r>
            </a:p>
          </p:txBody>
        </p:sp>
        <p:pic>
          <p:nvPicPr>
            <p:cNvPr id="114715" name="Picture 57" descr="keyboar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 y="107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6"/>
          <p:cNvGrpSpPr>
            <a:grpSpLocks/>
          </p:cNvGrpSpPr>
          <p:nvPr/>
        </p:nvGrpSpPr>
        <p:grpSpPr bwMode="auto">
          <a:xfrm>
            <a:off x="2743200" y="2514601"/>
            <a:ext cx="1676400" cy="2225675"/>
            <a:chOff x="144" y="1584"/>
            <a:chExt cx="1056" cy="1402"/>
          </a:xfrm>
        </p:grpSpPr>
        <p:pic>
          <p:nvPicPr>
            <p:cNvPr id="114709" name="Picture 61"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584"/>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6" name="Oval 3"/>
            <p:cNvSpPr>
              <a:spLocks noChangeArrowheads="1"/>
            </p:cNvSpPr>
            <p:nvPr/>
          </p:nvSpPr>
          <p:spPr bwMode="auto">
            <a:xfrm>
              <a:off x="144" y="196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114707" name="Picture 4" descr="databas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05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8" name="WordArt 5"/>
            <p:cNvSpPr>
              <a:spLocks noChangeArrowheads="1" noChangeShapeType="1" noTextEdit="1"/>
            </p:cNvSpPr>
            <p:nvPr/>
          </p:nvSpPr>
          <p:spPr bwMode="auto">
            <a:xfrm>
              <a:off x="240" y="2256"/>
              <a:ext cx="864" cy="494"/>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000000"/>
                    </a:solidFill>
                    <a:round/>
                    <a:headEnd/>
                    <a:tailEnd/>
                  </a:ln>
                  <a:solidFill>
                    <a:srgbClr val="FFFFFF"/>
                  </a:solidFill>
                  <a:latin typeface="Arial Black" panose="020B0A04020102020204" pitchFamily="34" charset="0"/>
                </a:rPr>
                <a:t>Certified</a:t>
              </a:r>
            </a:p>
            <a:p>
              <a:pPr algn="ctr" fontAlgn="base">
                <a:spcBef>
                  <a:spcPct val="0"/>
                </a:spcBef>
                <a:spcAft>
                  <a:spcPct val="0"/>
                </a:spcAft>
              </a:pPr>
              <a:r>
                <a:rPr lang="en-US" sz="3600" kern="10" dirty="0">
                  <a:ln w="12700">
                    <a:solidFill>
                      <a:srgbClr val="000000"/>
                    </a:solidFill>
                    <a:round/>
                    <a:headEnd/>
                    <a:tailEnd/>
                  </a:ln>
                  <a:solidFill>
                    <a:srgbClr val="FFFFFF"/>
                  </a:solidFill>
                  <a:latin typeface="Arial Black" panose="020B0A04020102020204" pitchFamily="34" charset="0"/>
                </a:rPr>
                <a:t>EHR</a:t>
              </a:r>
            </a:p>
          </p:txBody>
        </p:sp>
      </p:grpSp>
      <p:grpSp>
        <p:nvGrpSpPr>
          <p:cNvPr id="2" name="Group 67"/>
          <p:cNvGrpSpPr>
            <a:grpSpLocks/>
          </p:cNvGrpSpPr>
          <p:nvPr/>
        </p:nvGrpSpPr>
        <p:grpSpPr bwMode="auto">
          <a:xfrm>
            <a:off x="2743200" y="4770438"/>
            <a:ext cx="1676400" cy="2087562"/>
            <a:chOff x="144" y="3005"/>
            <a:chExt cx="1056" cy="1315"/>
          </a:xfrm>
        </p:grpSpPr>
        <p:pic>
          <p:nvPicPr>
            <p:cNvPr id="114726" name="Picture 8"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 y="3005"/>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7" name="Oval 23"/>
            <p:cNvSpPr>
              <a:spLocks noChangeArrowheads="1"/>
            </p:cNvSpPr>
            <p:nvPr/>
          </p:nvSpPr>
          <p:spPr bwMode="auto">
            <a:xfrm>
              <a:off x="144" y="330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28" name="Text Box 24"/>
            <p:cNvSpPr txBox="1">
              <a:spLocks noChangeArrowheads="1"/>
            </p:cNvSpPr>
            <p:nvPr/>
          </p:nvSpPr>
          <p:spPr bwMode="auto">
            <a:xfrm>
              <a:off x="168" y="3321"/>
              <a:ext cx="102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u="sng" dirty="0">
                  <a:solidFill>
                    <a:srgbClr val="FFFFFF"/>
                  </a:solidFill>
                  <a:latin typeface="Arial Black" panose="020B0A04020102020204" pitchFamily="34" charset="0"/>
                </a:rPr>
                <a:t>For:</a:t>
              </a:r>
              <a:br>
                <a:rPr lang="en-US" altLang="en-US" sz="1600" u="sng" dirty="0">
                  <a:solidFill>
                    <a:srgbClr val="FFFFFF"/>
                  </a:solidFill>
                  <a:latin typeface="Arial Black" panose="020B0A04020102020204" pitchFamily="34" charset="0"/>
                </a:rPr>
              </a:br>
              <a:endParaRPr lang="en-US" altLang="en-US" sz="1600" u="sng" dirty="0">
                <a:solidFill>
                  <a:srgbClr val="FFFFFF"/>
                </a:solidFill>
                <a:latin typeface="Arial Black" panose="020B0A04020102020204" pitchFamily="34" charset="0"/>
              </a:endParaRP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Practice </a:t>
              </a: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Management</a:t>
              </a: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and EMR</a:t>
              </a:r>
            </a:p>
          </p:txBody>
        </p:sp>
      </p:grpSp>
      <p:grpSp>
        <p:nvGrpSpPr>
          <p:cNvPr id="3" name="Group 68"/>
          <p:cNvGrpSpPr>
            <a:grpSpLocks/>
          </p:cNvGrpSpPr>
          <p:nvPr/>
        </p:nvGrpSpPr>
        <p:grpSpPr bwMode="auto">
          <a:xfrm>
            <a:off x="5181600" y="838201"/>
            <a:ext cx="1689100" cy="1616075"/>
            <a:chOff x="1680" y="528"/>
            <a:chExt cx="1064" cy="1018"/>
          </a:xfrm>
        </p:grpSpPr>
        <p:sp>
          <p:nvSpPr>
            <p:cNvPr id="114723" name="Oval 30"/>
            <p:cNvSpPr>
              <a:spLocks noChangeArrowheads="1"/>
            </p:cNvSpPr>
            <p:nvPr/>
          </p:nvSpPr>
          <p:spPr bwMode="auto">
            <a:xfrm>
              <a:off x="1680" y="52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24" name="Text Box 31"/>
            <p:cNvSpPr txBox="1">
              <a:spLocks noChangeArrowheads="1"/>
            </p:cNvSpPr>
            <p:nvPr/>
          </p:nvSpPr>
          <p:spPr bwMode="auto">
            <a:xfrm>
              <a:off x="1687" y="625"/>
              <a:ext cx="10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dirty="0">
                  <a:solidFill>
                    <a:srgbClr val="FFFFFF"/>
                  </a:solidFill>
                  <a:latin typeface="Arial Black" panose="020B0A04020102020204" pitchFamily="34" charset="0"/>
                </a:rPr>
                <a:t>Manual</a:t>
              </a:r>
            </a:p>
            <a:p>
              <a:pPr algn="ctr" eaLnBrk="1" fontAlgn="base" hangingPunct="1">
                <a:spcBef>
                  <a:spcPct val="0"/>
                </a:spcBef>
                <a:spcAft>
                  <a:spcPct val="0"/>
                </a:spcAft>
              </a:pPr>
              <a:r>
                <a:rPr lang="en-US" altLang="en-US" sz="2000" dirty="0">
                  <a:solidFill>
                    <a:srgbClr val="FFFFFF"/>
                  </a:solidFill>
                  <a:latin typeface="Arial Black" panose="020B0A04020102020204" pitchFamily="34" charset="0"/>
                </a:rPr>
                <a:t>Data Entry</a:t>
              </a:r>
            </a:p>
          </p:txBody>
        </p:sp>
        <p:pic>
          <p:nvPicPr>
            <p:cNvPr id="114725" name="Picture 33" descr="keyboar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 y="107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69"/>
          <p:cNvGrpSpPr>
            <a:grpSpLocks/>
          </p:cNvGrpSpPr>
          <p:nvPr/>
        </p:nvGrpSpPr>
        <p:grpSpPr bwMode="auto">
          <a:xfrm>
            <a:off x="5181600" y="2524125"/>
            <a:ext cx="1676400" cy="2139950"/>
            <a:chOff x="1680" y="1590"/>
            <a:chExt cx="1056" cy="1348"/>
          </a:xfrm>
        </p:grpSpPr>
        <p:pic>
          <p:nvPicPr>
            <p:cNvPr id="114717" name="Picture 46"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 y="1590"/>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16" name="Oval 34"/>
            <p:cNvSpPr>
              <a:spLocks noChangeArrowheads="1"/>
            </p:cNvSpPr>
            <p:nvPr/>
          </p:nvSpPr>
          <p:spPr bwMode="auto">
            <a:xfrm>
              <a:off x="1680" y="1920"/>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18" name="Text Box 49"/>
            <p:cNvSpPr txBox="1">
              <a:spLocks noChangeArrowheads="1"/>
            </p:cNvSpPr>
            <p:nvPr/>
          </p:nvSpPr>
          <p:spPr bwMode="auto">
            <a:xfrm>
              <a:off x="1833" y="2013"/>
              <a:ext cx="7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dirty="0">
                  <a:solidFill>
                    <a:srgbClr val="FFFFFF"/>
                  </a:solidFill>
                  <a:latin typeface="Arial Black" panose="020B0A04020102020204" pitchFamily="34" charset="0"/>
                </a:rPr>
                <a:t>Reggie</a:t>
              </a:r>
            </a:p>
          </p:txBody>
        </p:sp>
        <p:pic>
          <p:nvPicPr>
            <p:cNvPr id="114719"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 y="2256"/>
              <a:ext cx="81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70"/>
          <p:cNvGrpSpPr>
            <a:grpSpLocks/>
          </p:cNvGrpSpPr>
          <p:nvPr/>
        </p:nvGrpSpPr>
        <p:grpSpPr bwMode="auto">
          <a:xfrm>
            <a:off x="5181600" y="4730750"/>
            <a:ext cx="1676400" cy="2127250"/>
            <a:chOff x="1680" y="2980"/>
            <a:chExt cx="1056" cy="1340"/>
          </a:xfrm>
        </p:grpSpPr>
        <p:pic>
          <p:nvPicPr>
            <p:cNvPr id="114720" name="Picture 37"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 y="2980"/>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1" name="Oval 40"/>
            <p:cNvSpPr>
              <a:spLocks noChangeArrowheads="1"/>
            </p:cNvSpPr>
            <p:nvPr/>
          </p:nvSpPr>
          <p:spPr bwMode="auto">
            <a:xfrm>
              <a:off x="1680" y="330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22" name="Text Box 41"/>
            <p:cNvSpPr txBox="1">
              <a:spLocks noChangeArrowheads="1"/>
            </p:cNvSpPr>
            <p:nvPr/>
          </p:nvSpPr>
          <p:spPr bwMode="auto">
            <a:xfrm>
              <a:off x="1774" y="3322"/>
              <a:ext cx="85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u="sng" dirty="0">
                  <a:solidFill>
                    <a:srgbClr val="FFFFFF"/>
                  </a:solidFill>
                  <a:latin typeface="Arial Black" panose="020B0A04020102020204" pitchFamily="34" charset="0"/>
                </a:rPr>
                <a:t>For:</a:t>
              </a:r>
              <a:br>
                <a:rPr lang="en-US" altLang="en-US" sz="1600" u="sng" dirty="0">
                  <a:solidFill>
                    <a:srgbClr val="FFFFFF"/>
                  </a:solidFill>
                  <a:latin typeface="Arial Black" panose="020B0A04020102020204" pitchFamily="34" charset="0"/>
                </a:rPr>
              </a:br>
              <a:endParaRPr lang="en-US" altLang="en-US" sz="1600" u="sng" dirty="0">
                <a:solidFill>
                  <a:srgbClr val="FFFFFF"/>
                </a:solidFill>
                <a:latin typeface="Arial Black" panose="020B0A04020102020204" pitchFamily="34" charset="0"/>
              </a:endParaRP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Part B</a:t>
              </a: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Billing and</a:t>
              </a: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Reporting</a:t>
              </a:r>
            </a:p>
          </p:txBody>
        </p:sp>
      </p:grpSp>
      <p:grpSp>
        <p:nvGrpSpPr>
          <p:cNvPr id="7" name="Group 71"/>
          <p:cNvGrpSpPr>
            <a:grpSpLocks/>
          </p:cNvGrpSpPr>
          <p:nvPr/>
        </p:nvGrpSpPr>
        <p:grpSpPr bwMode="auto">
          <a:xfrm>
            <a:off x="7620000" y="838201"/>
            <a:ext cx="1689100" cy="1616075"/>
            <a:chOff x="3216" y="528"/>
            <a:chExt cx="1064" cy="1018"/>
          </a:xfrm>
        </p:grpSpPr>
        <p:sp>
          <p:nvSpPr>
            <p:cNvPr id="114710" name="Oval 58"/>
            <p:cNvSpPr>
              <a:spLocks noChangeArrowheads="1"/>
            </p:cNvSpPr>
            <p:nvPr/>
          </p:nvSpPr>
          <p:spPr bwMode="auto">
            <a:xfrm>
              <a:off x="3216" y="52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11" name="Text Box 59"/>
            <p:cNvSpPr txBox="1">
              <a:spLocks noChangeArrowheads="1"/>
            </p:cNvSpPr>
            <p:nvPr/>
          </p:nvSpPr>
          <p:spPr bwMode="auto">
            <a:xfrm>
              <a:off x="3223" y="625"/>
              <a:ext cx="10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srgbClr val="FFFFFF"/>
                  </a:solidFill>
                  <a:latin typeface="Arial Black" panose="020B0A04020102020204" pitchFamily="34" charset="0"/>
                </a:rPr>
                <a:t>Manual</a:t>
              </a:r>
            </a:p>
            <a:p>
              <a:pPr algn="ctr" eaLnBrk="1" fontAlgn="base" hangingPunct="1">
                <a:spcBef>
                  <a:spcPct val="0"/>
                </a:spcBef>
                <a:spcAft>
                  <a:spcPct val="0"/>
                </a:spcAft>
              </a:pPr>
              <a:r>
                <a:rPr lang="en-US" altLang="en-US" sz="2000">
                  <a:solidFill>
                    <a:srgbClr val="FFFFFF"/>
                  </a:solidFill>
                  <a:latin typeface="Arial Black" panose="020B0A04020102020204" pitchFamily="34" charset="0"/>
                </a:rPr>
                <a:t>Data Entry</a:t>
              </a:r>
            </a:p>
          </p:txBody>
        </p:sp>
        <p:pic>
          <p:nvPicPr>
            <p:cNvPr id="114712" name="Picture 60" descr="keyboar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 y="107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2"/>
          <p:cNvGrpSpPr>
            <a:grpSpLocks/>
          </p:cNvGrpSpPr>
          <p:nvPr/>
        </p:nvGrpSpPr>
        <p:grpSpPr bwMode="auto">
          <a:xfrm>
            <a:off x="7620000" y="2514601"/>
            <a:ext cx="1676400" cy="2149475"/>
            <a:chOff x="3216" y="1584"/>
            <a:chExt cx="1056" cy="1354"/>
          </a:xfrm>
        </p:grpSpPr>
        <p:pic>
          <p:nvPicPr>
            <p:cNvPr id="114705" name="Picture 62"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1584"/>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3" name="Oval 35"/>
            <p:cNvSpPr>
              <a:spLocks noChangeArrowheads="1"/>
            </p:cNvSpPr>
            <p:nvPr/>
          </p:nvSpPr>
          <p:spPr bwMode="auto">
            <a:xfrm>
              <a:off x="3216" y="1920"/>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114704" name="Picture 53" descr="left_rail_carew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 y="2163"/>
              <a:ext cx="864"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73"/>
          <p:cNvGrpSpPr>
            <a:grpSpLocks/>
          </p:cNvGrpSpPr>
          <p:nvPr/>
        </p:nvGrpSpPr>
        <p:grpSpPr bwMode="auto">
          <a:xfrm>
            <a:off x="7620000" y="4724400"/>
            <a:ext cx="1676400" cy="2133600"/>
            <a:chOff x="3216" y="2976"/>
            <a:chExt cx="1056" cy="1344"/>
          </a:xfrm>
        </p:grpSpPr>
        <p:pic>
          <p:nvPicPr>
            <p:cNvPr id="114700" name="Picture 38" descr="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 y="2976"/>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1" name="Oval 42"/>
            <p:cNvSpPr>
              <a:spLocks noChangeArrowheads="1"/>
            </p:cNvSpPr>
            <p:nvPr/>
          </p:nvSpPr>
          <p:spPr bwMode="auto">
            <a:xfrm>
              <a:off x="3216" y="330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14702" name="Text Box 43"/>
            <p:cNvSpPr txBox="1">
              <a:spLocks noChangeArrowheads="1"/>
            </p:cNvSpPr>
            <p:nvPr/>
          </p:nvSpPr>
          <p:spPr bwMode="auto">
            <a:xfrm>
              <a:off x="3342" y="3335"/>
              <a:ext cx="80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u="sng" dirty="0">
                  <a:solidFill>
                    <a:srgbClr val="FFFFFF"/>
                  </a:solidFill>
                  <a:latin typeface="Arial Black" panose="020B0A04020102020204" pitchFamily="34" charset="0"/>
                </a:rPr>
                <a:t>For:</a:t>
              </a:r>
              <a:br>
                <a:rPr lang="en-US" altLang="en-US" sz="1600" u="sng" dirty="0">
                  <a:solidFill>
                    <a:srgbClr val="FFFFFF"/>
                  </a:solidFill>
                  <a:latin typeface="Arial Black" panose="020B0A04020102020204" pitchFamily="34" charset="0"/>
                </a:rPr>
              </a:br>
              <a:endParaRPr lang="en-US" altLang="en-US" sz="1600" u="sng" dirty="0">
                <a:solidFill>
                  <a:srgbClr val="FFFFFF"/>
                </a:solidFill>
                <a:latin typeface="Arial Black" panose="020B0A04020102020204" pitchFamily="34" charset="0"/>
              </a:endParaRP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Part C</a:t>
              </a: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RSR</a:t>
              </a:r>
            </a:p>
            <a:p>
              <a:pPr algn="ctr" eaLnBrk="1" fontAlgn="base" hangingPunct="1">
                <a:spcBef>
                  <a:spcPct val="0"/>
                </a:spcBef>
                <a:spcAft>
                  <a:spcPct val="0"/>
                </a:spcAft>
              </a:pPr>
              <a:r>
                <a:rPr lang="en-US" altLang="en-US" sz="1600" dirty="0">
                  <a:solidFill>
                    <a:srgbClr val="FFFFFF"/>
                  </a:solidFill>
                  <a:latin typeface="Arial Black" panose="020B0A04020102020204" pitchFamily="34" charset="0"/>
                </a:rPr>
                <a:t>Reporting</a:t>
              </a:r>
            </a:p>
          </p:txBody>
        </p:sp>
      </p:grpSp>
    </p:spTree>
    <p:extLst>
      <p:ext uri="{BB962C8B-B14F-4D97-AF65-F5344CB8AC3E}">
        <p14:creationId xmlns:p14="http://schemas.microsoft.com/office/powerpoint/2010/main" val="1643763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 Placeholder 2"/>
          <p:cNvSpPr txBox="1">
            <a:spLocks/>
          </p:cNvSpPr>
          <p:nvPr/>
        </p:nvSpPr>
        <p:spPr>
          <a:xfrm>
            <a:off x="1752600" y="838200"/>
            <a:ext cx="4114800" cy="762000"/>
          </a:xfrm>
          <a:prstGeom prst="rect">
            <a:avLst/>
          </a:prstGeom>
          <a:solidFill>
            <a:schemeClr val="accent1"/>
          </a:solidFill>
        </p:spPr>
        <p:txBody>
          <a:bodyPr vert="horz">
            <a:noAutofit/>
          </a:bodyPr>
          <a:lstStyle/>
          <a:p>
            <a:pPr marL="365760" indent="-256032" algn="ctr">
              <a:spcBef>
                <a:spcPts val="400"/>
              </a:spcBef>
              <a:buClr>
                <a:srgbClr val="5B9BD5"/>
              </a:buClr>
              <a:buSzPct val="68000"/>
              <a:defRPr/>
            </a:pPr>
            <a:r>
              <a:rPr lang="en-US" sz="2400" b="1" dirty="0">
                <a:solidFill>
                  <a:prstClr val="white"/>
                </a:solidFill>
              </a:rPr>
              <a:t>One Stop Career Center Puerto Rico </a:t>
            </a:r>
          </a:p>
        </p:txBody>
      </p:sp>
      <p:sp>
        <p:nvSpPr>
          <p:cNvPr id="4" name="Content Placeholder 3"/>
          <p:cNvSpPr>
            <a:spLocks noGrp="1"/>
          </p:cNvSpPr>
          <p:nvPr>
            <p:ph sz="quarter" idx="2"/>
          </p:nvPr>
        </p:nvSpPr>
        <p:spPr>
          <a:xfrm>
            <a:off x="1752600" y="1752600"/>
            <a:ext cx="3962400" cy="4648200"/>
          </a:xfrm>
        </p:spPr>
        <p:txBody>
          <a:bodyPr>
            <a:normAutofit/>
          </a:bodyPr>
          <a:lstStyle/>
          <a:p>
            <a:pPr>
              <a:spcBef>
                <a:spcPts val="1800"/>
              </a:spcBef>
              <a:buFont typeface="Wingdings" pitchFamily="2" charset="2"/>
              <a:buChar char="q"/>
            </a:pPr>
            <a:r>
              <a:rPr lang="en-US" sz="2800" dirty="0"/>
              <a:t>Execute transportation contract</a:t>
            </a:r>
          </a:p>
          <a:p>
            <a:pPr>
              <a:spcBef>
                <a:spcPts val="1800"/>
              </a:spcBef>
              <a:buFont typeface="Wingdings" pitchFamily="2" charset="2"/>
              <a:buChar char="q"/>
            </a:pPr>
            <a:r>
              <a:rPr lang="en-US" sz="2800" dirty="0"/>
              <a:t>Access to jail health records</a:t>
            </a:r>
          </a:p>
          <a:p>
            <a:pPr>
              <a:spcBef>
                <a:spcPts val="1800"/>
              </a:spcBef>
              <a:buFont typeface="Wingdings" pitchFamily="2" charset="2"/>
              <a:buChar char="q"/>
            </a:pPr>
            <a:r>
              <a:rPr lang="en-US" sz="2800" dirty="0"/>
              <a:t>IRB approval </a:t>
            </a:r>
            <a:r>
              <a:rPr lang="en-US" sz="2000" dirty="0"/>
              <a:t>(submitted 6-3-15)</a:t>
            </a:r>
            <a:endParaRPr lang="en-US" dirty="0" smtClean="0"/>
          </a:p>
        </p:txBody>
      </p:sp>
      <p:sp>
        <p:nvSpPr>
          <p:cNvPr id="10" name="Text Placeholder 4"/>
          <p:cNvSpPr txBox="1">
            <a:spLocks/>
          </p:cNvSpPr>
          <p:nvPr/>
        </p:nvSpPr>
        <p:spPr>
          <a:xfrm>
            <a:off x="6096000" y="838200"/>
            <a:ext cx="4572000" cy="762000"/>
          </a:xfrm>
          <a:prstGeom prst="rect">
            <a:avLst/>
          </a:prstGeom>
          <a:solidFill>
            <a:schemeClr val="accent1"/>
          </a:solidFill>
          <a:ln w="9652">
            <a:solidFill>
              <a:schemeClr val="accent1"/>
            </a:solidFill>
            <a:miter lim="800000"/>
          </a:ln>
        </p:spPr>
        <p:txBody>
          <a:bodyPr vert="horz" lIns="182880" anchor="ctr">
            <a:normAutofit lnSpcReduction="10000"/>
          </a:bodyPr>
          <a:lstStyle/>
          <a:p>
            <a:pPr algn="ctr">
              <a:spcBef>
                <a:spcPts val="400"/>
              </a:spcBef>
              <a:buClr>
                <a:srgbClr val="5B9BD5"/>
              </a:buClr>
              <a:buSzPct val="68000"/>
              <a:defRPr/>
            </a:pPr>
            <a:r>
              <a:rPr lang="en-US" sz="2400" b="1" dirty="0">
                <a:solidFill>
                  <a:prstClr val="white"/>
                </a:solidFill>
              </a:rPr>
              <a:t>Damian Family Care Centers Bronx, NY</a:t>
            </a:r>
            <a:endParaRPr lang="en-US" sz="2200" b="1" dirty="0">
              <a:solidFill>
                <a:prstClr val="white"/>
              </a:solidFill>
            </a:endParaRPr>
          </a:p>
        </p:txBody>
      </p:sp>
      <p:sp>
        <p:nvSpPr>
          <p:cNvPr id="6" name="Content Placeholder 5"/>
          <p:cNvSpPr>
            <a:spLocks noGrp="1"/>
          </p:cNvSpPr>
          <p:nvPr>
            <p:ph sz="quarter" idx="4"/>
          </p:nvPr>
        </p:nvSpPr>
        <p:spPr>
          <a:xfrm>
            <a:off x="6169026" y="1828800"/>
            <a:ext cx="4498975" cy="3429000"/>
          </a:xfrm>
        </p:spPr>
        <p:txBody>
          <a:bodyPr>
            <a:normAutofit/>
          </a:bodyPr>
          <a:lstStyle/>
          <a:p>
            <a:pPr>
              <a:spcBef>
                <a:spcPts val="1800"/>
              </a:spcBef>
              <a:buFont typeface="Wingdings" pitchFamily="2" charset="2"/>
              <a:buChar char="q"/>
            </a:pPr>
            <a:r>
              <a:rPr lang="en-US" sz="2800" dirty="0"/>
              <a:t>Staff training</a:t>
            </a:r>
          </a:p>
          <a:p>
            <a:pPr>
              <a:spcBef>
                <a:spcPts val="2400"/>
              </a:spcBef>
              <a:buFont typeface="Wingdings" pitchFamily="2" charset="2"/>
              <a:buChar char="q"/>
            </a:pPr>
            <a:r>
              <a:rPr lang="en-US" sz="2800" dirty="0"/>
              <a:t>Site visit to Hampden County jails</a:t>
            </a:r>
          </a:p>
          <a:p>
            <a:pPr>
              <a:spcBef>
                <a:spcPts val="2400"/>
              </a:spcBef>
              <a:buFont typeface="Wingdings" pitchFamily="2" charset="2"/>
              <a:buChar char="q"/>
            </a:pPr>
            <a:r>
              <a:rPr lang="en-US" sz="2800" dirty="0"/>
              <a:t>Access to TCMS</a:t>
            </a:r>
          </a:p>
          <a:p>
            <a:pPr>
              <a:spcBef>
                <a:spcPts val="2400"/>
              </a:spcBef>
              <a:buFont typeface="Wingdings" pitchFamily="2" charset="2"/>
              <a:buChar char="q"/>
            </a:pPr>
            <a:r>
              <a:rPr lang="en-US" sz="2800" dirty="0"/>
              <a:t>IRB approval</a:t>
            </a:r>
          </a:p>
        </p:txBody>
      </p:sp>
      <p:sp>
        <p:nvSpPr>
          <p:cNvPr id="2" name="Title 1"/>
          <p:cNvSpPr>
            <a:spLocks noGrp="1"/>
          </p:cNvSpPr>
          <p:nvPr>
            <p:ph type="title"/>
          </p:nvPr>
        </p:nvSpPr>
        <p:spPr>
          <a:xfrm>
            <a:off x="2438400" y="5715000"/>
            <a:ext cx="8229600" cy="1143000"/>
          </a:xfrm>
        </p:spPr>
        <p:txBody>
          <a:bodyPr>
            <a:normAutofit/>
          </a:bodyPr>
          <a:lstStyle/>
          <a:p>
            <a:pPr algn="r"/>
            <a:r>
              <a:rPr lang="en-US" dirty="0" smtClean="0"/>
              <a:t>… to Launch</a:t>
            </a:r>
            <a:endParaRPr lang="en-US" dirty="0"/>
          </a:p>
        </p:txBody>
      </p:sp>
    </p:spTree>
    <p:extLst>
      <p:ext uri="{BB962C8B-B14F-4D97-AF65-F5344CB8AC3E}">
        <p14:creationId xmlns:p14="http://schemas.microsoft.com/office/powerpoint/2010/main" val="32008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7" presetClass="entr" presetSubtype="2"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7" presetClass="entr" presetSubtype="2"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7" presetClass="entr" presetSubtype="2" fill="hold" grpId="0"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additive="base">
                                        <p:cTn id="46"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7"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7" presetClass="entr" presetSubtype="2" fill="hold" grpId="0" nodeType="after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additive="base">
                                        <p:cTn id="51"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36" presetClass="emph" presetSubtype="0" fill="hold" grpId="0" nodeType="afterEffect">
                                  <p:stCondLst>
                                    <p:cond delay="0"/>
                                  </p:stCondLst>
                                  <p:iterate type="lt">
                                    <p:tmPct val="10000"/>
                                  </p:iterate>
                                  <p:childTnLst>
                                    <p:animScale>
                                      <p:cBhvr>
                                        <p:cTn id="55" dur="500" autoRev="1" fill="hold">
                                          <p:stCondLst>
                                            <p:cond delay="0"/>
                                          </p:stCondLst>
                                        </p:cTn>
                                        <p:tgtEl>
                                          <p:spTgt spid="2"/>
                                        </p:tgtEl>
                                      </p:cBhvr>
                                      <p:to x="80000" y="100000"/>
                                    </p:animScale>
                                    <p:anim by="(#ppt_w*0.10)" calcmode="lin" valueType="num">
                                      <p:cBhvr>
                                        <p:cTn id="56" dur="500" autoRev="1" fill="hold">
                                          <p:stCondLst>
                                            <p:cond delay="0"/>
                                          </p:stCondLst>
                                        </p:cTn>
                                        <p:tgtEl>
                                          <p:spTgt spid="2"/>
                                        </p:tgtEl>
                                        <p:attrNameLst>
                                          <p:attrName>ppt_x</p:attrName>
                                        </p:attrNameLst>
                                      </p:cBhvr>
                                    </p:anim>
                                    <p:anim by="(-#ppt_w*0.10)" calcmode="lin" valueType="num">
                                      <p:cBhvr>
                                        <p:cTn id="57" dur="500" autoRev="1" fill="hold">
                                          <p:stCondLst>
                                            <p:cond delay="0"/>
                                          </p:stCondLst>
                                        </p:cTn>
                                        <p:tgtEl>
                                          <p:spTgt spid="2"/>
                                        </p:tgtEl>
                                        <p:attrNameLst>
                                          <p:attrName>ppt_y</p:attrName>
                                        </p:attrNameLst>
                                      </p:cBhvr>
                                    </p:anim>
                                    <p:animRot by="-480000">
                                      <p:cBhvr>
                                        <p:cTn id="58" dur="5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build="p"/>
      <p:bldP spid="10" grpId="0" animBg="1"/>
      <p:bldP spid="6" grpId="0" build="p"/>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5715000"/>
            <a:ext cx="8229600" cy="1143000"/>
          </a:xfrm>
        </p:spPr>
        <p:txBody>
          <a:bodyPr>
            <a:normAutofit/>
          </a:bodyPr>
          <a:lstStyle/>
          <a:p>
            <a:pPr algn="r"/>
            <a:r>
              <a:rPr lang="en-US" dirty="0" smtClean="0"/>
              <a:t>… to Launch</a:t>
            </a:r>
            <a:endParaRPr lang="en-US" dirty="0"/>
          </a:p>
        </p:txBody>
      </p:sp>
      <p:pic>
        <p:nvPicPr>
          <p:cNvPr id="8" name="Picture 7" descr="This chart shows when data storage with paper forms and files are used you have time spent on entering data into multiple excel sheets hence less effective and lower efficiency. Time is spend on cleaning errors in multiple excel sheets. There is double data entry. you need to communicate back and forth on data clean up. You have no ability to monitor real time activities.&#10;&#10;When you are using eCOMPAS for data storage there is no more paper/excel sheets thus improved effectiveness and efficiency. You are working smarter not harder. Projected to redirect 10-15% from adminro direct service delivery. One stop to access all information. No more double data entry, direct data integration from EMR. Instant access to management reports. Accountability of community partners.&#10;&#10;" title="Paper Forms and Files BEFORE vs TCMS eCOMPAS AFTER"/>
          <p:cNvPicPr>
            <a:picLocks noChangeAspect="1"/>
          </p:cNvPicPr>
          <p:nvPr/>
        </p:nvPicPr>
        <p:blipFill>
          <a:blip r:embed="rId5"/>
          <a:stretch>
            <a:fillRect/>
          </a:stretch>
        </p:blipFill>
        <p:spPr>
          <a:xfrm>
            <a:off x="1347061" y="137367"/>
            <a:ext cx="9376643" cy="6631423"/>
          </a:xfrm>
          <a:prstGeom prst="rect">
            <a:avLst/>
          </a:prstGeom>
        </p:spPr>
      </p:pic>
    </p:spTree>
    <p:extLst>
      <p:ext uri="{BB962C8B-B14F-4D97-AF65-F5344CB8AC3E}">
        <p14:creationId xmlns:p14="http://schemas.microsoft.com/office/powerpoint/2010/main" val="645950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9"/>
          <p:cNvSpPr txBox="1">
            <a:spLocks/>
          </p:cNvSpPr>
          <p:nvPr/>
        </p:nvSpPr>
        <p:spPr>
          <a:xfrm>
            <a:off x="1524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20000"/>
          </a:bodyPr>
          <a:lstStyle>
            <a:defPPr>
              <a:defRPr lang="en-US"/>
            </a:defPPr>
            <a:lvl1pPr defTabSz="685800">
              <a:lnSpc>
                <a:spcPct val="90000"/>
              </a:lnSpc>
              <a:spcBef>
                <a:spcPct val="0"/>
              </a:spcBef>
              <a:buNone/>
              <a:defRPr sz="4800" b="1">
                <a:solidFill>
                  <a:srgbClr val="095895"/>
                </a:solidFill>
                <a:ea typeface="+mj-ea"/>
                <a:cs typeface="+mj-cs"/>
              </a:defRPr>
            </a:lvl1pPr>
          </a:lstStyle>
          <a:p>
            <a:r>
              <a:rPr lang="en-US" dirty="0"/>
              <a:t>The Whoosh! … </a:t>
            </a:r>
            <a:r>
              <a:rPr lang="en-US" dirty="0" err="1"/>
              <a:t>ecW</a:t>
            </a:r>
            <a:r>
              <a:rPr lang="en-US" dirty="0"/>
              <a:t> to </a:t>
            </a:r>
            <a:r>
              <a:rPr lang="en-US" dirty="0" err="1"/>
              <a:t>eCOMPAS</a:t>
            </a:r>
            <a:r>
              <a:rPr lang="en-US" dirty="0"/>
              <a:t> data flow</a:t>
            </a:r>
          </a:p>
        </p:txBody>
      </p:sp>
      <p:pic>
        <p:nvPicPr>
          <p:cNvPr id="1026" name="Picture 2" descr="This is an image of a TCMS form for patient information. Information such as criminal justice history, presenting issues and client identifiers  are shown. Answers displayed with a lightening bolt has been automatically generated and cannot be edited. Client identifiers include date of birth, social security number, AKA, and gender. Criminal justice history includes last jail admission, last medical intake date, community release date, projected discharge date, next court date, last known facility and last known discharge date. Presenting issues include reson patient was not seen, what services were missed, health liaison to court, and accompaniment. " title="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7050" y="1066801"/>
            <a:ext cx="5143500" cy="5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944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9" descr="The image is a screenshot of the case management tab in TCMS. Court Advocacy, Referrals to Care Management, Referral to RITC Partner are three sections shows in the image. &#10;&#10;Court advocacy includes eligibility determination, eligibility determination other (please describe), date of next court appearance, completed appointment preparation, and appointment date&#10;&#10;Referrals to care management asks the following questions: health home enrolled? if enrolled, record health home provider.&#10;for which programs is this client eligible? for which programs is this client eligible other health home organization (specify in notes)? To which care management organization is the patient referred? date referred to Care Management Partner? Partner referral status?&#10;&#10;Referral to RITC partner section is only partially showm. two questions that appear is ; To which organization was the patient referred? Date referred to RITC Partner." title="Case management screenshot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05201" y="228601"/>
            <a:ext cx="6499225"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000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93510" y="228600"/>
            <a:ext cx="8440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indent="-171450" defTabSz="685800">
              <a:lnSpc>
                <a:spcPct val="90000"/>
              </a:lnSpc>
              <a:spcBef>
                <a:spcPct val="0"/>
              </a:spcBef>
            </a:pPr>
            <a:r>
              <a:rPr lang="en-US" altLang="en-US" sz="4800" b="1" dirty="0">
                <a:solidFill>
                  <a:srgbClr val="095895"/>
                </a:solidFill>
              </a:rPr>
              <a:t>TCMS Data Feeds (the Whoosh!) </a:t>
            </a:r>
          </a:p>
        </p:txBody>
      </p:sp>
      <p:graphicFrame>
        <p:nvGraphicFramePr>
          <p:cNvPr id="2" name="Chart 1" descr="The chart displays months along the x-axis. It displays May 2015 until June 2016. Along the y-axis is the data points imported into TCMS. the numbers range from 0 and goes in 500,000 increments until 4,500,000. The chart shows that as time goes on, there is an increese in data point imported into TCMS. There is a small yellow box displayed on the chart that states 3.8 million data points were imported into TCMS" title="CHART"/>
          <p:cNvGraphicFramePr/>
          <p:nvPr>
            <p:extLst/>
          </p:nvPr>
        </p:nvGraphicFramePr>
        <p:xfrm>
          <a:off x="3048000" y="1219200"/>
          <a:ext cx="67056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a:off x="6705600" y="1348154"/>
            <a:ext cx="2514600" cy="1066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3.8 million data points imported into TCMS</a:t>
            </a:r>
          </a:p>
        </p:txBody>
      </p:sp>
    </p:spTree>
    <p:extLst>
      <p:ext uri="{BB962C8B-B14F-4D97-AF65-F5344CB8AC3E}">
        <p14:creationId xmlns:p14="http://schemas.microsoft.com/office/powerpoint/2010/main" val="1953930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981200" y="9906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a:spcBef>
                <a:spcPct val="0"/>
              </a:spcBef>
              <a:buNone/>
            </a:pPr>
            <a:r>
              <a:rPr lang="en-US" sz="4800" b="1" dirty="0">
                <a:solidFill>
                  <a:srgbClr val="095895"/>
                </a:solidFill>
                <a:ea typeface="+mj-ea"/>
                <a:cs typeface="+mj-cs"/>
              </a:rPr>
              <a:t>10-15% savings in admin costs</a:t>
            </a:r>
          </a:p>
          <a:p>
            <a:pPr marL="0">
              <a:spcBef>
                <a:spcPct val="0"/>
              </a:spcBef>
              <a:buNone/>
            </a:pPr>
            <a:endParaRPr lang="en-US" sz="4800" b="1" dirty="0">
              <a:solidFill>
                <a:srgbClr val="095895"/>
              </a:solidFill>
              <a:ea typeface="+mj-ea"/>
              <a:cs typeface="+mj-cs"/>
            </a:endParaRPr>
          </a:p>
        </p:txBody>
      </p:sp>
    </p:spTree>
    <p:extLst>
      <p:ext uri="{BB962C8B-B14F-4D97-AF65-F5344CB8AC3E}">
        <p14:creationId xmlns:p14="http://schemas.microsoft.com/office/powerpoint/2010/main" val="115735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2133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indent="-171450" defTabSz="685800">
              <a:lnSpc>
                <a:spcPct val="90000"/>
              </a:lnSpc>
              <a:spcBef>
                <a:spcPct val="0"/>
              </a:spcBef>
              <a:buFont typeface="Arial" panose="020B0604020202020204" pitchFamily="34" charset="0"/>
              <a:buNone/>
              <a:defRPr sz="4800" b="1">
                <a:solidFill>
                  <a:srgbClr val="095895"/>
                </a:solidFill>
                <a:ea typeface="+mj-ea"/>
                <a:cs typeface="+mj-cs"/>
              </a:defRPr>
            </a:lvl1pPr>
            <a:lvl2pPr marL="514350" indent="-171450" defTabSz="685800">
              <a:lnSpc>
                <a:spcPct val="90000"/>
              </a:lnSpc>
              <a:spcBef>
                <a:spcPts val="375"/>
              </a:spcBef>
              <a:buFont typeface="Arial" panose="020B0604020202020204" pitchFamily="34" charset="0"/>
              <a:buChar char="•"/>
              <a:defRPr sz="2400"/>
            </a:lvl2pPr>
            <a:lvl3pPr marL="857250" indent="-171450" defTabSz="685800">
              <a:lnSpc>
                <a:spcPct val="90000"/>
              </a:lnSpc>
              <a:spcBef>
                <a:spcPts val="375"/>
              </a:spcBef>
              <a:buFont typeface="Arial" panose="020B0604020202020204" pitchFamily="34" charset="0"/>
              <a:buChar char="•"/>
            </a:lvl3pPr>
            <a:lvl4pPr marL="1200150" indent="-171450" defTabSz="685800">
              <a:lnSpc>
                <a:spcPct val="90000"/>
              </a:lnSpc>
              <a:spcBef>
                <a:spcPts val="375"/>
              </a:spcBef>
              <a:buFont typeface="Arial" panose="020B0604020202020204" pitchFamily="34" charset="0"/>
              <a:buChar char="•"/>
              <a:defRPr sz="1600"/>
            </a:lvl4pPr>
            <a:lvl5pPr marL="1543050" indent="-171450" defTabSz="685800">
              <a:lnSpc>
                <a:spcPct val="90000"/>
              </a:lnSpc>
              <a:spcBef>
                <a:spcPts val="375"/>
              </a:spcBef>
              <a:buFont typeface="Arial" panose="020B0604020202020204" pitchFamily="34" charset="0"/>
              <a:buChar char="•"/>
              <a:defRPr sz="16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TCMS Program Summary Report</a:t>
            </a:r>
          </a:p>
        </p:txBody>
      </p:sp>
      <p:pic>
        <p:nvPicPr>
          <p:cNvPr id="6147" name="Picture 3" descr="The image is of the TCMS Program Summary report. Information that must be answered are 1. start date 2. end date or select 3. program 4. organization assigned 3b. RITC partner 3c care management/health home. &#10;&#10;There is a button located after the questions to &quot;View Report&quot;&#10;&#10;After the button, a report shows below it and the information is as follows:&#10;&#10;4. known HIV + admitted to jail  136&#10;5. THCC Attempted contact during month  52&#10;6. received plan from THCC 532    28. Total released to community 758&#10;37. Total confirmation of primary care 249&#10;46. overall connection rate 0.33&#10;&#10;you have the option to expand all or collapse all, print or export to Excel&#10;&#10;&#10;" title="image"/>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bwMode="auto">
          <a:xfrm>
            <a:off x="1981200" y="1715147"/>
            <a:ext cx="8229600" cy="429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02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rtlCol="0" anchor="ctr">
            <a:normAutofit fontScale="92500"/>
            <a:scene3d>
              <a:camera prst="orthographicFront"/>
              <a:lightRig rig="soft" dir="t"/>
            </a:scene3d>
            <a:sp3d prstMaterial="softEdge">
              <a:bevelT w="25400" h="25400"/>
            </a:sp3d>
          </a:bodyPr>
          <a:lstStyle/>
          <a:p>
            <a:r>
              <a:rPr lang="en-US" dirty="0"/>
              <a:t>Collapse-expand feature</a:t>
            </a:r>
          </a:p>
        </p:txBody>
      </p:sp>
      <p:pic>
        <p:nvPicPr>
          <p:cNvPr id="1028" name="Picture 4" descr="This image shows the collapse-expand feature of the summary report in more detail. At the top of the screen shot image remains the same. When you click on expand all for a category in the report, you get more specific information. &#10;&#10;After the&quot;View report&quot; button, a report shows below it and the information is as follows:&#10;&#10;4. known HIV + admitted to jail  136&#10;5. THCC Attempted contact during month  52&#10;6. received a planfrm THCC 532&#10;7. did not receive a plan 212&#10;8. released within 48 hours 58&#10;9. declined 16&#10;10. pending intake (admitted less than 48 hours) 92&#10;11. other 46&#10;12 community partner referrels 164&#10;13 ritc partner referrels 69&#10;14. exponents referrel 13&#10;15 fortune society discharge planing 39&#10;16. WPA referral 17&#10;17. care manegement / health home referrals 95" title="TCMS Program Summary Report"/>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2590800" y="1524000"/>
            <a:ext cx="6858000" cy="489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149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Screen shot of a continuation of the expand feature " title="Continuation of Expand feature Image"/>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bwMode="auto">
          <a:xfrm>
            <a:off x="2340263" y="1374059"/>
            <a:ext cx="70198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55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5" name="Picture 3" descr="Screen shot of a continuation of the expand feature " title="Continuation of Expand feature Image"/>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bwMode="auto">
          <a:xfrm>
            <a:off x="2352941" y="1213340"/>
            <a:ext cx="743922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849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1752600" y="228601"/>
            <a:ext cx="1676400" cy="1616075"/>
            <a:chOff x="144" y="144"/>
            <a:chExt cx="1056" cy="1018"/>
          </a:xfrm>
        </p:grpSpPr>
        <p:sp>
          <p:nvSpPr>
            <p:cNvPr id="119840" name="Oval 18"/>
            <p:cNvSpPr>
              <a:spLocks noChangeArrowheads="1"/>
            </p:cNvSpPr>
            <p:nvPr/>
          </p:nvSpPr>
          <p:spPr bwMode="auto">
            <a:xfrm>
              <a:off x="144" y="144"/>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19841" name="Picture 17" descr="databas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230"/>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2" name="WordArt 20"/>
            <p:cNvSpPr>
              <a:spLocks noChangeArrowheads="1" noChangeShapeType="1" noTextEdit="1"/>
            </p:cNvSpPr>
            <p:nvPr/>
          </p:nvSpPr>
          <p:spPr bwMode="auto">
            <a:xfrm>
              <a:off x="230" y="407"/>
              <a:ext cx="864" cy="494"/>
            </a:xfrm>
            <a:prstGeom prst="rect">
              <a:avLst/>
            </a:prstGeom>
          </p:spPr>
          <p:txBody>
            <a:bodyPr wrap="none" fromWordArt="1">
              <a:prstTxWarp prst="textPlain">
                <a:avLst>
                  <a:gd name="adj" fmla="val 50000"/>
                </a:avLst>
              </a:prstTxWarp>
            </a:bodyPr>
            <a:lstStyle/>
            <a:p>
              <a:pPr algn="ctr"/>
              <a:r>
                <a:rPr lang="en-US" sz="3600" kern="10" dirty="0">
                  <a:ln w="12700">
                    <a:solidFill>
                      <a:srgbClr val="000000"/>
                    </a:solidFill>
                    <a:round/>
                    <a:headEnd/>
                    <a:tailEnd/>
                  </a:ln>
                  <a:solidFill>
                    <a:srgbClr val="FFFFFF"/>
                  </a:solidFill>
                  <a:latin typeface="Arial Black" panose="020B0A04020102020204" pitchFamily="34" charset="0"/>
                </a:rPr>
                <a:t>Certified</a:t>
              </a:r>
            </a:p>
            <a:p>
              <a:pPr algn="ctr"/>
              <a:r>
                <a:rPr lang="en-US" sz="3600" kern="10" dirty="0">
                  <a:ln w="12700">
                    <a:solidFill>
                      <a:srgbClr val="000000"/>
                    </a:solidFill>
                    <a:round/>
                    <a:headEnd/>
                    <a:tailEnd/>
                  </a:ln>
                  <a:solidFill>
                    <a:srgbClr val="FFFFFF"/>
                  </a:solidFill>
                  <a:latin typeface="Arial Black" panose="020B0A04020102020204" pitchFamily="34" charset="0"/>
                </a:rPr>
                <a:t>EHR</a:t>
              </a:r>
            </a:p>
          </p:txBody>
        </p:sp>
      </p:grpSp>
      <p:grpSp>
        <p:nvGrpSpPr>
          <p:cNvPr id="3" name="Group 59"/>
          <p:cNvGrpSpPr>
            <a:grpSpLocks/>
          </p:cNvGrpSpPr>
          <p:nvPr/>
        </p:nvGrpSpPr>
        <p:grpSpPr bwMode="auto">
          <a:xfrm>
            <a:off x="2362200" y="1828801"/>
            <a:ext cx="2286000" cy="1616075"/>
            <a:chOff x="528" y="1152"/>
            <a:chExt cx="1440" cy="1018"/>
          </a:xfrm>
        </p:grpSpPr>
        <p:pic>
          <p:nvPicPr>
            <p:cNvPr id="119837" name="Picture 21" descr="Arr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200"/>
              <a:ext cx="330"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6" name="Oval 22"/>
            <p:cNvSpPr>
              <a:spLocks noChangeArrowheads="1"/>
            </p:cNvSpPr>
            <p:nvPr/>
          </p:nvSpPr>
          <p:spPr bwMode="auto">
            <a:xfrm>
              <a:off x="912" y="115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FFFF"/>
                  </a:solidFill>
                  <a:latin typeface="Arial Black" panose="020B0A04020102020204" pitchFamily="34" charset="0"/>
                </a:rPr>
                <a:t>One-Click</a:t>
              </a:r>
            </a:p>
            <a:p>
              <a:pPr algn="ctr" eaLnBrk="1" hangingPunct="1"/>
              <a:r>
                <a:rPr lang="en-US" altLang="en-US" sz="2000" dirty="0">
                  <a:solidFill>
                    <a:srgbClr val="FFFFFF"/>
                  </a:solidFill>
                  <a:latin typeface="Arial Black" panose="020B0A04020102020204" pitchFamily="34" charset="0"/>
                </a:rPr>
                <a:t>Transfer</a:t>
              </a:r>
            </a:p>
          </p:txBody>
        </p:sp>
        <p:pic>
          <p:nvPicPr>
            <p:cNvPr id="119838" name="Picture 28" descr="flat_ba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 y="1344"/>
              <a:ext cx="768" cy="10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9839" name="Picture 41" descr="HandPoi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1824"/>
              <a:ext cx="27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60"/>
          <p:cNvGrpSpPr>
            <a:grpSpLocks/>
          </p:cNvGrpSpPr>
          <p:nvPr/>
        </p:nvGrpSpPr>
        <p:grpSpPr bwMode="auto">
          <a:xfrm>
            <a:off x="4678364" y="381001"/>
            <a:ext cx="3703637" cy="3127375"/>
            <a:chOff x="1987" y="240"/>
            <a:chExt cx="2333" cy="1970"/>
          </a:xfrm>
        </p:grpSpPr>
        <p:pic>
          <p:nvPicPr>
            <p:cNvPr id="119826" name="Picture 29" descr="Arrow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7" y="1500"/>
              <a:ext cx="27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7" name="AutoShape 31"/>
            <p:cNvSpPr>
              <a:spLocks noChangeArrowheads="1"/>
            </p:cNvSpPr>
            <p:nvPr/>
          </p:nvSpPr>
          <p:spPr bwMode="auto">
            <a:xfrm>
              <a:off x="2304" y="240"/>
              <a:ext cx="2016" cy="1920"/>
            </a:xfrm>
            <a:prstGeom prst="roundRect">
              <a:avLst>
                <a:gd name="adj" fmla="val 16667"/>
              </a:avLst>
            </a:prstGeom>
            <a:gradFill rotWithShape="1">
              <a:gsLst>
                <a:gs pos="0">
                  <a:srgbClr val="506464"/>
                </a:gs>
                <a:gs pos="100000">
                  <a:srgbClr val="141414"/>
                </a:gs>
              </a:gsLst>
              <a:lin ang="54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19828" name="Text Box 36"/>
            <p:cNvSpPr txBox="1">
              <a:spLocks noChangeArrowheads="1"/>
            </p:cNvSpPr>
            <p:nvPr/>
          </p:nvSpPr>
          <p:spPr bwMode="auto">
            <a:xfrm>
              <a:off x="2544" y="288"/>
              <a:ext cx="144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FFFF"/>
                  </a:solidFill>
                  <a:latin typeface="Arial Black" panose="020B0A04020102020204" pitchFamily="34" charset="0"/>
                </a:rPr>
                <a:t>eCOMPAS Data</a:t>
              </a:r>
            </a:p>
            <a:p>
              <a:pPr algn="ctr" eaLnBrk="1" hangingPunct="1"/>
              <a:r>
                <a:rPr lang="en-US" altLang="en-US" sz="2000">
                  <a:solidFill>
                    <a:srgbClr val="FFFFFF"/>
                  </a:solidFill>
                  <a:latin typeface="Arial Black" panose="020B0A04020102020204" pitchFamily="34" charset="0"/>
                </a:rPr>
                <a:t>Import Engine</a:t>
              </a:r>
            </a:p>
          </p:txBody>
        </p:sp>
        <p:sp>
          <p:nvSpPr>
            <p:cNvPr id="119829" name="Text Box 40"/>
            <p:cNvSpPr txBox="1">
              <a:spLocks noChangeArrowheads="1"/>
            </p:cNvSpPr>
            <p:nvPr/>
          </p:nvSpPr>
          <p:spPr bwMode="auto">
            <a:xfrm>
              <a:off x="2352" y="1536"/>
              <a:ext cx="196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1600">
                  <a:solidFill>
                    <a:srgbClr val="FFFFFF"/>
                  </a:solidFill>
                  <a:latin typeface="Arial Black" panose="020B0A04020102020204" pitchFamily="34" charset="0"/>
                </a:rPr>
                <a:t>Review Imported Data</a:t>
              </a:r>
            </a:p>
            <a:p>
              <a:pPr eaLnBrk="1" hangingPunct="1">
                <a:buFontTx/>
                <a:buChar char="•"/>
              </a:pPr>
              <a:r>
                <a:rPr lang="en-US" altLang="en-US" sz="1600">
                  <a:solidFill>
                    <a:srgbClr val="FFFFFF"/>
                  </a:solidFill>
                  <a:latin typeface="Arial Black" panose="020B0A04020102020204" pitchFamily="34" charset="0"/>
                </a:rPr>
                <a:t>Resolve Data Conflicts</a:t>
              </a:r>
            </a:p>
            <a:p>
              <a:pPr eaLnBrk="1" hangingPunct="1">
                <a:buFontTx/>
                <a:buChar char="•"/>
              </a:pPr>
              <a:r>
                <a:rPr lang="en-US" altLang="en-US" sz="1600">
                  <a:solidFill>
                    <a:srgbClr val="FFFFFF"/>
                  </a:solidFill>
                  <a:latin typeface="Arial Black" panose="020B0A04020102020204" pitchFamily="34" charset="0"/>
                </a:rPr>
                <a:t>Import Records</a:t>
              </a:r>
            </a:p>
            <a:p>
              <a:pPr eaLnBrk="1" hangingPunct="1">
                <a:buFontTx/>
                <a:buChar char="•"/>
              </a:pPr>
              <a:endParaRPr lang="en-US" altLang="en-US" sz="1600">
                <a:solidFill>
                  <a:srgbClr val="FFFFFF"/>
                </a:solidFill>
                <a:latin typeface="Arial Black" panose="020B0A04020102020204" pitchFamily="34" charset="0"/>
              </a:endParaRPr>
            </a:p>
          </p:txBody>
        </p:sp>
        <p:pic>
          <p:nvPicPr>
            <p:cNvPr id="119830" name="Picture 43" descr="abTransfer-icon-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816"/>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61"/>
          <p:cNvGrpSpPr>
            <a:grpSpLocks/>
          </p:cNvGrpSpPr>
          <p:nvPr/>
        </p:nvGrpSpPr>
        <p:grpSpPr bwMode="auto">
          <a:xfrm>
            <a:off x="8382000" y="1447801"/>
            <a:ext cx="2133600" cy="2073275"/>
            <a:chOff x="4320" y="912"/>
            <a:chExt cx="1344" cy="1306"/>
          </a:xfrm>
        </p:grpSpPr>
        <p:pic>
          <p:nvPicPr>
            <p:cNvPr id="119831" name="Picture 32" descr="Arrow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 y="1536"/>
              <a:ext cx="27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2" name="Oval 37"/>
            <p:cNvSpPr>
              <a:spLocks noChangeArrowheads="1"/>
            </p:cNvSpPr>
            <p:nvPr/>
          </p:nvSpPr>
          <p:spPr bwMode="auto">
            <a:xfrm>
              <a:off x="4608" y="1200"/>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19833" name="Picture 38" descr="databas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 y="129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4" name="Picture 39" descr="hawaii-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0" y="1344"/>
              <a:ext cx="1104"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5" name="Picture 42" descr="ldm-cli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 y="912"/>
              <a:ext cx="48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2"/>
          <p:cNvGrpSpPr>
            <a:grpSpLocks/>
          </p:cNvGrpSpPr>
          <p:nvPr/>
        </p:nvGrpSpPr>
        <p:grpSpPr bwMode="auto">
          <a:xfrm>
            <a:off x="5181601" y="3581400"/>
            <a:ext cx="4829175" cy="3276600"/>
            <a:chOff x="2304" y="2256"/>
            <a:chExt cx="3042" cy="2064"/>
          </a:xfrm>
        </p:grpSpPr>
        <p:pic>
          <p:nvPicPr>
            <p:cNvPr id="119816" name="Picture 44" descr="Arrow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0" y="2256"/>
              <a:ext cx="1026"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AutoShape 45"/>
            <p:cNvSpPr>
              <a:spLocks noChangeArrowheads="1"/>
            </p:cNvSpPr>
            <p:nvPr/>
          </p:nvSpPr>
          <p:spPr bwMode="auto">
            <a:xfrm>
              <a:off x="2304" y="2304"/>
              <a:ext cx="2016" cy="1920"/>
            </a:xfrm>
            <a:prstGeom prst="roundRect">
              <a:avLst>
                <a:gd name="adj" fmla="val 16667"/>
              </a:avLst>
            </a:prstGeom>
            <a:gradFill rotWithShape="1">
              <a:gsLst>
                <a:gs pos="0">
                  <a:srgbClr val="506464"/>
                </a:gs>
                <a:gs pos="100000">
                  <a:srgbClr val="141414"/>
                </a:gs>
              </a:gsLst>
              <a:lin ang="54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19818" name="Text Box 46"/>
            <p:cNvSpPr txBox="1">
              <a:spLocks noChangeArrowheads="1"/>
            </p:cNvSpPr>
            <p:nvPr/>
          </p:nvSpPr>
          <p:spPr bwMode="auto">
            <a:xfrm>
              <a:off x="2772" y="2352"/>
              <a:ext cx="108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FFFF"/>
                  </a:solidFill>
                  <a:latin typeface="Arial Black" panose="020B0A04020102020204" pitchFamily="34" charset="0"/>
                </a:rPr>
                <a:t>eCOMPAS</a:t>
              </a:r>
            </a:p>
            <a:p>
              <a:pPr algn="ctr" eaLnBrk="1" hangingPunct="1"/>
              <a:r>
                <a:rPr lang="en-US" altLang="en-US" sz="2000">
                  <a:solidFill>
                    <a:srgbClr val="FFFFFF"/>
                  </a:solidFill>
                  <a:latin typeface="Arial Black" panose="020B0A04020102020204" pitchFamily="34" charset="0"/>
                </a:rPr>
                <a:t>Visual RSR</a:t>
              </a:r>
            </a:p>
          </p:txBody>
        </p:sp>
        <p:sp>
          <p:nvSpPr>
            <p:cNvPr id="119819" name="Text Box 47"/>
            <p:cNvSpPr txBox="1">
              <a:spLocks noChangeArrowheads="1"/>
            </p:cNvSpPr>
            <p:nvPr/>
          </p:nvSpPr>
          <p:spPr bwMode="auto">
            <a:xfrm>
              <a:off x="2352" y="3492"/>
              <a:ext cx="1968"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1600" dirty="0">
                  <a:solidFill>
                    <a:srgbClr val="FFFFFF"/>
                  </a:solidFill>
                  <a:latin typeface="Arial Black" panose="020B0A04020102020204" pitchFamily="34" charset="0"/>
                </a:rPr>
                <a:t>One Click Visual RSR</a:t>
              </a:r>
            </a:p>
            <a:p>
              <a:pPr eaLnBrk="1" hangingPunct="1">
                <a:buFontTx/>
                <a:buChar char="•"/>
              </a:pPr>
              <a:r>
                <a:rPr lang="en-US" altLang="en-US" sz="1600" dirty="0">
                  <a:solidFill>
                    <a:srgbClr val="FFFFFF"/>
                  </a:solidFill>
                  <a:latin typeface="Arial Black" panose="020B0A04020102020204" pitchFamily="34" charset="0"/>
                </a:rPr>
                <a:t>Quality Control Data</a:t>
              </a:r>
            </a:p>
            <a:p>
              <a:pPr eaLnBrk="1" hangingPunct="1">
                <a:buFontTx/>
                <a:buChar char="•"/>
              </a:pPr>
              <a:r>
                <a:rPr lang="en-US" altLang="en-US" sz="1600" dirty="0">
                  <a:solidFill>
                    <a:srgbClr val="FFFFFF"/>
                  </a:solidFill>
                  <a:latin typeface="Arial Black" panose="020B0A04020102020204" pitchFamily="34" charset="0"/>
                </a:rPr>
                <a:t>Generate Client Level Data File</a:t>
              </a:r>
            </a:p>
            <a:p>
              <a:pPr eaLnBrk="1" hangingPunct="1">
                <a:buFontTx/>
                <a:buChar char="•"/>
              </a:pPr>
              <a:endParaRPr lang="en-US" altLang="en-US" sz="1600" dirty="0">
                <a:solidFill>
                  <a:srgbClr val="FFFFFF"/>
                </a:solidFill>
                <a:latin typeface="Arial Black" panose="020B0A04020102020204" pitchFamily="34" charset="0"/>
              </a:endParaRPr>
            </a:p>
          </p:txBody>
        </p:sp>
        <p:pic>
          <p:nvPicPr>
            <p:cNvPr id="119820" name="Picture 56" descr="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 y="2832"/>
              <a:ext cx="777"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63"/>
          <p:cNvGrpSpPr>
            <a:grpSpLocks/>
          </p:cNvGrpSpPr>
          <p:nvPr/>
        </p:nvGrpSpPr>
        <p:grpSpPr bwMode="auto">
          <a:xfrm>
            <a:off x="1676400" y="4343400"/>
            <a:ext cx="3429000" cy="2681288"/>
            <a:chOff x="96" y="2736"/>
            <a:chExt cx="2160" cy="1689"/>
          </a:xfrm>
        </p:grpSpPr>
        <p:pic>
          <p:nvPicPr>
            <p:cNvPr id="119825" name="Picture 54" descr="Arrow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 y="2736"/>
              <a:ext cx="1776"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1" name="Oval 49"/>
            <p:cNvSpPr>
              <a:spLocks noChangeArrowheads="1"/>
            </p:cNvSpPr>
            <p:nvPr/>
          </p:nvSpPr>
          <p:spPr bwMode="auto">
            <a:xfrm>
              <a:off x="96" y="316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19822" name="Text Box 50"/>
            <p:cNvSpPr txBox="1">
              <a:spLocks noChangeArrowheads="1"/>
            </p:cNvSpPr>
            <p:nvPr/>
          </p:nvSpPr>
          <p:spPr bwMode="auto">
            <a:xfrm>
              <a:off x="154" y="3708"/>
              <a:ext cx="96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FFFF"/>
                  </a:solidFill>
                  <a:latin typeface="Arial Black" panose="020B0A04020102020204" pitchFamily="34" charset="0"/>
                </a:rPr>
                <a:t>Upload to</a:t>
              </a:r>
            </a:p>
            <a:p>
              <a:pPr algn="ctr" eaLnBrk="1" hangingPunct="1"/>
              <a:r>
                <a:rPr lang="en-US" altLang="en-US" sz="2000" dirty="0">
                  <a:solidFill>
                    <a:srgbClr val="FFFFFF"/>
                  </a:solidFill>
                  <a:latin typeface="Arial Black" panose="020B0A04020102020204" pitchFamily="34" charset="0"/>
                </a:rPr>
                <a:t>HRSA</a:t>
              </a:r>
            </a:p>
          </p:txBody>
        </p:sp>
        <p:pic>
          <p:nvPicPr>
            <p:cNvPr id="119823" name="Picture 51" descr="Filetype-XML-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 y="326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4" name="Picture 52" descr="osi_xml_wt_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 y="3897"/>
              <a:ext cx="105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527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nchor="ctr">
            <a:normAutofit fontScale="92500"/>
            <a:scene3d>
              <a:camera prst="orthographicFront"/>
              <a:lightRig rig="soft" dir="t"/>
            </a:scene3d>
            <a:sp3d prstMaterial="softEdge">
              <a:bevelT w="25400" h="25400"/>
            </a:sp3d>
          </a:bodyPr>
          <a:lstStyle/>
          <a:p>
            <a:r>
              <a:rPr lang="en-US" dirty="0"/>
              <a:t>Client Drill downs</a:t>
            </a:r>
          </a:p>
        </p:txBody>
      </p:sp>
      <p:pic>
        <p:nvPicPr>
          <p:cNvPr id="1026" name="Picture 2" descr="Screen shot of the Client drilldown screen. Information is blurred " title="Screen shot "/>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14714"/>
          <a:stretch/>
        </p:blipFill>
        <p:spPr bwMode="auto">
          <a:xfrm>
            <a:off x="2438400" y="1371600"/>
            <a:ext cx="7414070" cy="409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165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9"/>
          <p:cNvSpPr txBox="1">
            <a:spLocks/>
          </p:cNvSpPr>
          <p:nvPr/>
        </p:nvSpPr>
        <p:spPr>
          <a:xfrm>
            <a:off x="15240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en-US"/>
            </a:defPPr>
            <a:lvl1pPr indent="-171450" defTabSz="685800">
              <a:lnSpc>
                <a:spcPct val="90000"/>
              </a:lnSpc>
              <a:spcBef>
                <a:spcPct val="0"/>
              </a:spcBef>
              <a:buFont typeface="Arial" panose="020B0604020202020204" pitchFamily="34" charset="0"/>
              <a:buNone/>
              <a:defRPr sz="4800" b="1">
                <a:solidFill>
                  <a:srgbClr val="095895"/>
                </a:solidFill>
                <a:ea typeface="+mj-ea"/>
                <a:cs typeface="+mj-cs"/>
              </a:defRPr>
            </a:lvl1pPr>
            <a:lvl2pPr marL="514350" indent="-171450" defTabSz="685800">
              <a:lnSpc>
                <a:spcPct val="90000"/>
              </a:lnSpc>
              <a:spcBef>
                <a:spcPts val="375"/>
              </a:spcBef>
              <a:buFont typeface="Arial" panose="020B0604020202020204" pitchFamily="34" charset="0"/>
              <a:buChar char="•"/>
              <a:defRPr sz="2400"/>
            </a:lvl2pPr>
            <a:lvl3pPr marL="857250" indent="-171450" defTabSz="685800">
              <a:lnSpc>
                <a:spcPct val="90000"/>
              </a:lnSpc>
              <a:spcBef>
                <a:spcPts val="375"/>
              </a:spcBef>
              <a:buFont typeface="Arial" panose="020B0604020202020204" pitchFamily="34" charset="0"/>
              <a:buChar char="•"/>
            </a:lvl3pPr>
            <a:lvl4pPr marL="1200150" indent="-171450" defTabSz="685800">
              <a:lnSpc>
                <a:spcPct val="90000"/>
              </a:lnSpc>
              <a:spcBef>
                <a:spcPts val="375"/>
              </a:spcBef>
              <a:buFont typeface="Arial" panose="020B0604020202020204" pitchFamily="34" charset="0"/>
              <a:buChar char="•"/>
              <a:defRPr sz="1600"/>
            </a:lvl4pPr>
            <a:lvl5pPr marL="1543050" indent="-171450" defTabSz="685800">
              <a:lnSpc>
                <a:spcPct val="90000"/>
              </a:lnSpc>
              <a:spcBef>
                <a:spcPts val="375"/>
              </a:spcBef>
              <a:buFont typeface="Arial" panose="020B0604020202020204" pitchFamily="34" charset="0"/>
              <a:buChar char="•"/>
              <a:defRPr sz="16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TCMS Future vision</a:t>
            </a:r>
          </a:p>
        </p:txBody>
      </p:sp>
      <p:sp>
        <p:nvSpPr>
          <p:cNvPr id="4" name="Content Placeholder 3"/>
          <p:cNvSpPr>
            <a:spLocks noGrp="1"/>
          </p:cNvSpPr>
          <p:nvPr>
            <p:ph idx="1"/>
          </p:nvPr>
        </p:nvSpPr>
        <p:spPr>
          <a:xfrm>
            <a:off x="1905000" y="1143001"/>
            <a:ext cx="8229600" cy="5016691"/>
          </a:xfrm>
        </p:spPr>
        <p:txBody>
          <a:bodyPr>
            <a:normAutofit/>
          </a:bodyPr>
          <a:lstStyle/>
          <a:p>
            <a:r>
              <a:rPr lang="en-US" sz="2000" dirty="0"/>
              <a:t>Real time TCMS access to community partners</a:t>
            </a:r>
          </a:p>
          <a:p>
            <a:pPr marL="109728" indent="0">
              <a:buNone/>
            </a:pPr>
            <a:endParaRPr lang="en-US" sz="2000" dirty="0"/>
          </a:p>
          <a:p>
            <a:r>
              <a:rPr lang="en-US" sz="2000" dirty="0"/>
              <a:t>Summary reports and ad hoc reports to guide partners for practice transformation</a:t>
            </a:r>
          </a:p>
          <a:p>
            <a:endParaRPr lang="en-US" sz="2000" dirty="0"/>
          </a:p>
          <a:p>
            <a:r>
              <a:rPr lang="en-US" sz="2000" dirty="0"/>
              <a:t>Client Data Sharing between community partners</a:t>
            </a:r>
          </a:p>
          <a:p>
            <a:pPr marL="109728" indent="0">
              <a:buNone/>
            </a:pPr>
            <a:endParaRPr lang="en-US" sz="2000" dirty="0"/>
          </a:p>
          <a:p>
            <a:r>
              <a:rPr lang="en-US" sz="2000" dirty="0"/>
              <a:t>Multi lingual capabilities </a:t>
            </a:r>
          </a:p>
          <a:p>
            <a:endParaRPr lang="en-US" sz="2000" dirty="0"/>
          </a:p>
          <a:p>
            <a:r>
              <a:rPr lang="en-US" sz="2000" dirty="0"/>
              <a:t>Expanding the whoosh to send data from </a:t>
            </a:r>
            <a:r>
              <a:rPr lang="en-US" sz="2000" dirty="0" err="1"/>
              <a:t>eCOMPAS</a:t>
            </a:r>
            <a:r>
              <a:rPr lang="en-US" sz="2000" dirty="0"/>
              <a:t> to other data systems.</a:t>
            </a:r>
          </a:p>
          <a:p>
            <a:endParaRPr lang="en-US" sz="2000" dirty="0"/>
          </a:p>
        </p:txBody>
      </p:sp>
    </p:spTree>
    <p:extLst>
      <p:ext uri="{BB962C8B-B14F-4D97-AF65-F5344CB8AC3E}">
        <p14:creationId xmlns:p14="http://schemas.microsoft.com/office/powerpoint/2010/main" val="132467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txBox="1">
            <a:spLocks/>
          </p:cNvSpPr>
          <p:nvPr/>
        </p:nvSpPr>
        <p:spPr>
          <a:xfrm>
            <a:off x="1730062" y="2277414"/>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en-US"/>
            </a:defPPr>
            <a:lvl1pPr indent="-171450" defTabSz="685800">
              <a:lnSpc>
                <a:spcPct val="90000"/>
              </a:lnSpc>
              <a:spcBef>
                <a:spcPct val="0"/>
              </a:spcBef>
              <a:buFont typeface="Arial" panose="020B0604020202020204" pitchFamily="34" charset="0"/>
              <a:buNone/>
              <a:defRPr sz="4800" b="1">
                <a:solidFill>
                  <a:srgbClr val="095895"/>
                </a:solidFill>
                <a:ea typeface="+mj-ea"/>
                <a:cs typeface="+mj-cs"/>
              </a:defRPr>
            </a:lvl1pPr>
            <a:lvl2pPr marL="514350" indent="-171450" defTabSz="685800">
              <a:lnSpc>
                <a:spcPct val="90000"/>
              </a:lnSpc>
              <a:spcBef>
                <a:spcPts val="375"/>
              </a:spcBef>
              <a:buFont typeface="Arial" panose="020B0604020202020204" pitchFamily="34" charset="0"/>
              <a:buChar char="•"/>
              <a:defRPr sz="2400"/>
            </a:lvl2pPr>
            <a:lvl3pPr marL="857250" indent="-171450" defTabSz="685800">
              <a:lnSpc>
                <a:spcPct val="90000"/>
              </a:lnSpc>
              <a:spcBef>
                <a:spcPts val="375"/>
              </a:spcBef>
              <a:buFont typeface="Arial" panose="020B0604020202020204" pitchFamily="34" charset="0"/>
              <a:buChar char="•"/>
            </a:lvl3pPr>
            <a:lvl4pPr marL="1200150" indent="-171450" defTabSz="685800">
              <a:lnSpc>
                <a:spcPct val="90000"/>
              </a:lnSpc>
              <a:spcBef>
                <a:spcPts val="375"/>
              </a:spcBef>
              <a:buFont typeface="Arial" panose="020B0604020202020204" pitchFamily="34" charset="0"/>
              <a:buChar char="•"/>
              <a:defRPr sz="1600"/>
            </a:lvl4pPr>
            <a:lvl5pPr marL="1543050" indent="-171450" defTabSz="685800">
              <a:lnSpc>
                <a:spcPct val="90000"/>
              </a:lnSpc>
              <a:spcBef>
                <a:spcPts val="375"/>
              </a:spcBef>
              <a:buFont typeface="Arial" panose="020B0604020202020204" pitchFamily="34" charset="0"/>
              <a:buChar char="•"/>
              <a:defRPr sz="16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US" dirty="0" smtClean="0"/>
              <a:t>Q &amp; A</a:t>
            </a:r>
            <a:endParaRPr lang="en-US" dirty="0"/>
          </a:p>
        </p:txBody>
      </p:sp>
    </p:spTree>
    <p:extLst>
      <p:ext uri="{BB962C8B-B14F-4D97-AF65-F5344CB8AC3E}">
        <p14:creationId xmlns:p14="http://schemas.microsoft.com/office/powerpoint/2010/main" val="206274296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txBox="1">
            <a:spLocks/>
          </p:cNvSpPr>
          <p:nvPr/>
        </p:nvSpPr>
        <p:spPr>
          <a:xfrm>
            <a:off x="1730062" y="2277414"/>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en-US"/>
            </a:defPPr>
            <a:lvl1pPr indent="-171450" defTabSz="685800">
              <a:lnSpc>
                <a:spcPct val="90000"/>
              </a:lnSpc>
              <a:spcBef>
                <a:spcPct val="0"/>
              </a:spcBef>
              <a:buFont typeface="Arial" panose="020B0604020202020204" pitchFamily="34" charset="0"/>
              <a:buNone/>
              <a:defRPr sz="4800" b="1">
                <a:solidFill>
                  <a:srgbClr val="095895"/>
                </a:solidFill>
                <a:ea typeface="+mj-ea"/>
                <a:cs typeface="+mj-cs"/>
              </a:defRPr>
            </a:lvl1pPr>
            <a:lvl2pPr marL="514350" indent="-171450" defTabSz="685800">
              <a:lnSpc>
                <a:spcPct val="90000"/>
              </a:lnSpc>
              <a:spcBef>
                <a:spcPts val="375"/>
              </a:spcBef>
              <a:buFont typeface="Arial" panose="020B0604020202020204" pitchFamily="34" charset="0"/>
              <a:buChar char="•"/>
              <a:defRPr sz="2400"/>
            </a:lvl2pPr>
            <a:lvl3pPr marL="857250" indent="-171450" defTabSz="685800">
              <a:lnSpc>
                <a:spcPct val="90000"/>
              </a:lnSpc>
              <a:spcBef>
                <a:spcPts val="375"/>
              </a:spcBef>
              <a:buFont typeface="Arial" panose="020B0604020202020204" pitchFamily="34" charset="0"/>
              <a:buChar char="•"/>
            </a:lvl3pPr>
            <a:lvl4pPr marL="1200150" indent="-171450" defTabSz="685800">
              <a:lnSpc>
                <a:spcPct val="90000"/>
              </a:lnSpc>
              <a:spcBef>
                <a:spcPts val="375"/>
              </a:spcBef>
              <a:buFont typeface="Arial" panose="020B0604020202020204" pitchFamily="34" charset="0"/>
              <a:buChar char="•"/>
              <a:defRPr sz="1600"/>
            </a:lvl4pPr>
            <a:lvl5pPr marL="1543050" indent="-171450" defTabSz="685800">
              <a:lnSpc>
                <a:spcPct val="90000"/>
              </a:lnSpc>
              <a:spcBef>
                <a:spcPts val="375"/>
              </a:spcBef>
              <a:buFont typeface="Arial" panose="020B0604020202020204" pitchFamily="34" charset="0"/>
              <a:buChar char="•"/>
              <a:defRPr sz="16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US" dirty="0" smtClean="0"/>
              <a:t>Wrap Up</a:t>
            </a:r>
            <a:endParaRPr lang="en-US" dirty="0"/>
          </a:p>
        </p:txBody>
      </p:sp>
    </p:spTree>
    <p:extLst>
      <p:ext uri="{BB962C8B-B14F-4D97-AF65-F5344CB8AC3E}">
        <p14:creationId xmlns:p14="http://schemas.microsoft.com/office/powerpoint/2010/main" val="392973351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5474" name="Content Placeholder 1"/>
          <p:cNvSpPr>
            <a:spLocks noGrp="1"/>
          </p:cNvSpPr>
          <p:nvPr>
            <p:ph idx="4294967295"/>
          </p:nvPr>
        </p:nvSpPr>
        <p:spPr>
          <a:xfrm>
            <a:off x="1524000" y="274639"/>
            <a:ext cx="8229600" cy="5851525"/>
          </a:xfrm>
          <a:prstGeom prst="rect">
            <a:avLst/>
          </a:prstGeom>
        </p:spPr>
        <p:txBody>
          <a:bodyPr/>
          <a:lstStyle/>
          <a:p>
            <a:pPr marL="566738" indent="-566738" algn="ctr">
              <a:buNone/>
            </a:pPr>
            <a:r>
              <a:rPr lang="en-US" sz="1200" b="1" u="sng" dirty="0"/>
              <a:t>Contact Information</a:t>
            </a:r>
          </a:p>
          <a:p>
            <a:pPr marL="0" indent="0" algn="ctr">
              <a:buNone/>
            </a:pPr>
            <a:r>
              <a:rPr lang="en-US" sz="1200" b="1" dirty="0"/>
              <a:t>Ray </a:t>
            </a:r>
            <a:r>
              <a:rPr lang="en-US" sz="1200" b="1" dirty="0" err="1"/>
              <a:t>Higa</a:t>
            </a:r>
            <a:endParaRPr lang="en-US" sz="1200" dirty="0"/>
          </a:p>
          <a:p>
            <a:pPr marL="0" indent="0" algn="ctr">
              <a:buNone/>
            </a:pPr>
            <a:r>
              <a:rPr lang="en-US" sz="1200" dirty="0"/>
              <a:t>Planner</a:t>
            </a:r>
          </a:p>
          <a:p>
            <a:pPr marL="0" indent="0" algn="ctr">
              <a:buNone/>
            </a:pPr>
            <a:r>
              <a:rPr lang="en-US" sz="1200" dirty="0"/>
              <a:t>Hawaii Department of Health, STD/AIDS Prevention Branch</a:t>
            </a:r>
          </a:p>
          <a:p>
            <a:pPr marL="0" indent="0" algn="ctr">
              <a:buNone/>
            </a:pPr>
            <a:r>
              <a:rPr lang="en-US" sz="1200" u="sng" dirty="0">
                <a:hlinkClick r:id="rId5"/>
              </a:rPr>
              <a:t>www.hawaii.edu</a:t>
            </a:r>
            <a:endParaRPr lang="en-US" sz="1200" dirty="0"/>
          </a:p>
          <a:p>
            <a:pPr marL="0" indent="0" algn="ctr">
              <a:buNone/>
            </a:pPr>
            <a:r>
              <a:rPr lang="en-US" sz="1200" dirty="0"/>
              <a:t> </a:t>
            </a:r>
          </a:p>
          <a:p>
            <a:pPr marL="0" indent="0" algn="ctr">
              <a:buNone/>
            </a:pPr>
            <a:r>
              <a:rPr lang="en-US" sz="1200" b="1" dirty="0"/>
              <a:t>Eric Thai</a:t>
            </a:r>
            <a:endParaRPr lang="en-US" sz="1200" dirty="0"/>
          </a:p>
          <a:p>
            <a:pPr marL="0" indent="0" algn="ctr">
              <a:buNone/>
            </a:pPr>
            <a:r>
              <a:rPr lang="en-US" sz="1200" dirty="0"/>
              <a:t>Interim Division Director/Director of Client Services</a:t>
            </a:r>
          </a:p>
          <a:p>
            <a:pPr marL="0" indent="0" algn="ctr">
              <a:buNone/>
            </a:pPr>
            <a:r>
              <a:rPr lang="en-US" sz="1200" dirty="0"/>
              <a:t>Boston Public Health Commission</a:t>
            </a:r>
          </a:p>
          <a:p>
            <a:pPr marL="0" indent="0" algn="ctr">
              <a:buNone/>
            </a:pPr>
            <a:r>
              <a:rPr lang="en-US" sz="1200" u="sng" dirty="0">
                <a:hlinkClick r:id="rId6"/>
              </a:rPr>
              <a:t>ethai@bphc.org</a:t>
            </a:r>
            <a:r>
              <a:rPr lang="en-US" sz="1200" u="sng" dirty="0"/>
              <a:t> </a:t>
            </a:r>
            <a:endParaRPr lang="en-US" sz="1200" dirty="0"/>
          </a:p>
          <a:p>
            <a:pPr marL="0" indent="0" algn="ctr">
              <a:buNone/>
            </a:pPr>
            <a:r>
              <a:rPr lang="en-US" sz="1200" dirty="0"/>
              <a:t> </a:t>
            </a:r>
          </a:p>
          <a:p>
            <a:pPr marL="0" indent="0" algn="ctr">
              <a:buNone/>
            </a:pPr>
            <a:r>
              <a:rPr lang="en-US" sz="1200" dirty="0"/>
              <a:t> </a:t>
            </a:r>
          </a:p>
          <a:p>
            <a:pPr marL="0" indent="0" algn="ctr">
              <a:buNone/>
            </a:pPr>
            <a:r>
              <a:rPr lang="en-US" sz="1200" b="1" dirty="0"/>
              <a:t>Alison Jordan</a:t>
            </a:r>
            <a:endParaRPr lang="en-US" sz="1200" dirty="0"/>
          </a:p>
          <a:p>
            <a:pPr marL="0" indent="0" algn="ctr">
              <a:buNone/>
            </a:pPr>
            <a:r>
              <a:rPr lang="en-US" sz="1200" dirty="0"/>
              <a:t>Executive Director, Transitional Health Care Coordination</a:t>
            </a:r>
          </a:p>
          <a:p>
            <a:pPr marL="0" indent="0" algn="ctr">
              <a:buNone/>
            </a:pPr>
            <a:r>
              <a:rPr lang="en-US" sz="1200" dirty="0"/>
              <a:t>New York Health + Hospitals</a:t>
            </a:r>
          </a:p>
          <a:p>
            <a:pPr marL="0" indent="0" algn="ctr">
              <a:buNone/>
            </a:pPr>
            <a:r>
              <a:rPr lang="en-US" sz="1200" u="sng" dirty="0">
                <a:hlinkClick r:id="rId7"/>
              </a:rPr>
              <a:t>ajordan@nychhc.org</a:t>
            </a:r>
            <a:endParaRPr lang="en-US" sz="1200" dirty="0"/>
          </a:p>
          <a:p>
            <a:pPr marL="0" indent="0" algn="ctr">
              <a:buNone/>
            </a:pPr>
            <a:r>
              <a:rPr lang="en-US" sz="1200" dirty="0"/>
              <a:t> </a:t>
            </a:r>
          </a:p>
          <a:p>
            <a:pPr marL="0" indent="0" algn="ctr">
              <a:buNone/>
            </a:pPr>
            <a:r>
              <a:rPr lang="en-US" sz="1200" b="1" dirty="0"/>
              <a:t>Jesse Thomas</a:t>
            </a:r>
            <a:r>
              <a:rPr lang="en-US" sz="1200" dirty="0"/>
              <a:t/>
            </a:r>
            <a:br>
              <a:rPr lang="en-US" sz="1200" dirty="0"/>
            </a:br>
            <a:r>
              <a:rPr lang="en-US" sz="1200" dirty="0"/>
              <a:t>Jesse@rde.org</a:t>
            </a:r>
            <a:br>
              <a:rPr lang="en-US" sz="1200" dirty="0"/>
            </a:br>
            <a:r>
              <a:rPr lang="en-US" sz="1200" dirty="0"/>
              <a:t>973-773-0244 x1001</a:t>
            </a:r>
            <a:br>
              <a:rPr lang="en-US" sz="1200" dirty="0"/>
            </a:br>
            <a:r>
              <a:rPr lang="en-US" sz="1200" u="sng" dirty="0">
                <a:hlinkClick r:id="rId8"/>
              </a:rPr>
              <a:t>www.e-compas.com</a:t>
            </a:r>
            <a:endParaRPr lang="en-US" sz="1200" dirty="0"/>
          </a:p>
        </p:txBody>
      </p:sp>
    </p:spTree>
    <p:extLst>
      <p:ext uri="{BB962C8B-B14F-4D97-AF65-F5344CB8AC3E}">
        <p14:creationId xmlns:p14="http://schemas.microsoft.com/office/powerpoint/2010/main" val="7336218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Waikiki Health </a:t>
            </a:r>
            <a:r>
              <a:rPr lang="en-US" dirty="0"/>
              <a:t>Data Import</a:t>
            </a:r>
          </a:p>
        </p:txBody>
      </p:sp>
      <p:graphicFrame>
        <p:nvGraphicFramePr>
          <p:cNvPr id="7" name="Chart 6" descr="Graph showing the increase of Data Elements imported by Waikiki Health from February 2009 until February 2015. The number of imported data elements increased from 0 in February 2010 to 300,000 in February 2015." title="Waikiki Health Data Import"/>
          <p:cNvGraphicFramePr>
            <a:graphicFrameLocks/>
          </p:cNvGraphicFramePr>
          <p:nvPr>
            <p:extLst/>
          </p:nvPr>
        </p:nvGraphicFramePr>
        <p:xfrm>
          <a:off x="2521307" y="1210614"/>
          <a:ext cx="7149385" cy="47915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02353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is a partial view of the Boston skyline at dusk, with the Charles River in the foreground.  In the upper left-hand corner, the log-in screen shows the text: &quot;e2Boston. The Very Best for Those Who Care. Powered by eCOMPAS.&quot;  " title="e2Boston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7003"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V:\Developers\Anusha\Eclipseworkspace\Boston_Trunk\Org\Boston\images\e2boston-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1" y="137161"/>
            <a:ext cx="261851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56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Launch! </a:t>
            </a:r>
            <a:endParaRPr lang="en-US" dirty="0"/>
          </a:p>
        </p:txBody>
      </p:sp>
      <p:sp>
        <p:nvSpPr>
          <p:cNvPr id="5" name="Content Placeholder 4"/>
          <p:cNvSpPr>
            <a:spLocks noGrp="1"/>
          </p:cNvSpPr>
          <p:nvPr>
            <p:ph idx="1"/>
          </p:nvPr>
        </p:nvSpPr>
        <p:spPr>
          <a:xfrm>
            <a:off x="1981200" y="1531626"/>
            <a:ext cx="8229600" cy="4525963"/>
          </a:xfrm>
        </p:spPr>
        <p:txBody>
          <a:bodyPr/>
          <a:lstStyle/>
          <a:p>
            <a:pPr marL="514350" indent="-514350">
              <a:buFont typeface="+mj-lt"/>
              <a:buAutoNum type="arabicPeriod"/>
            </a:pPr>
            <a:r>
              <a:rPr lang="en-US" dirty="0">
                <a:solidFill>
                  <a:srgbClr val="0070C0"/>
                </a:solidFill>
              </a:rPr>
              <a:t>Smooth launch on-time</a:t>
            </a:r>
          </a:p>
          <a:p>
            <a:pPr marL="514350" indent="-514350">
              <a:buFont typeface="+mj-lt"/>
              <a:buAutoNum type="arabicPeriod"/>
            </a:pPr>
            <a:r>
              <a:rPr lang="en-US" dirty="0">
                <a:solidFill>
                  <a:srgbClr val="0070C0"/>
                </a:solidFill>
              </a:rPr>
              <a:t>Imported </a:t>
            </a:r>
            <a:r>
              <a:rPr lang="en-US" dirty="0"/>
              <a:t>9+ years </a:t>
            </a:r>
            <a:r>
              <a:rPr lang="en-US" dirty="0">
                <a:solidFill>
                  <a:srgbClr val="0070C0"/>
                </a:solidFill>
              </a:rPr>
              <a:t>of Dental Data</a:t>
            </a:r>
          </a:p>
          <a:p>
            <a:pPr marL="514350" indent="-514350">
              <a:buFont typeface="+mj-lt"/>
              <a:buAutoNum type="arabicPeriod"/>
            </a:pPr>
            <a:r>
              <a:rPr lang="en-US" dirty="0">
                <a:solidFill>
                  <a:srgbClr val="0070C0"/>
                </a:solidFill>
              </a:rPr>
              <a:t>e2Boston is currently used by </a:t>
            </a:r>
            <a:r>
              <a:rPr lang="en-US" dirty="0"/>
              <a:t>42 </a:t>
            </a:r>
            <a:r>
              <a:rPr lang="en-US" dirty="0">
                <a:solidFill>
                  <a:srgbClr val="0070C0"/>
                </a:solidFill>
              </a:rPr>
              <a:t>providers</a:t>
            </a:r>
          </a:p>
          <a:p>
            <a:pPr marL="514350" indent="-514350">
              <a:buFont typeface="+mj-lt"/>
              <a:buAutoNum type="arabicPeriod"/>
            </a:pPr>
            <a:r>
              <a:rPr lang="en-US" dirty="0">
                <a:solidFill>
                  <a:srgbClr val="0070C0"/>
                </a:solidFill>
              </a:rPr>
              <a:t>RSR-Compliant</a:t>
            </a:r>
          </a:p>
          <a:p>
            <a:pPr marL="514350" indent="-514350">
              <a:buFont typeface="+mj-lt"/>
              <a:buAutoNum type="arabicPeriod"/>
            </a:pPr>
            <a:r>
              <a:rPr lang="en-US" dirty="0">
                <a:solidFill>
                  <a:srgbClr val="0070C0"/>
                </a:solidFill>
              </a:rPr>
              <a:t>Data Import + Data Converter Module Support for </a:t>
            </a:r>
            <a:r>
              <a:rPr lang="en-US" dirty="0"/>
              <a:t>220</a:t>
            </a:r>
            <a:r>
              <a:rPr lang="en-US" dirty="0">
                <a:solidFill>
                  <a:srgbClr val="FFFF00"/>
                </a:solidFill>
              </a:rPr>
              <a:t> </a:t>
            </a:r>
            <a:r>
              <a:rPr lang="en-US" dirty="0">
                <a:solidFill>
                  <a:srgbClr val="0070C0"/>
                </a:solidFill>
              </a:rPr>
              <a:t>users</a:t>
            </a:r>
          </a:p>
          <a:p>
            <a:pPr marL="514350" indent="-514350">
              <a:buFont typeface="+mj-lt"/>
              <a:buAutoNum type="arabicPeriod"/>
            </a:pPr>
            <a:r>
              <a:rPr lang="en-US" dirty="0">
                <a:solidFill>
                  <a:srgbClr val="0070C0"/>
                </a:solidFill>
              </a:rPr>
              <a:t>Holds over </a:t>
            </a:r>
            <a:r>
              <a:rPr lang="en-US" dirty="0"/>
              <a:t>13,250+</a:t>
            </a:r>
            <a:r>
              <a:rPr lang="en-US" dirty="0">
                <a:solidFill>
                  <a:srgbClr val="0070C0"/>
                </a:solidFill>
              </a:rPr>
              <a:t> client records.</a:t>
            </a:r>
          </a:p>
          <a:p>
            <a:pPr marL="514350" indent="-514350">
              <a:buFont typeface="+mj-lt"/>
              <a:buAutoNum type="arabicPeriod"/>
            </a:pPr>
            <a:r>
              <a:rPr lang="en-US" dirty="0">
                <a:solidFill>
                  <a:srgbClr val="0070C0"/>
                </a:solidFill>
              </a:rPr>
              <a:t>Holds over </a:t>
            </a:r>
            <a:r>
              <a:rPr lang="en-US" dirty="0"/>
              <a:t>281,800+ </a:t>
            </a:r>
            <a:r>
              <a:rPr lang="en-US" dirty="0">
                <a:solidFill>
                  <a:srgbClr val="0070C0"/>
                </a:solidFill>
              </a:rPr>
              <a:t>service records.</a:t>
            </a:r>
          </a:p>
          <a:p>
            <a:pPr marL="514350" indent="-514350">
              <a:buFont typeface="+mj-lt"/>
              <a:buAutoNum type="arabicPeriod"/>
            </a:pPr>
            <a:r>
              <a:rPr lang="en-US" dirty="0">
                <a:solidFill>
                  <a:srgbClr val="0070C0"/>
                </a:solidFill>
              </a:rPr>
              <a:t>Manages </a:t>
            </a:r>
            <a:r>
              <a:rPr lang="en-US" dirty="0"/>
              <a:t>6+ million </a:t>
            </a:r>
            <a:r>
              <a:rPr lang="en-US" dirty="0">
                <a:solidFill>
                  <a:srgbClr val="0070C0"/>
                </a:solidFill>
              </a:rPr>
              <a:t>pieces of client data.</a:t>
            </a:r>
          </a:p>
          <a:p>
            <a:pPr marL="0" indent="0">
              <a:buNone/>
            </a:pPr>
            <a:r>
              <a:rPr lang="en-US" dirty="0">
                <a:solidFill>
                  <a:schemeClr val="bg1"/>
                </a:solidFill>
              </a:rPr>
              <a:t> </a:t>
            </a:r>
          </a:p>
        </p:txBody>
      </p:sp>
    </p:spTree>
    <p:extLst>
      <p:ext uri="{BB962C8B-B14F-4D97-AF65-F5344CB8AC3E}">
        <p14:creationId xmlns:p14="http://schemas.microsoft.com/office/powerpoint/2010/main" val="405943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5152"/>
            <a:ext cx="8229600" cy="1143000"/>
          </a:xfrm>
        </p:spPr>
        <p:txBody>
          <a:bodyPr/>
          <a:lstStyle/>
          <a:p>
            <a:pPr algn="ctr"/>
            <a:r>
              <a:rPr lang="en-US" sz="4000" dirty="0" smtClean="0"/>
              <a:t>Importance of Stakeholder Engagement and Support</a:t>
            </a:r>
            <a:endParaRPr lang="en-US" sz="4000" dirty="0"/>
          </a:p>
        </p:txBody>
      </p:sp>
    </p:spTree>
    <p:extLst>
      <p:ext uri="{BB962C8B-B14F-4D97-AF65-F5344CB8AC3E}">
        <p14:creationId xmlns:p14="http://schemas.microsoft.com/office/powerpoint/2010/main" val="396519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1752600" y="152407"/>
            <a:ext cx="8763000" cy="792163"/>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600" dirty="0">
                <a:solidFill>
                  <a:prstClr val="black"/>
                </a:solidFill>
                <a:latin typeface="Arial" charset="0"/>
              </a:rPr>
              <a:t>Proactive Courtesy Calls and Evaluation</a:t>
            </a:r>
          </a:p>
        </p:txBody>
      </p:sp>
      <p:sp>
        <p:nvSpPr>
          <p:cNvPr id="202754" name="Rectangle 2"/>
          <p:cNvSpPr>
            <a:spLocks noChangeArrowheads="1"/>
          </p:cNvSpPr>
          <p:nvPr/>
        </p:nvSpPr>
        <p:spPr bwMode="auto">
          <a:xfrm>
            <a:off x="1981200" y="1066800"/>
            <a:ext cx="8229600" cy="5562600"/>
          </a:xfrm>
          <a:prstGeom prst="rect">
            <a:avLst/>
          </a:prstGeom>
          <a:noFill/>
          <a:ln w="9525">
            <a:noFill/>
            <a:miter lim="800000"/>
            <a:headEnd/>
            <a:tailEnd/>
          </a:ln>
        </p:spPr>
        <p:txBody>
          <a:bodyPr/>
          <a:lstStyle/>
          <a:p>
            <a:pPr marL="914400" lvl="1" indent="-457200" eaLnBrk="0" fontAlgn="base" hangingPunct="0">
              <a:lnSpc>
                <a:spcPct val="90000"/>
              </a:lnSpc>
              <a:spcBef>
                <a:spcPct val="20000"/>
              </a:spcBef>
              <a:spcAft>
                <a:spcPct val="0"/>
              </a:spcAft>
              <a:buFontTx/>
              <a:buAutoNum type="arabicPeriod"/>
              <a:defRPr/>
            </a:pPr>
            <a:r>
              <a:rPr lang="en-US" sz="2000" b="1" dirty="0">
                <a:solidFill>
                  <a:srgbClr val="0070C0"/>
                </a:solidFill>
                <a:latin typeface="Arial" charset="0"/>
              </a:rPr>
              <a:t>Any problems or barriers with using the system?</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0070C0"/>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0070C0"/>
                </a:solidFill>
                <a:latin typeface="Arial" charset="0"/>
              </a:rPr>
              <a:t>To what degree is the system saving you time?</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0070C0"/>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0070C0"/>
                </a:solidFill>
                <a:latin typeface="Arial" charset="0"/>
              </a:rPr>
              <a:t>To what degree is the system reporting effective for you?</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0070C0"/>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0070C0"/>
                </a:solidFill>
                <a:latin typeface="Arial" charset="0"/>
              </a:rPr>
              <a:t>How is technical assistance and support for you?</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FFFF00"/>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prstClr val="black"/>
                </a:solidFill>
                <a:latin typeface="Arial" charset="0"/>
              </a:rPr>
              <a:t>If not a “10”, what can we do to make it a “10”?</a:t>
            </a:r>
          </a:p>
          <a:p>
            <a:pPr marL="914400" lvl="1" indent="-457200" eaLnBrk="0" fontAlgn="base" hangingPunct="0">
              <a:lnSpc>
                <a:spcPct val="90000"/>
              </a:lnSpc>
              <a:spcBef>
                <a:spcPct val="20000"/>
              </a:spcBef>
              <a:spcAft>
                <a:spcPct val="0"/>
              </a:spcAft>
              <a:buFontTx/>
              <a:buChar char="–"/>
              <a:defRPr/>
            </a:pPr>
            <a:endParaRPr lang="en-US" sz="2000" b="1" dirty="0">
              <a:solidFill>
                <a:srgbClr val="FFFF00"/>
              </a:solidFill>
              <a:latin typeface="Arial" charset="0"/>
            </a:endParaRPr>
          </a:p>
          <a:p>
            <a:pPr marL="914400" lvl="1" indent="-457200" eaLnBrk="0" fontAlgn="base" hangingPunct="0">
              <a:lnSpc>
                <a:spcPct val="90000"/>
              </a:lnSpc>
              <a:spcBef>
                <a:spcPct val="20000"/>
              </a:spcBef>
              <a:spcAft>
                <a:spcPct val="0"/>
              </a:spcAft>
              <a:buFontTx/>
              <a:buChar char="–"/>
              <a:defRPr/>
            </a:pPr>
            <a:endParaRPr lang="en-US" sz="2000" b="1" dirty="0">
              <a:solidFill>
                <a:srgbClr val="0070C0"/>
              </a:solidFill>
              <a:latin typeface="Arial" charset="0"/>
            </a:endParaRPr>
          </a:p>
          <a:p>
            <a:pPr lvl="1" algn="ctr" eaLnBrk="0" fontAlgn="base" hangingPunct="0">
              <a:lnSpc>
                <a:spcPct val="90000"/>
              </a:lnSpc>
              <a:spcBef>
                <a:spcPct val="20000"/>
              </a:spcBef>
              <a:spcAft>
                <a:spcPct val="0"/>
              </a:spcAft>
              <a:defRPr/>
            </a:pPr>
            <a:r>
              <a:rPr lang="en-US" sz="2000" b="1" i="1" dirty="0">
                <a:solidFill>
                  <a:srgbClr val="0070C0"/>
                </a:solidFill>
                <a:latin typeface="Arial" charset="0"/>
              </a:rPr>
              <a:t>“The fact that someone calls me to make sure that all is well and to see if I have any ideas is just great.”</a:t>
            </a:r>
          </a:p>
          <a:p>
            <a:pPr marL="914400" lvl="1" indent="-457200" eaLnBrk="0" fontAlgn="base" hangingPunct="0">
              <a:lnSpc>
                <a:spcPct val="90000"/>
              </a:lnSpc>
              <a:spcBef>
                <a:spcPct val="20000"/>
              </a:spcBef>
              <a:spcAft>
                <a:spcPct val="0"/>
              </a:spcAft>
              <a:buFontTx/>
              <a:buChar char="–"/>
              <a:defRPr/>
            </a:pPr>
            <a:endParaRPr lang="en-US" sz="2000" i="1" dirty="0">
              <a:solidFill>
                <a:srgbClr val="BBE0E3"/>
              </a:solidFill>
              <a:latin typeface="Arial" charset="0"/>
            </a:endParaRPr>
          </a:p>
          <a:p>
            <a:pPr marL="914400" lvl="1" indent="-457200" eaLnBrk="0" fontAlgn="base" hangingPunct="0">
              <a:lnSpc>
                <a:spcPct val="90000"/>
              </a:lnSpc>
              <a:spcBef>
                <a:spcPct val="20000"/>
              </a:spcBef>
              <a:spcAft>
                <a:spcPct val="0"/>
              </a:spcAft>
              <a:buFontTx/>
              <a:buChar char="–"/>
              <a:defRPr/>
            </a:pPr>
            <a:endParaRPr lang="en-US" sz="2000" dirty="0">
              <a:solidFill>
                <a:srgbClr val="FFFFFF"/>
              </a:solidFill>
              <a:latin typeface="Arial" charset="0"/>
            </a:endParaRPr>
          </a:p>
          <a:p>
            <a:pPr marL="533400" indent="-533400" eaLnBrk="0" fontAlgn="base" hangingPunct="0">
              <a:lnSpc>
                <a:spcPct val="90000"/>
              </a:lnSpc>
              <a:spcBef>
                <a:spcPct val="20000"/>
              </a:spcBef>
              <a:spcAft>
                <a:spcPct val="0"/>
              </a:spcAft>
              <a:defRPr/>
            </a:pPr>
            <a:endParaRPr lang="en-US" sz="2400" dirty="0">
              <a:solidFill>
                <a:srgbClr val="FFFFFF"/>
              </a:solidFill>
              <a:latin typeface="Arial" charset="0"/>
            </a:endParaRPr>
          </a:p>
        </p:txBody>
      </p:sp>
    </p:spTree>
    <p:extLst>
      <p:ext uri="{BB962C8B-B14F-4D97-AF65-F5344CB8AC3E}">
        <p14:creationId xmlns:p14="http://schemas.microsoft.com/office/powerpoint/2010/main" val="1339865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7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75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2754">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275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showing the eCOMPAS Satisfaction Scores for e2Boston for the years 2014 and 2015" title="eCOMPAS Satisfaction Scores for e2Boston"/>
          <p:cNvPicPr>
            <a:picLocks noChangeAspect="1"/>
          </p:cNvPicPr>
          <p:nvPr/>
        </p:nvPicPr>
        <p:blipFill>
          <a:blip r:embed="rId2"/>
          <a:stretch>
            <a:fillRect/>
          </a:stretch>
        </p:blipFill>
        <p:spPr>
          <a:xfrm>
            <a:off x="1890183" y="274638"/>
            <a:ext cx="7584373" cy="5688280"/>
          </a:xfrm>
          <a:prstGeom prst="rect">
            <a:avLst/>
          </a:prstGeom>
        </p:spPr>
      </p:pic>
    </p:spTree>
    <p:extLst>
      <p:ext uri="{BB962C8B-B14F-4D97-AF65-F5344CB8AC3E}">
        <p14:creationId xmlns:p14="http://schemas.microsoft.com/office/powerpoint/2010/main" val="277120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1981200" y="-62745"/>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sz="4400" dirty="0">
                <a:solidFill>
                  <a:prstClr val="black"/>
                </a:solidFill>
                <a:latin typeface="Arial" panose="020B0604020202020204" pitchFamily="34" charset="0"/>
                <a:cs typeface="Arial" panose="020B0604020202020204" pitchFamily="34" charset="0"/>
              </a:rPr>
              <a:t>Hello!</a:t>
            </a:r>
          </a:p>
        </p:txBody>
      </p:sp>
      <p:sp>
        <p:nvSpPr>
          <p:cNvPr id="133122" name="Rectangle 2"/>
          <p:cNvSpPr>
            <a:spLocks noChangeArrowheads="1"/>
          </p:cNvSpPr>
          <p:nvPr/>
        </p:nvSpPr>
        <p:spPr bwMode="auto">
          <a:xfrm>
            <a:off x="1981200" y="851648"/>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a:solidFill>
                  <a:srgbClr val="CCECFF"/>
                </a:solidFill>
                <a:latin typeface="Times New Roman" panose="02020603050405020304" pitchFamily="18" charset="0"/>
              </a:defRPr>
            </a:lvl1pPr>
            <a:lvl2pPr marL="914400" indent="-457200" eaLnBrk="0" hangingPunct="0">
              <a:defRPr>
                <a:solidFill>
                  <a:srgbClr val="CCECFF"/>
                </a:solidFill>
                <a:latin typeface="Times New Roman" panose="02020603050405020304" pitchFamily="18" charset="0"/>
              </a:defRPr>
            </a:lvl2pPr>
            <a:lvl3pPr marL="1371600" indent="-4572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marL="457200" lvl="1" indent="0" eaLnBrk="1" fontAlgn="base" hangingPunct="1">
              <a:lnSpc>
                <a:spcPct val="90000"/>
              </a:lnSpc>
              <a:spcBef>
                <a:spcPct val="20000"/>
              </a:spcBef>
              <a:spcAft>
                <a:spcPct val="0"/>
              </a:spcAft>
            </a:pPr>
            <a:r>
              <a:rPr lang="en-US" sz="2000" b="1" dirty="0">
                <a:solidFill>
                  <a:srgbClr val="5B9BD5">
                    <a:lumMod val="50000"/>
                  </a:srgbClr>
                </a:solidFill>
                <a:latin typeface="Arial" panose="020B0604020202020204" pitchFamily="34" charset="0"/>
                <a:cs typeface="Arial" panose="020B0604020202020204" pitchFamily="34" charset="0"/>
              </a:rPr>
              <a:t>Jesse Thomas, Project Director</a:t>
            </a: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5B9BD5">
                  <a:lumMod val="50000"/>
                </a:srgbClr>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5B9BD5">
                    <a:lumMod val="50000"/>
                  </a:srgbClr>
                </a:solidFill>
                <a:latin typeface="Arial" panose="020B0604020202020204" pitchFamily="34" charset="0"/>
                <a:cs typeface="Arial" panose="020B0604020202020204" pitchFamily="34" charset="0"/>
              </a:rPr>
              <a:t>Serving public health for over 18 years, HIV/AIDS programs 12+ years (HRSA, CDC, HUD, NIH)</a:t>
            </a: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5B9BD5">
                  <a:lumMod val="50000"/>
                </a:srgbClr>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5B9BD5">
                    <a:lumMod val="50000"/>
                  </a:srgbClr>
                </a:solidFill>
                <a:latin typeface="Arial" panose="020B0604020202020204" pitchFamily="34" charset="0"/>
                <a:cs typeface="Arial" panose="020B0604020202020204" pitchFamily="34" charset="0"/>
              </a:rPr>
              <a:t>RDE Systems</a:t>
            </a: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5B9BD5">
                  <a:lumMod val="50000"/>
                </a:srgbClr>
              </a:solidFill>
              <a:latin typeface="Arial" panose="020B0604020202020204" pitchFamily="34" charset="0"/>
              <a:cs typeface="Arial" panose="020B0604020202020204" pitchFamily="34" charset="0"/>
            </a:endParaRPr>
          </a:p>
          <a:p>
            <a:pPr lvl="2"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5B9BD5">
                    <a:lumMod val="50000"/>
                  </a:srgbClr>
                </a:solidFill>
                <a:latin typeface="Arial" panose="020B0604020202020204" pitchFamily="34" charset="0"/>
                <a:cs typeface="Arial" panose="020B0604020202020204" pitchFamily="34" charset="0"/>
              </a:rPr>
              <a:t>Founded by head technologist teaching at Rutgers University in MPA program</a:t>
            </a:r>
            <a:endParaRPr lang="en-US" sz="2000" dirty="0">
              <a:solidFill>
                <a:srgbClr val="5B9BD5">
                  <a:lumMod val="50000"/>
                </a:srgbClr>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5B9BD5">
                  <a:lumMod val="50000"/>
                </a:srgbClr>
              </a:solidFill>
              <a:latin typeface="Arial" panose="020B0604020202020204" pitchFamily="34" charset="0"/>
              <a:cs typeface="Arial" panose="020B0604020202020204" pitchFamily="34" charset="0"/>
            </a:endParaRPr>
          </a:p>
          <a:p>
            <a:pPr lvl="2"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5B9BD5">
                    <a:lumMod val="50000"/>
                  </a:srgbClr>
                </a:solidFill>
                <a:latin typeface="Arial" panose="020B0604020202020204" pitchFamily="34" charset="0"/>
                <a:cs typeface="Arial" panose="020B0604020202020204" pitchFamily="34" charset="0"/>
                <a:sym typeface="Wingdings" panose="05000000000000000000" pitchFamily="2" charset="2"/>
              </a:rPr>
              <a:t>Human factors slant: People First!</a:t>
            </a:r>
            <a:endParaRPr lang="en-US" sz="2000" b="1" dirty="0">
              <a:solidFill>
                <a:srgbClr val="5B9BD5">
                  <a:lumMod val="50000"/>
                </a:srgbClr>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5B9BD5">
                  <a:lumMod val="50000"/>
                </a:srgbClr>
              </a:solidFill>
              <a:latin typeface="Arial" panose="020B0604020202020204" pitchFamily="34" charset="0"/>
              <a:cs typeface="Arial" panose="020B0604020202020204" pitchFamily="34" charset="0"/>
            </a:endParaRPr>
          </a:p>
          <a:p>
            <a:pPr lvl="2"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5B9BD5">
                    <a:lumMod val="50000"/>
                  </a:srgbClr>
                </a:solidFill>
                <a:latin typeface="Arial" panose="020B0604020202020204" pitchFamily="34" charset="0"/>
                <a:cs typeface="Arial" panose="020B0604020202020204" pitchFamily="34" charset="0"/>
              </a:rPr>
              <a:t>“A most unique IT company.  Mission-driven.”</a:t>
            </a:r>
          </a:p>
          <a:p>
            <a:pPr lvl="2"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5B9BD5">
                  <a:lumMod val="50000"/>
                </a:srgbClr>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5B9BD5">
                    <a:lumMod val="50000"/>
                  </a:srgbClr>
                </a:solidFill>
                <a:latin typeface="Arial" panose="020B0604020202020204" pitchFamily="34" charset="0"/>
                <a:cs typeface="Arial" panose="020B0604020202020204" pitchFamily="34" charset="0"/>
              </a:rPr>
              <a:t>Technical Manager for over 12 HRSA Special Projects of National Significance</a:t>
            </a: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Tx/>
              <a:buChar char="–"/>
            </a:pPr>
            <a:endParaRPr lang="en-US" sz="2000"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Tx/>
              <a:buChar char="–"/>
            </a:pPr>
            <a:endParaRPr lang="en-US" sz="2000" dirty="0">
              <a:solidFill>
                <a:srgbClr val="FFFFFF"/>
              </a:solidFill>
              <a:latin typeface="Arial" panose="020B0604020202020204" pitchFamily="34" charset="0"/>
              <a:cs typeface="Arial" panose="020B0604020202020204" pitchFamily="34" charset="0"/>
            </a:endParaRPr>
          </a:p>
          <a:p>
            <a:pPr eaLnBrk="1" fontAlgn="base" hangingPunct="1">
              <a:lnSpc>
                <a:spcPct val="90000"/>
              </a:lnSpc>
              <a:spcBef>
                <a:spcPct val="20000"/>
              </a:spcBef>
              <a:spcAft>
                <a:spcPct val="0"/>
              </a:spcAft>
            </a:pPr>
            <a:endParaRPr lang="en-US"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75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s easy to navigate. I like how the clients utilization report allows me to make sure data matches before it is submitted.&#10;I love it! Overall, it is easy to use.&#10;It's a great systems. I like that it gives all the information right away.&#10;Everything is manageable and good. Very useful system.&#10;The system is excellent. It is easy to access and use it.&#10;It's a breeze (to use).&#10;One of the best programs. I love it!&#10;It's been really great! Everything I need is right in front of me.&#10;Support for e2Boston has been very helpful and responsive.&#10;Overall, i like it much better than the old system. Everything is a click away.&#10;We love it! It is really helpful and the reports definitely give me what i need.&#10;It's working beautifully. Makes our jobs much easier.&#10;I love the reporting and demographics!&#10;Keep up the great work! I love the new system! "/>
          <p:cNvPicPr>
            <a:picLocks noChangeAspect="1"/>
          </p:cNvPicPr>
          <p:nvPr/>
        </p:nvPicPr>
        <p:blipFill rotWithShape="1">
          <a:blip r:embed="rId2" cstate="print"/>
          <a:srcRect t="26920" b="2826"/>
          <a:stretch/>
        </p:blipFill>
        <p:spPr>
          <a:xfrm>
            <a:off x="1608770" y="197955"/>
            <a:ext cx="8976460" cy="5727419"/>
          </a:xfrm>
          <a:prstGeom prst="rect">
            <a:avLst/>
          </a:prstGeom>
        </p:spPr>
      </p:pic>
    </p:spTree>
    <p:extLst>
      <p:ext uri="{BB962C8B-B14F-4D97-AF65-F5344CB8AC3E}">
        <p14:creationId xmlns:p14="http://schemas.microsoft.com/office/powerpoint/2010/main" val="837708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model shows data from Agencies A, B and C entering RSR File Export. Then Users from A, B, and C upload data into eCOMPAS. In eCOMPAS data is deduplicated, Validated and enters the eCOMPAS Database." title="Data Standard Model"/>
          <p:cNvPicPr>
            <a:picLocks noChangeAspect="1"/>
          </p:cNvPicPr>
          <p:nvPr/>
        </p:nvPicPr>
        <p:blipFill>
          <a:blip r:embed="rId2"/>
          <a:stretch>
            <a:fillRect/>
          </a:stretch>
        </p:blipFill>
        <p:spPr>
          <a:xfrm>
            <a:off x="1304108" y="1739900"/>
            <a:ext cx="9583783" cy="3378200"/>
          </a:xfrm>
          <a:prstGeom prst="rect">
            <a:avLst/>
          </a:prstGeom>
        </p:spPr>
      </p:pic>
    </p:spTree>
    <p:extLst>
      <p:ext uri="{BB962C8B-B14F-4D97-AF65-F5344CB8AC3E}">
        <p14:creationId xmlns:p14="http://schemas.microsoft.com/office/powerpoint/2010/main" val="82353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5152"/>
            <a:ext cx="8229600" cy="1143000"/>
          </a:xfrm>
        </p:spPr>
        <p:txBody>
          <a:bodyPr/>
          <a:lstStyle/>
          <a:p>
            <a:pPr algn="ctr"/>
            <a:r>
              <a:rPr lang="en-US" sz="4000" dirty="0" smtClean="0"/>
              <a:t>Standards, Tools, TA:</a:t>
            </a:r>
            <a:br>
              <a:rPr lang="en-US" sz="4000" dirty="0" smtClean="0"/>
            </a:br>
            <a:r>
              <a:rPr lang="en-US" sz="4000" dirty="0"/>
              <a:t/>
            </a:r>
            <a:br>
              <a:rPr lang="en-US" sz="4000" dirty="0"/>
            </a:br>
            <a:r>
              <a:rPr lang="en-US" sz="4000" dirty="0" smtClean="0"/>
              <a:t>RSR+ </a:t>
            </a:r>
            <a:br>
              <a:rPr lang="en-US" sz="4000" dirty="0" smtClean="0"/>
            </a:br>
            <a:r>
              <a:rPr lang="en-US" sz="4000" dirty="0"/>
              <a:t/>
            </a:r>
            <a:br>
              <a:rPr lang="en-US" sz="4000" dirty="0"/>
            </a:br>
            <a:r>
              <a:rPr lang="en-US" sz="4000" dirty="0" smtClean="0"/>
              <a:t>&amp;</a:t>
            </a:r>
            <a:br>
              <a:rPr lang="en-US" sz="4000" dirty="0" smtClean="0"/>
            </a:br>
            <a:r>
              <a:rPr lang="en-US" sz="4000" dirty="0"/>
              <a:t/>
            </a:r>
            <a:br>
              <a:rPr lang="en-US" sz="4000" dirty="0"/>
            </a:br>
            <a:r>
              <a:rPr lang="en-US" sz="4000" dirty="0" smtClean="0"/>
              <a:t>The Data Converter</a:t>
            </a:r>
            <a:endParaRPr lang="en-US" sz="4000" dirty="0"/>
          </a:p>
        </p:txBody>
      </p:sp>
    </p:spTree>
    <p:extLst>
      <p:ext uri="{BB962C8B-B14F-4D97-AF65-F5344CB8AC3E}">
        <p14:creationId xmlns:p14="http://schemas.microsoft.com/office/powerpoint/2010/main" val="2670648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981200" y="-6217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4400" dirty="0">
                <a:solidFill>
                  <a:srgbClr val="FFFF00"/>
                </a:solidFill>
                <a:latin typeface="Times New Roman" panose="02020603050405020304" pitchFamily="18" charset="0"/>
              </a:rPr>
              <a:t>Security and Confidentiality</a:t>
            </a:r>
          </a:p>
        </p:txBody>
      </p:sp>
      <p:sp>
        <p:nvSpPr>
          <p:cNvPr id="200706" name="Rectangle 2"/>
          <p:cNvSpPr>
            <a:spLocks noChangeArrowheads="1"/>
          </p:cNvSpPr>
          <p:nvPr/>
        </p:nvSpPr>
        <p:spPr bwMode="auto">
          <a:xfrm>
            <a:off x="1981200" y="85223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a:lnSpc>
                <a:spcPct val="90000"/>
              </a:lnSpc>
              <a:spcBef>
                <a:spcPct val="20000"/>
              </a:spcBef>
              <a:buFont typeface="Wingdings" panose="05000000000000000000" pitchFamily="2" charset="2"/>
              <a:buChar char="§"/>
            </a:pPr>
            <a:r>
              <a:rPr lang="en-US" sz="2000" dirty="0" smtClean="0">
                <a:solidFill>
                  <a:srgbClr val="FFFFFF"/>
                </a:solidFill>
                <a:latin typeface="Times New Roman" panose="02020603050405020304" pitchFamily="18" charset="0"/>
              </a:rPr>
              <a:t>Advanced Security </a:t>
            </a:r>
            <a:r>
              <a:rPr lang="en-US" sz="2000" dirty="0">
                <a:solidFill>
                  <a:srgbClr val="FFFFFF"/>
                </a:solidFill>
                <a:latin typeface="Times New Roman" panose="02020603050405020304" pitchFamily="18" charset="0"/>
              </a:rPr>
              <a:t>Module (LKMv2)</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Ethical Hacking / Application Scanning </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Network Vulnerability Scanning</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Point-to-point channel encryption (SSL)</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Strong passwords with 90-day forced expirations</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Role-based security</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Audit Trail</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Access Logging</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IP Address Logging</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Multiple Firewalls (</a:t>
            </a:r>
            <a:r>
              <a:rPr lang="en-US" sz="2000" dirty="0" err="1">
                <a:solidFill>
                  <a:srgbClr val="FFFFFF"/>
                </a:solidFill>
                <a:latin typeface="Times New Roman" panose="02020603050405020304" pitchFamily="18" charset="0"/>
              </a:rPr>
              <a:t>Stateful</a:t>
            </a:r>
            <a:r>
              <a:rPr lang="en-US" sz="2000" dirty="0">
                <a:solidFill>
                  <a:srgbClr val="FFFFFF"/>
                </a:solidFill>
                <a:latin typeface="Times New Roman" panose="02020603050405020304" pitchFamily="18" charset="0"/>
              </a:rPr>
              <a:t> inspection)</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Encrypted offsite backups</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Continuous Security Updates</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OWASP Security Principles and Code Review</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CISSP with ISSAP and ISSMP concentrations</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Secure Coding Practices and Policies and Procedures</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BAA</a:t>
            </a:r>
          </a:p>
          <a:p>
            <a:pPr lvl="1">
              <a:lnSpc>
                <a:spcPct val="90000"/>
              </a:lnSpc>
              <a:spcBef>
                <a:spcPct val="20000"/>
              </a:spcBef>
              <a:buFont typeface="Wingdings" panose="05000000000000000000" pitchFamily="2" charset="2"/>
              <a:buChar char="§"/>
            </a:pPr>
            <a:r>
              <a:rPr lang="en-US" sz="2000" dirty="0">
                <a:solidFill>
                  <a:srgbClr val="FFFFFF"/>
                </a:solidFill>
                <a:latin typeface="Times New Roman" panose="02020603050405020304" pitchFamily="18" charset="0"/>
              </a:rPr>
              <a:t>Security Audits</a:t>
            </a:r>
          </a:p>
          <a:p>
            <a:pPr lvl="1">
              <a:lnSpc>
                <a:spcPct val="90000"/>
              </a:lnSpc>
              <a:spcBef>
                <a:spcPct val="20000"/>
              </a:spcBef>
            </a:pPr>
            <a:endParaRPr lang="en-US" sz="2000" dirty="0">
              <a:solidFill>
                <a:srgbClr val="FFFFFF"/>
              </a:solidFill>
              <a:latin typeface="Times New Roman" panose="02020603050405020304" pitchFamily="18" charset="0"/>
            </a:endParaRPr>
          </a:p>
          <a:p>
            <a:pPr lvl="1">
              <a:lnSpc>
                <a:spcPct val="90000"/>
              </a:lnSpc>
              <a:spcBef>
                <a:spcPct val="20000"/>
              </a:spcBef>
              <a:buFontTx/>
              <a:buChar char="–"/>
            </a:pPr>
            <a:endParaRPr lang="en-US" sz="2000" dirty="0">
              <a:solidFill>
                <a:srgbClr val="FFFFFF"/>
              </a:solidFill>
              <a:latin typeface="Times New Roman" panose="02020603050405020304" pitchFamily="18" charset="0"/>
            </a:endParaRPr>
          </a:p>
          <a:p>
            <a:pPr lvl="1">
              <a:lnSpc>
                <a:spcPct val="90000"/>
              </a:lnSpc>
              <a:spcBef>
                <a:spcPct val="20000"/>
              </a:spcBef>
              <a:buFontTx/>
              <a:buChar char="–"/>
            </a:pPr>
            <a:endParaRPr lang="en-US" sz="2000" dirty="0">
              <a:solidFill>
                <a:srgbClr val="FFFFFF"/>
              </a:solidFill>
              <a:latin typeface="Times New Roman" panose="02020603050405020304" pitchFamily="18" charset="0"/>
            </a:endParaRPr>
          </a:p>
          <a:p>
            <a:pPr>
              <a:lnSpc>
                <a:spcPct val="90000"/>
              </a:lnSpc>
              <a:spcBef>
                <a:spcPct val="20000"/>
              </a:spcBef>
            </a:pPr>
            <a:endParaRPr lang="en-US" sz="2400" dirty="0">
              <a:solidFill>
                <a:srgbClr val="FFFFFF"/>
              </a:solidFill>
              <a:latin typeface="Times New Roman" panose="02020603050405020304" pitchFamily="18" charset="0"/>
            </a:endParaRPr>
          </a:p>
        </p:txBody>
      </p:sp>
      <p:pic>
        <p:nvPicPr>
          <p:cNvPr id="200708" name="Picture 4" descr="CISSP LOGO" title="CIS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3213" y="5943601"/>
            <a:ext cx="838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0" name="Picture 6" descr="CISSP Logo" title="CISS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1" y="59436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9" name="Picture 5" descr="CISSP LOGO" title="CISS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943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76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7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7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74638"/>
            <a:ext cx="7772400" cy="1143000"/>
          </a:xfrm>
          <a:prstGeom prst="rect">
            <a:avLst/>
          </a:prstGeom>
        </p:spPr>
        <p:txBody>
          <a:bodyPr/>
          <a:lstStyle/>
          <a:p>
            <a:pPr algn="ctr" eaLnBrk="0" fontAlgn="base" hangingPunct="0">
              <a:spcBef>
                <a:spcPct val="0"/>
              </a:spcBef>
              <a:spcAft>
                <a:spcPct val="0"/>
              </a:spcAft>
              <a:defRPr/>
            </a:pPr>
            <a:r>
              <a:rPr lang="en-US" sz="4000" kern="0" dirty="0">
                <a:solidFill>
                  <a:srgbClr val="FFFF00"/>
                </a:solidFill>
              </a:rPr>
              <a:t>Secure </a:t>
            </a:r>
            <a:r>
              <a:rPr lang="en-US" sz="4000" kern="0" dirty="0" err="1">
                <a:solidFill>
                  <a:srgbClr val="FFFF00"/>
                </a:solidFill>
              </a:rPr>
              <a:t>GovCloud</a:t>
            </a:r>
            <a:r>
              <a:rPr lang="en-US" sz="4000" kern="0" dirty="0">
                <a:solidFill>
                  <a:srgbClr val="FFFF00"/>
                </a:solidFill>
              </a:rPr>
              <a:t> – </a:t>
            </a:r>
            <a:r>
              <a:rPr lang="en-US" sz="4000" kern="0" dirty="0" err="1">
                <a:solidFill>
                  <a:srgbClr val="FFFF00"/>
                </a:solidFill>
              </a:rPr>
              <a:t>FedRAMP</a:t>
            </a:r>
            <a:endParaRPr lang="en-US" sz="4000" kern="0" dirty="0">
              <a:solidFill>
                <a:srgbClr val="FFFF00"/>
              </a:solidFill>
            </a:endParaRPr>
          </a:p>
        </p:txBody>
      </p:sp>
      <p:pic>
        <p:nvPicPr>
          <p:cNvPr id="4" name="Picture 3" descr="Logos of the AWS Assurance Programs available. " title="Secure GovCloud - FedRAMP"/>
          <p:cNvPicPr/>
          <p:nvPr/>
        </p:nvPicPr>
        <p:blipFill>
          <a:blip r:embed="rId2" cstate="print">
            <a:extLst>
              <a:ext uri="{28A0092B-C50C-407E-A947-70E740481C1C}">
                <a14:useLocalDpi xmlns:a14="http://schemas.microsoft.com/office/drawing/2010/main" val="0"/>
              </a:ext>
            </a:extLst>
          </a:blip>
          <a:stretch>
            <a:fillRect/>
          </a:stretch>
        </p:blipFill>
        <p:spPr>
          <a:xfrm>
            <a:off x="2133600" y="1524000"/>
            <a:ext cx="7924800" cy="41910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14160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5152"/>
            <a:ext cx="8229600" cy="1143000"/>
          </a:xfrm>
        </p:spPr>
        <p:txBody>
          <a:bodyPr/>
          <a:lstStyle/>
          <a:p>
            <a:pPr algn="ctr"/>
            <a:r>
              <a:rPr lang="en-US" sz="4000" dirty="0" smtClean="0"/>
              <a:t>RSR+ </a:t>
            </a:r>
            <a:br>
              <a:rPr lang="en-US" sz="4000" dirty="0" smtClean="0"/>
            </a:br>
            <a:r>
              <a:rPr lang="en-US" sz="4000" dirty="0"/>
              <a:t/>
            </a:r>
            <a:br>
              <a:rPr lang="en-US" sz="4000" dirty="0"/>
            </a:br>
            <a:r>
              <a:rPr lang="en-US" sz="4000" dirty="0" smtClean="0"/>
              <a:t>&amp;</a:t>
            </a:r>
            <a:br>
              <a:rPr lang="en-US" sz="4000" dirty="0" smtClean="0"/>
            </a:br>
            <a:r>
              <a:rPr lang="en-US" sz="4000" dirty="0"/>
              <a:t/>
            </a:r>
            <a:br>
              <a:rPr lang="en-US" sz="4000" dirty="0"/>
            </a:br>
            <a:r>
              <a:rPr lang="en-US" sz="4000" dirty="0" smtClean="0"/>
              <a:t>The Data Converter</a:t>
            </a:r>
            <a:endParaRPr lang="en-US" sz="4000" dirty="0"/>
          </a:p>
        </p:txBody>
      </p:sp>
      <p:pic>
        <p:nvPicPr>
          <p:cNvPr id="3" name="Picture 2" descr="The image shows the log-in screen for TCMS.  The background image for the log-in screen is a partial view of the New York skyline.  In the upper left-hand corner, the log-in screen shows the text: TCMS Transitional Care Management System. Warm Transitions - Support Linkages to Care to Improve Community Health&quot;  In the upper right-hand corner, the log-in screen shows the New York City Health and Hospitals Corporation emblem.  In the lower righ-hand corner, the log-in screen shows the box prompting users to enter their user name and password.  The complete text of that box reads: &quot;Login. Username. Password. Forgot your password?  Log in.&quot;  Across the bottom of the log-in screen is the following text: &quot;This is a secured web connection.  All data is protected by the highest level of internet encryption (SSL).  eCOMPAS copyright 2016. RDE Systems, LLC.  All rights reserved."/>
          <p:cNvPicPr>
            <a:picLocks noChangeAspect="1"/>
          </p:cNvPicPr>
          <p:nvPr/>
        </p:nvPicPr>
        <p:blipFill rotWithShape="1">
          <a:blip r:embed="rId2"/>
          <a:srcRect t="13052" r="907" b="5697"/>
          <a:stretch/>
        </p:blipFill>
        <p:spPr>
          <a:xfrm>
            <a:off x="0" y="315714"/>
            <a:ext cx="12245116" cy="5644875"/>
          </a:xfrm>
          <a:prstGeom prst="rect">
            <a:avLst/>
          </a:prstGeom>
        </p:spPr>
      </p:pic>
    </p:spTree>
    <p:extLst>
      <p:ext uri="{BB962C8B-B14F-4D97-AF65-F5344CB8AC3E}">
        <p14:creationId xmlns:p14="http://schemas.microsoft.com/office/powerpoint/2010/main" val="3253422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model shows Direct Data Feed.&#10;Data from EMR goes to SQL Job. Data goes to Nightly Export. Data enters eCOMPAS. From eCOMPAS data goes through Nightly Import, Deduplication &amp; Matching, Validations and enters eCOMPAS Database." title="Direct Data Feed Model"/>
          <p:cNvPicPr>
            <a:picLocks noChangeAspect="1"/>
          </p:cNvPicPr>
          <p:nvPr/>
        </p:nvPicPr>
        <p:blipFill>
          <a:blip r:embed="rId2"/>
          <a:stretch>
            <a:fillRect/>
          </a:stretch>
        </p:blipFill>
        <p:spPr>
          <a:xfrm>
            <a:off x="1456508" y="1752600"/>
            <a:ext cx="9583783" cy="3657600"/>
          </a:xfrm>
          <a:prstGeom prst="rect">
            <a:avLst/>
          </a:prstGeom>
        </p:spPr>
      </p:pic>
    </p:spTree>
    <p:extLst>
      <p:ext uri="{BB962C8B-B14F-4D97-AF65-F5344CB8AC3E}">
        <p14:creationId xmlns:p14="http://schemas.microsoft.com/office/powerpoint/2010/main" val="2301975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 showing all the locations of eCOMPAS users. "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600" y="271118"/>
            <a:ext cx="8204200" cy="5666644"/>
          </a:xfrm>
          <a:prstGeom prst="rect">
            <a:avLst/>
          </a:prstGeom>
        </p:spPr>
      </p:pic>
    </p:spTree>
    <p:extLst>
      <p:ext uri="{BB962C8B-B14F-4D97-AF65-F5344CB8AC3E}">
        <p14:creationId xmlns:p14="http://schemas.microsoft.com/office/powerpoint/2010/main" val="3330299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761" y="505581"/>
            <a:ext cx="8064500" cy="5570153"/>
          </a:xfrm>
          <a:prstGeom prst="rect">
            <a:avLst/>
          </a:prstGeom>
        </p:spPr>
      </p:pic>
      <p:sp>
        <p:nvSpPr>
          <p:cNvPr id="2" name="Title 1"/>
          <p:cNvSpPr>
            <a:spLocks noGrp="1"/>
          </p:cNvSpPr>
          <p:nvPr>
            <p:ph type="title"/>
          </p:nvPr>
        </p:nvSpPr>
        <p:spPr/>
        <p:txBody>
          <a:bodyPr>
            <a:normAutofit/>
          </a:bodyPr>
          <a:lstStyle/>
          <a:p>
            <a:r>
              <a:rPr lang="en-US" dirty="0" smtClean="0"/>
              <a:t>700+ agencies</a:t>
            </a:r>
            <a:endParaRPr lang="en-US" dirty="0"/>
          </a:p>
        </p:txBody>
      </p:sp>
    </p:spTree>
    <p:extLst>
      <p:ext uri="{BB962C8B-B14F-4D97-AF65-F5344CB8AC3E}">
        <p14:creationId xmlns:p14="http://schemas.microsoft.com/office/powerpoint/2010/main" val="3315716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p:txBody>
          <a:bodyPr>
            <a:normAutofit/>
          </a:bodyPr>
          <a:lstStyle/>
          <a:p>
            <a:r>
              <a:rPr lang="en-US" dirty="0" smtClean="0"/>
              <a:t>$400+ million funding managed</a:t>
            </a:r>
            <a:endParaRPr lang="en-US" dirty="0"/>
          </a:p>
        </p:txBody>
      </p:sp>
    </p:spTree>
    <p:extLst>
      <p:ext uri="{BB962C8B-B14F-4D97-AF65-F5344CB8AC3E}">
        <p14:creationId xmlns:p14="http://schemas.microsoft.com/office/powerpoint/2010/main" val="3627984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3" name="Content Placeholder 2"/>
          <p:cNvSpPr>
            <a:spLocks noGrp="1"/>
          </p:cNvSpPr>
          <p:nvPr>
            <p:ph type="body" idx="1"/>
          </p:nvPr>
        </p:nvSpPr>
        <p:spPr/>
        <p:txBody>
          <a:bodyPr>
            <a:normAutofit/>
          </a:bodyPr>
          <a:lstStyle/>
          <a:p>
            <a:r>
              <a:rPr lang="en-US" dirty="0" smtClean="0"/>
              <a:t>New York Health and Hospitals Corporation, Hawaii Department of Health and Boston Public Health Commission have </a:t>
            </a:r>
            <a:r>
              <a:rPr lang="en-US" dirty="0"/>
              <a:t>no financial interest to disclose</a:t>
            </a:r>
            <a:r>
              <a:rPr lang="en-US" dirty="0" smtClean="0"/>
              <a:t>.</a:t>
            </a:r>
          </a:p>
          <a:p>
            <a:r>
              <a:rPr lang="en-US" dirty="0"/>
              <a:t>Jesse Thomas works as Project Director for RDE </a:t>
            </a:r>
            <a:r>
              <a:rPr lang="en-US" smtClean="0"/>
              <a:t>System Support Group, LLC.</a:t>
            </a:r>
            <a:r>
              <a:rPr lang="en-US" dirty="0"/>
              <a:t> </a:t>
            </a:r>
          </a:p>
          <a:p>
            <a:r>
              <a:rPr lang="en-US" dirty="0"/>
              <a:t>This continuing education activity is managed and accredited by Professional Education Services Group in cooperation with HSRA and LRG. PESG, HSRA, LRG and all accrediting organization do not support or endorse any product or service mentioned in this activity. </a:t>
            </a:r>
          </a:p>
          <a:p>
            <a:endParaRPr lang="en-US" dirty="0"/>
          </a:p>
          <a:p>
            <a:r>
              <a:rPr lang="en-US" dirty="0"/>
              <a:t>PESG, HRSA, and LRG staff has no financial interest to disclose.</a:t>
            </a:r>
          </a:p>
        </p:txBody>
      </p:sp>
    </p:spTree>
    <p:extLst>
      <p:ext uri="{BB962C8B-B14F-4D97-AF65-F5344CB8AC3E}">
        <p14:creationId xmlns:p14="http://schemas.microsoft.com/office/powerpoint/2010/main" val="3439666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p:txBody>
          <a:bodyPr>
            <a:normAutofit/>
          </a:bodyPr>
          <a:lstStyle/>
          <a:p>
            <a:r>
              <a:rPr lang="en-US" dirty="0" smtClean="0"/>
              <a:t>27,000+ users</a:t>
            </a:r>
            <a:endParaRPr lang="en-US" dirty="0"/>
          </a:p>
        </p:txBody>
      </p:sp>
    </p:spTree>
    <p:extLst>
      <p:ext uri="{BB962C8B-B14F-4D97-AF65-F5344CB8AC3E}">
        <p14:creationId xmlns:p14="http://schemas.microsoft.com/office/powerpoint/2010/main" val="1991552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p:txBody>
          <a:bodyPr>
            <a:normAutofit/>
          </a:bodyPr>
          <a:lstStyle/>
          <a:p>
            <a:r>
              <a:rPr lang="en-US" dirty="0" smtClean="0"/>
              <a:t>200,000+ patients / clients</a:t>
            </a:r>
            <a:endParaRPr lang="en-US" dirty="0"/>
          </a:p>
        </p:txBody>
      </p:sp>
    </p:spTree>
    <p:extLst>
      <p:ext uri="{BB962C8B-B14F-4D97-AF65-F5344CB8AC3E}">
        <p14:creationId xmlns:p14="http://schemas.microsoft.com/office/powerpoint/2010/main" val="3870293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p:txBody>
          <a:bodyPr>
            <a:normAutofit fontScale="90000"/>
          </a:bodyPr>
          <a:lstStyle/>
          <a:p>
            <a:r>
              <a:rPr lang="en-US" dirty="0" smtClean="0"/>
              <a:t>132+ million provider data points exchanged</a:t>
            </a:r>
            <a:endParaRPr lang="en-US" dirty="0"/>
          </a:p>
        </p:txBody>
      </p:sp>
    </p:spTree>
    <p:extLst>
      <p:ext uri="{BB962C8B-B14F-4D97-AF65-F5344CB8AC3E}">
        <p14:creationId xmlns:p14="http://schemas.microsoft.com/office/powerpoint/2010/main" val="2232919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p:txBody>
          <a:bodyPr>
            <a:normAutofit/>
          </a:bodyPr>
          <a:lstStyle/>
          <a:p>
            <a:r>
              <a:rPr lang="en-US" dirty="0" smtClean="0"/>
              <a:t>218,000+ hours saved</a:t>
            </a:r>
            <a:endParaRPr lang="en-US" dirty="0"/>
          </a:p>
        </p:txBody>
      </p:sp>
    </p:spTree>
    <p:extLst>
      <p:ext uri="{BB962C8B-B14F-4D97-AF65-F5344CB8AC3E}">
        <p14:creationId xmlns:p14="http://schemas.microsoft.com/office/powerpoint/2010/main" val="3983480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a:xfrm>
            <a:off x="1847708" y="1408728"/>
            <a:ext cx="8261493" cy="880412"/>
          </a:xfrm>
        </p:spPr>
        <p:txBody>
          <a:bodyPr>
            <a:normAutofit fontScale="90000"/>
          </a:bodyPr>
          <a:lstStyle/>
          <a:p>
            <a:r>
              <a:rPr lang="en-US" dirty="0" smtClean="0"/>
              <a:t>“For every dollar spent on this initiative, ten dollars has been saved in the healthcare system”</a:t>
            </a:r>
            <a:endParaRPr lang="en-US" dirty="0"/>
          </a:p>
        </p:txBody>
      </p:sp>
    </p:spTree>
    <p:extLst>
      <p:ext uri="{BB962C8B-B14F-4D97-AF65-F5344CB8AC3E}">
        <p14:creationId xmlns:p14="http://schemas.microsoft.com/office/powerpoint/2010/main" val="2461036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ckground image is of a National map showing all eCOMPAS users." title="eCOMPAS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0" y="271119"/>
            <a:ext cx="8064500" cy="5570153"/>
          </a:xfrm>
          <a:prstGeom prst="rect">
            <a:avLst/>
          </a:prstGeom>
        </p:spPr>
      </p:pic>
      <p:sp>
        <p:nvSpPr>
          <p:cNvPr id="2" name="Title 1"/>
          <p:cNvSpPr>
            <a:spLocks noGrp="1"/>
          </p:cNvSpPr>
          <p:nvPr>
            <p:ph type="title"/>
          </p:nvPr>
        </p:nvSpPr>
        <p:spPr>
          <a:xfrm>
            <a:off x="1946204" y="588921"/>
            <a:ext cx="8261493" cy="880412"/>
          </a:xfrm>
        </p:spPr>
        <p:txBody>
          <a:bodyPr>
            <a:normAutofit fontScale="90000"/>
          </a:bodyPr>
          <a:lstStyle/>
          <a:p>
            <a:r>
              <a:rPr lang="en-US" dirty="0" smtClean="0"/>
              <a:t>Higher-quality, more coordinated care</a:t>
            </a:r>
            <a:br>
              <a:rPr lang="en-US" dirty="0" smtClean="0"/>
            </a:br>
            <a:r>
              <a:rPr lang="en-US" dirty="0"/>
              <a:t/>
            </a:r>
            <a:br>
              <a:rPr lang="en-US" dirty="0"/>
            </a:br>
            <a:r>
              <a:rPr lang="en-US" dirty="0" smtClean="0"/>
              <a:t>Better data, less stressed users</a:t>
            </a:r>
            <a:br>
              <a:rPr lang="en-US" dirty="0" smtClean="0"/>
            </a:br>
            <a:r>
              <a:rPr lang="en-US" dirty="0"/>
              <a:t/>
            </a:r>
            <a:br>
              <a:rPr lang="en-US" dirty="0"/>
            </a:br>
            <a:r>
              <a:rPr lang="en-US" dirty="0" smtClean="0"/>
              <a:t>Strengthened plans and grants</a:t>
            </a:r>
            <a:br>
              <a:rPr lang="en-US" dirty="0" smtClean="0"/>
            </a:br>
            <a:r>
              <a:rPr lang="en-US" dirty="0"/>
              <a:t/>
            </a:r>
            <a:br>
              <a:rPr lang="en-US" dirty="0"/>
            </a:br>
            <a:r>
              <a:rPr lang="en-US" dirty="0" smtClean="0"/>
              <a:t>Community VL suppression</a:t>
            </a:r>
            <a:endParaRPr lang="en-US" dirty="0"/>
          </a:p>
        </p:txBody>
      </p:sp>
    </p:spTree>
    <p:extLst>
      <p:ext uri="{BB962C8B-B14F-4D97-AF65-F5344CB8AC3E}">
        <p14:creationId xmlns:p14="http://schemas.microsoft.com/office/powerpoint/2010/main" val="643630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133600" y="1600200"/>
            <a:ext cx="7924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dirty="0">
                <a:solidFill>
                  <a:srgbClr val="FFFFFF"/>
                </a:solidFill>
              </a:rPr>
              <a:t>What Broad Components Should We Consider When Implementing </a:t>
            </a:r>
            <a:r>
              <a:rPr lang="en-US" altLang="en-US" sz="4000" dirty="0" smtClean="0">
                <a:solidFill>
                  <a:srgbClr val="FFFFFF"/>
                </a:solidFill>
              </a:rPr>
              <a:t>Health Information Technology such as HIE?</a:t>
            </a:r>
            <a:endParaRPr lang="en-US" altLang="en-US" sz="4000" dirty="0">
              <a:solidFill>
                <a:srgbClr val="FFFFFF"/>
              </a:solidFill>
            </a:endParaRPr>
          </a:p>
          <a:p>
            <a:pPr algn="ctr" eaLnBrk="1" fontAlgn="base" hangingPunct="1">
              <a:spcBef>
                <a:spcPct val="0"/>
              </a:spcBef>
              <a:spcAft>
                <a:spcPct val="0"/>
              </a:spcAft>
            </a:pPr>
            <a:endParaRPr lang="en-US" altLang="en-US" sz="4000" dirty="0">
              <a:solidFill>
                <a:srgbClr val="FFFFFF"/>
              </a:solidFill>
            </a:endParaRPr>
          </a:p>
          <a:p>
            <a:pPr algn="ctr" eaLnBrk="1" fontAlgn="base" hangingPunct="1">
              <a:spcBef>
                <a:spcPct val="0"/>
              </a:spcBef>
              <a:spcAft>
                <a:spcPct val="0"/>
              </a:spcAft>
            </a:pPr>
            <a:endParaRPr lang="en-US" altLang="en-US" sz="3200" dirty="0">
              <a:solidFill>
                <a:srgbClr val="FFFFFF"/>
              </a:solidFill>
            </a:endParaRPr>
          </a:p>
        </p:txBody>
      </p:sp>
    </p:spTree>
    <p:extLst>
      <p:ext uri="{BB962C8B-B14F-4D97-AF65-F5344CB8AC3E}">
        <p14:creationId xmlns:p14="http://schemas.microsoft.com/office/powerpoint/2010/main" val="254901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97" name="Group 29" descr="Cartoon figures of users" title="People"/>
          <p:cNvGrpSpPr>
            <a:grpSpLocks/>
          </p:cNvGrpSpPr>
          <p:nvPr/>
        </p:nvGrpSpPr>
        <p:grpSpPr bwMode="auto">
          <a:xfrm>
            <a:off x="1981201" y="2514600"/>
            <a:ext cx="2454275" cy="2590800"/>
            <a:chOff x="288" y="1584"/>
            <a:chExt cx="1546" cy="1632"/>
          </a:xfrm>
        </p:grpSpPr>
        <p:sp>
          <p:nvSpPr>
            <p:cNvPr id="186387" name="Text Box 19"/>
            <p:cNvSpPr txBox="1">
              <a:spLocks noChangeArrowheads="1"/>
            </p:cNvSpPr>
            <p:nvPr/>
          </p:nvSpPr>
          <p:spPr bwMode="auto">
            <a:xfrm>
              <a:off x="624" y="3024"/>
              <a:ext cx="4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People</a:t>
              </a:r>
            </a:p>
          </p:txBody>
        </p:sp>
        <p:pic>
          <p:nvPicPr>
            <p:cNvPr id="186392" name="Picture 24" descr="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584"/>
              <a:ext cx="1546" cy="13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394" name="Group 26"/>
          <p:cNvGrpSpPr>
            <a:grpSpLocks/>
          </p:cNvGrpSpPr>
          <p:nvPr/>
        </p:nvGrpSpPr>
        <p:grpSpPr bwMode="auto">
          <a:xfrm>
            <a:off x="4648200" y="152401"/>
            <a:ext cx="2495550" cy="2676525"/>
            <a:chOff x="1968" y="96"/>
            <a:chExt cx="1572" cy="1686"/>
          </a:xfrm>
        </p:grpSpPr>
        <p:pic>
          <p:nvPicPr>
            <p:cNvPr id="186391" name="Picture 23" descr="strate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96"/>
              <a:ext cx="1572" cy="1686"/>
            </a:xfrm>
            <a:prstGeom prst="rect">
              <a:avLst/>
            </a:prstGeom>
            <a:noFill/>
            <a:extLst>
              <a:ext uri="{909E8E84-426E-40DD-AFC4-6F175D3DCCD1}">
                <a14:hiddenFill xmlns:a14="http://schemas.microsoft.com/office/drawing/2010/main">
                  <a:solidFill>
                    <a:srgbClr val="FFFFFF"/>
                  </a:solidFill>
                </a14:hiddenFill>
              </a:ext>
            </a:extLst>
          </p:spPr>
        </p:pic>
        <p:sp>
          <p:nvSpPr>
            <p:cNvPr id="186390" name="Text Box 22"/>
            <p:cNvSpPr txBox="1">
              <a:spLocks noChangeArrowheads="1"/>
            </p:cNvSpPr>
            <p:nvPr/>
          </p:nvSpPr>
          <p:spPr bwMode="auto">
            <a:xfrm>
              <a:off x="2928" y="1584"/>
              <a:ext cx="5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Strategy</a:t>
              </a:r>
            </a:p>
          </p:txBody>
        </p:sp>
      </p:grpSp>
      <p:grpSp>
        <p:nvGrpSpPr>
          <p:cNvPr id="186395" name="Group 27"/>
          <p:cNvGrpSpPr>
            <a:grpSpLocks/>
          </p:cNvGrpSpPr>
          <p:nvPr/>
        </p:nvGrpSpPr>
        <p:grpSpPr bwMode="auto">
          <a:xfrm>
            <a:off x="7467600" y="1828800"/>
            <a:ext cx="2901950" cy="3048000"/>
            <a:chOff x="3744" y="1152"/>
            <a:chExt cx="1828" cy="1920"/>
          </a:xfrm>
        </p:grpSpPr>
        <p:sp>
          <p:nvSpPr>
            <p:cNvPr id="186386" name="Text Box 18"/>
            <p:cNvSpPr txBox="1">
              <a:spLocks noChangeArrowheads="1"/>
            </p:cNvSpPr>
            <p:nvPr/>
          </p:nvSpPr>
          <p:spPr bwMode="auto">
            <a:xfrm>
              <a:off x="4512" y="2880"/>
              <a:ext cx="5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Process</a:t>
              </a:r>
            </a:p>
          </p:txBody>
        </p:sp>
        <p:pic>
          <p:nvPicPr>
            <p:cNvPr id="186393" name="Picture 25" descr="pro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1152"/>
              <a:ext cx="1828" cy="16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396" name="Group 28"/>
          <p:cNvGrpSpPr>
            <a:grpSpLocks/>
          </p:cNvGrpSpPr>
          <p:nvPr/>
        </p:nvGrpSpPr>
        <p:grpSpPr bwMode="auto">
          <a:xfrm>
            <a:off x="4800600" y="3962400"/>
            <a:ext cx="3124200" cy="2895600"/>
            <a:chOff x="2064" y="2496"/>
            <a:chExt cx="1968" cy="1824"/>
          </a:xfrm>
        </p:grpSpPr>
        <p:pic>
          <p:nvPicPr>
            <p:cNvPr id="186380" name="Picture 12" descr="Technolo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2496"/>
              <a:ext cx="1968" cy="1754"/>
            </a:xfrm>
            <a:prstGeom prst="rect">
              <a:avLst/>
            </a:prstGeom>
            <a:noFill/>
            <a:extLst>
              <a:ext uri="{909E8E84-426E-40DD-AFC4-6F175D3DCCD1}">
                <a14:hiddenFill xmlns:a14="http://schemas.microsoft.com/office/drawing/2010/main">
                  <a:solidFill>
                    <a:srgbClr val="FFFFFF"/>
                  </a:solidFill>
                </a14:hiddenFill>
              </a:ext>
            </a:extLst>
          </p:spPr>
        </p:pic>
        <p:sp>
          <p:nvSpPr>
            <p:cNvPr id="186388" name="Text Box 20"/>
            <p:cNvSpPr txBox="1">
              <a:spLocks noChangeArrowheads="1"/>
            </p:cNvSpPr>
            <p:nvPr/>
          </p:nvSpPr>
          <p:spPr bwMode="auto">
            <a:xfrm>
              <a:off x="3024" y="4128"/>
              <a:ext cx="6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Technology</a:t>
              </a:r>
            </a:p>
          </p:txBody>
        </p:sp>
      </p:grpSp>
    </p:spTree>
    <p:extLst>
      <p:ext uri="{BB962C8B-B14F-4D97-AF65-F5344CB8AC3E}">
        <p14:creationId xmlns:p14="http://schemas.microsoft.com/office/powerpoint/2010/main" val="318239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6394"/>
                                        </p:tgtEl>
                                        <p:attrNameLst>
                                          <p:attrName>style.visibility</p:attrName>
                                        </p:attrNameLst>
                                      </p:cBhvr>
                                      <p:to>
                                        <p:strVal val="visible"/>
                                      </p:to>
                                    </p:set>
                                    <p:animEffect transition="in" filter="dissolve">
                                      <p:cBhvr>
                                        <p:cTn id="7" dur="500"/>
                                        <p:tgtEl>
                                          <p:spTgt spid="186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6397"/>
                                        </p:tgtEl>
                                        <p:attrNameLst>
                                          <p:attrName>style.visibility</p:attrName>
                                        </p:attrNameLst>
                                      </p:cBhvr>
                                      <p:to>
                                        <p:strVal val="visible"/>
                                      </p:to>
                                    </p:set>
                                    <p:animEffect transition="in" filter="dissolve">
                                      <p:cBhvr>
                                        <p:cTn id="12" dur="500"/>
                                        <p:tgtEl>
                                          <p:spTgt spid="186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6395"/>
                                        </p:tgtEl>
                                        <p:attrNameLst>
                                          <p:attrName>style.visibility</p:attrName>
                                        </p:attrNameLst>
                                      </p:cBhvr>
                                      <p:to>
                                        <p:strVal val="visible"/>
                                      </p:to>
                                    </p:set>
                                    <p:animEffect transition="in" filter="dissolve">
                                      <p:cBhvr>
                                        <p:cTn id="17" dur="500"/>
                                        <p:tgtEl>
                                          <p:spTgt spid="1863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6396"/>
                                        </p:tgtEl>
                                        <p:attrNameLst>
                                          <p:attrName>style.visibility</p:attrName>
                                        </p:attrNameLst>
                                      </p:cBhvr>
                                      <p:to>
                                        <p:strVal val="visible"/>
                                      </p:to>
                                    </p:set>
                                    <p:animEffect transition="in" filter="dissolve">
                                      <p:cBhvr>
                                        <p:cTn id="22" dur="500"/>
                                        <p:tgtEl>
                                          <p:spTgt spid="18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Line 6"/>
          <p:cNvSpPr>
            <a:spLocks noChangeShapeType="1"/>
          </p:cNvSpPr>
          <p:nvPr/>
        </p:nvSpPr>
        <p:spPr bwMode="auto">
          <a:xfrm>
            <a:off x="4876800" y="4038600"/>
            <a:ext cx="5334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87412" name="Group 20"/>
          <p:cNvGrpSpPr>
            <a:grpSpLocks/>
          </p:cNvGrpSpPr>
          <p:nvPr/>
        </p:nvGrpSpPr>
        <p:grpSpPr bwMode="auto">
          <a:xfrm>
            <a:off x="4191000" y="2819400"/>
            <a:ext cx="914400" cy="1066800"/>
            <a:chOff x="1680" y="1776"/>
            <a:chExt cx="576" cy="672"/>
          </a:xfrm>
        </p:grpSpPr>
        <p:sp>
          <p:nvSpPr>
            <p:cNvPr id="187401" name="Text Box 9"/>
            <p:cNvSpPr txBox="1">
              <a:spLocks noChangeArrowheads="1"/>
            </p:cNvSpPr>
            <p:nvPr/>
          </p:nvSpPr>
          <p:spPr bwMode="auto">
            <a:xfrm>
              <a:off x="1680" y="2256"/>
              <a:ext cx="4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rPr>
                <a:t>People</a:t>
              </a:r>
            </a:p>
          </p:txBody>
        </p:sp>
        <p:pic>
          <p:nvPicPr>
            <p:cNvPr id="187406" name="Picture 14" descr="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1776"/>
              <a:ext cx="528" cy="476"/>
            </a:xfrm>
            <a:prstGeom prst="rect">
              <a:avLst/>
            </a:prstGeom>
            <a:noFill/>
            <a:extLst>
              <a:ext uri="{909E8E84-426E-40DD-AFC4-6F175D3DCCD1}">
                <a14:hiddenFill xmlns:a14="http://schemas.microsoft.com/office/drawing/2010/main">
                  <a:solidFill>
                    <a:srgbClr val="FFFFFF"/>
                  </a:solidFill>
                </a14:hiddenFill>
              </a:ext>
            </a:extLst>
          </p:spPr>
        </p:pic>
      </p:grpSp>
      <p:sp>
        <p:nvSpPr>
          <p:cNvPr id="187395" name="Line 3"/>
          <p:cNvSpPr>
            <a:spLocks noChangeShapeType="1"/>
          </p:cNvSpPr>
          <p:nvPr/>
        </p:nvSpPr>
        <p:spPr bwMode="auto">
          <a:xfrm flipH="1">
            <a:off x="5029200" y="2133600"/>
            <a:ext cx="3810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87409" name="Group 17"/>
          <p:cNvGrpSpPr>
            <a:grpSpLocks/>
          </p:cNvGrpSpPr>
          <p:nvPr/>
        </p:nvGrpSpPr>
        <p:grpSpPr bwMode="auto">
          <a:xfrm>
            <a:off x="5562600" y="1447800"/>
            <a:ext cx="914400" cy="1295400"/>
            <a:chOff x="2544" y="912"/>
            <a:chExt cx="576" cy="816"/>
          </a:xfrm>
        </p:grpSpPr>
        <p:sp>
          <p:nvSpPr>
            <p:cNvPr id="187404" name="Text Box 12"/>
            <p:cNvSpPr txBox="1">
              <a:spLocks noChangeArrowheads="1"/>
            </p:cNvSpPr>
            <p:nvPr/>
          </p:nvSpPr>
          <p:spPr bwMode="auto">
            <a:xfrm>
              <a:off x="2588" y="1536"/>
              <a:ext cx="5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rPr>
                <a:t>Strategy</a:t>
              </a:r>
            </a:p>
          </p:txBody>
        </p:sp>
        <p:pic>
          <p:nvPicPr>
            <p:cNvPr id="187405" name="Picture 13" descr="strate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912"/>
              <a:ext cx="537"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187396" name="Line 4"/>
          <p:cNvSpPr>
            <a:spLocks noChangeShapeType="1"/>
          </p:cNvSpPr>
          <p:nvPr/>
        </p:nvSpPr>
        <p:spPr bwMode="auto">
          <a:xfrm>
            <a:off x="6629400" y="2057400"/>
            <a:ext cx="5334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87410" name="Group 18"/>
          <p:cNvGrpSpPr>
            <a:grpSpLocks/>
          </p:cNvGrpSpPr>
          <p:nvPr/>
        </p:nvGrpSpPr>
        <p:grpSpPr bwMode="auto">
          <a:xfrm>
            <a:off x="6934200" y="2667000"/>
            <a:ext cx="990600" cy="1219200"/>
            <a:chOff x="3408" y="1680"/>
            <a:chExt cx="624" cy="768"/>
          </a:xfrm>
        </p:grpSpPr>
        <p:sp>
          <p:nvSpPr>
            <p:cNvPr id="187400" name="Text Box 8"/>
            <p:cNvSpPr txBox="1">
              <a:spLocks noChangeArrowheads="1"/>
            </p:cNvSpPr>
            <p:nvPr/>
          </p:nvSpPr>
          <p:spPr bwMode="auto">
            <a:xfrm>
              <a:off x="3408" y="2256"/>
              <a:ext cx="5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Process</a:t>
              </a:r>
            </a:p>
          </p:txBody>
        </p:sp>
        <p:pic>
          <p:nvPicPr>
            <p:cNvPr id="187407" name="Picture 15" descr="proces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8" y="1680"/>
              <a:ext cx="624" cy="578"/>
            </a:xfrm>
            <a:prstGeom prst="rect">
              <a:avLst/>
            </a:prstGeom>
            <a:noFill/>
            <a:extLst>
              <a:ext uri="{909E8E84-426E-40DD-AFC4-6F175D3DCCD1}">
                <a14:hiddenFill xmlns:a14="http://schemas.microsoft.com/office/drawing/2010/main">
                  <a:solidFill>
                    <a:srgbClr val="FFFFFF"/>
                  </a:solidFill>
                </a14:hiddenFill>
              </a:ext>
            </a:extLst>
          </p:spPr>
        </p:pic>
      </p:grpSp>
      <p:sp>
        <p:nvSpPr>
          <p:cNvPr id="187397" name="Line 5"/>
          <p:cNvSpPr>
            <a:spLocks noChangeShapeType="1"/>
          </p:cNvSpPr>
          <p:nvPr/>
        </p:nvSpPr>
        <p:spPr bwMode="auto">
          <a:xfrm flipV="1">
            <a:off x="6858000" y="3962400"/>
            <a:ext cx="4572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87411" name="Group 19"/>
          <p:cNvGrpSpPr>
            <a:grpSpLocks/>
          </p:cNvGrpSpPr>
          <p:nvPr/>
        </p:nvGrpSpPr>
        <p:grpSpPr bwMode="auto">
          <a:xfrm>
            <a:off x="5486400" y="4038600"/>
            <a:ext cx="1143000" cy="1219200"/>
            <a:chOff x="2496" y="2544"/>
            <a:chExt cx="720" cy="768"/>
          </a:xfrm>
        </p:grpSpPr>
        <p:pic>
          <p:nvPicPr>
            <p:cNvPr id="187394" name="Picture 2" descr="technolog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2544"/>
              <a:ext cx="672" cy="599"/>
            </a:xfrm>
            <a:prstGeom prst="rect">
              <a:avLst/>
            </a:prstGeom>
            <a:noFill/>
            <a:extLst>
              <a:ext uri="{909E8E84-426E-40DD-AFC4-6F175D3DCCD1}">
                <a14:hiddenFill xmlns:a14="http://schemas.microsoft.com/office/drawing/2010/main">
                  <a:solidFill>
                    <a:srgbClr val="FFFFFF"/>
                  </a:solidFill>
                </a14:hiddenFill>
              </a:ext>
            </a:extLst>
          </p:spPr>
        </p:pic>
        <p:sp>
          <p:nvSpPr>
            <p:cNvPr id="187402" name="Text Box 10"/>
            <p:cNvSpPr txBox="1">
              <a:spLocks noChangeArrowheads="1"/>
            </p:cNvSpPr>
            <p:nvPr/>
          </p:nvSpPr>
          <p:spPr bwMode="auto">
            <a:xfrm>
              <a:off x="2496" y="3120"/>
              <a:ext cx="6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Technology</a:t>
              </a:r>
            </a:p>
          </p:txBody>
        </p:sp>
      </p:grpSp>
      <p:sp>
        <p:nvSpPr>
          <p:cNvPr id="187408" name="Rectangle 2"/>
          <p:cNvSpPr>
            <a:spLocks noChangeArrowheads="1"/>
          </p:cNvSpPr>
          <p:nvPr/>
        </p:nvSpPr>
        <p:spPr bwMode="auto">
          <a:xfrm>
            <a:off x="2133600" y="1"/>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dirty="0">
                <a:solidFill>
                  <a:srgbClr val="FFFFFF"/>
                </a:solidFill>
              </a:rPr>
              <a:t>What affects what?</a:t>
            </a:r>
            <a:endParaRPr lang="en-US" altLang="en-US" sz="3200" dirty="0">
              <a:solidFill>
                <a:srgbClr val="FFFFFF"/>
              </a:solidFill>
            </a:endParaRPr>
          </a:p>
        </p:txBody>
      </p:sp>
      <p:sp>
        <p:nvSpPr>
          <p:cNvPr id="187413" name="Rectangle 2"/>
          <p:cNvSpPr>
            <a:spLocks noChangeArrowheads="1"/>
          </p:cNvSpPr>
          <p:nvPr/>
        </p:nvSpPr>
        <p:spPr bwMode="auto">
          <a:xfrm>
            <a:off x="2133600" y="5622926"/>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dirty="0">
                <a:solidFill>
                  <a:srgbClr val="FFFFFF"/>
                </a:solidFill>
              </a:rPr>
              <a:t>Everything affects everything!</a:t>
            </a:r>
            <a:endParaRPr lang="en-US" altLang="en-US" sz="3200" dirty="0">
              <a:solidFill>
                <a:srgbClr val="FFFFFF"/>
              </a:solidFill>
            </a:endParaRPr>
          </a:p>
        </p:txBody>
      </p:sp>
      <p:sp>
        <p:nvSpPr>
          <p:cNvPr id="187399" name="Line 7"/>
          <p:cNvSpPr>
            <a:spLocks noChangeShapeType="1"/>
          </p:cNvSpPr>
          <p:nvPr/>
        </p:nvSpPr>
        <p:spPr bwMode="auto">
          <a:xfrm>
            <a:off x="5486400" y="3276600"/>
            <a:ext cx="1143000" cy="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87403" name="Line 11"/>
          <p:cNvSpPr>
            <a:spLocks noChangeShapeType="1"/>
          </p:cNvSpPr>
          <p:nvPr/>
        </p:nvSpPr>
        <p:spPr bwMode="auto">
          <a:xfrm>
            <a:off x="6019800" y="2743200"/>
            <a:ext cx="0" cy="10668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43846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7409"/>
                                        </p:tgtEl>
                                        <p:attrNameLst>
                                          <p:attrName>style.visibility</p:attrName>
                                        </p:attrNameLst>
                                      </p:cBhvr>
                                      <p:to>
                                        <p:strVal val="visible"/>
                                      </p:to>
                                    </p:set>
                                    <p:animEffect transition="in" filter="dissolve">
                                      <p:cBhvr>
                                        <p:cTn id="7" dur="500"/>
                                        <p:tgtEl>
                                          <p:spTgt spid="187409"/>
                                        </p:tgtEl>
                                      </p:cBhvr>
                                    </p:animEffect>
                                  </p:childTnLst>
                                </p:cTn>
                              </p:par>
                              <p:par>
                                <p:cTn id="8" presetID="9" presetClass="entr" presetSubtype="0" fill="hold" nodeType="withEffect">
                                  <p:stCondLst>
                                    <p:cond delay="0"/>
                                  </p:stCondLst>
                                  <p:childTnLst>
                                    <p:set>
                                      <p:cBhvr>
                                        <p:cTn id="9" dur="1" fill="hold">
                                          <p:stCondLst>
                                            <p:cond delay="0"/>
                                          </p:stCondLst>
                                        </p:cTn>
                                        <p:tgtEl>
                                          <p:spTgt spid="187412"/>
                                        </p:tgtEl>
                                        <p:attrNameLst>
                                          <p:attrName>style.visibility</p:attrName>
                                        </p:attrNameLst>
                                      </p:cBhvr>
                                      <p:to>
                                        <p:strVal val="visible"/>
                                      </p:to>
                                    </p:set>
                                    <p:animEffect transition="in" filter="dissolve">
                                      <p:cBhvr>
                                        <p:cTn id="10" dur="500"/>
                                        <p:tgtEl>
                                          <p:spTgt spid="187412"/>
                                        </p:tgtEl>
                                      </p:cBhvr>
                                    </p:animEffect>
                                  </p:childTnLst>
                                </p:cTn>
                              </p:par>
                              <p:par>
                                <p:cTn id="11" presetID="9" presetClass="entr" presetSubtype="0" fill="hold" nodeType="withEffect">
                                  <p:stCondLst>
                                    <p:cond delay="0"/>
                                  </p:stCondLst>
                                  <p:childTnLst>
                                    <p:set>
                                      <p:cBhvr>
                                        <p:cTn id="12" dur="1" fill="hold">
                                          <p:stCondLst>
                                            <p:cond delay="0"/>
                                          </p:stCondLst>
                                        </p:cTn>
                                        <p:tgtEl>
                                          <p:spTgt spid="187411"/>
                                        </p:tgtEl>
                                        <p:attrNameLst>
                                          <p:attrName>style.visibility</p:attrName>
                                        </p:attrNameLst>
                                      </p:cBhvr>
                                      <p:to>
                                        <p:strVal val="visible"/>
                                      </p:to>
                                    </p:set>
                                    <p:animEffect transition="in" filter="dissolve">
                                      <p:cBhvr>
                                        <p:cTn id="13" dur="500"/>
                                        <p:tgtEl>
                                          <p:spTgt spid="187411"/>
                                        </p:tgtEl>
                                      </p:cBhvr>
                                    </p:animEffect>
                                  </p:childTnLst>
                                </p:cTn>
                              </p:par>
                              <p:par>
                                <p:cTn id="14" presetID="9" presetClass="entr" presetSubtype="0" fill="hold" nodeType="withEffect">
                                  <p:stCondLst>
                                    <p:cond delay="0"/>
                                  </p:stCondLst>
                                  <p:childTnLst>
                                    <p:set>
                                      <p:cBhvr>
                                        <p:cTn id="15" dur="1" fill="hold">
                                          <p:stCondLst>
                                            <p:cond delay="0"/>
                                          </p:stCondLst>
                                        </p:cTn>
                                        <p:tgtEl>
                                          <p:spTgt spid="187410"/>
                                        </p:tgtEl>
                                        <p:attrNameLst>
                                          <p:attrName>style.visibility</p:attrName>
                                        </p:attrNameLst>
                                      </p:cBhvr>
                                      <p:to>
                                        <p:strVal val="visible"/>
                                      </p:to>
                                    </p:set>
                                    <p:animEffect transition="in" filter="dissolve">
                                      <p:cBhvr>
                                        <p:cTn id="16" dur="500"/>
                                        <p:tgtEl>
                                          <p:spTgt spid="1874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7395"/>
                                        </p:tgtEl>
                                        <p:attrNameLst>
                                          <p:attrName>style.visibility</p:attrName>
                                        </p:attrNameLst>
                                      </p:cBhvr>
                                      <p:to>
                                        <p:strVal val="visible"/>
                                      </p:to>
                                    </p:set>
                                    <p:animEffect transition="in" filter="dissolve">
                                      <p:cBhvr>
                                        <p:cTn id="21" dur="500"/>
                                        <p:tgtEl>
                                          <p:spTgt spid="1873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7403"/>
                                        </p:tgtEl>
                                        <p:attrNameLst>
                                          <p:attrName>style.visibility</p:attrName>
                                        </p:attrNameLst>
                                      </p:cBhvr>
                                      <p:to>
                                        <p:strVal val="visible"/>
                                      </p:to>
                                    </p:set>
                                    <p:animEffect transition="in" filter="dissolve">
                                      <p:cBhvr>
                                        <p:cTn id="26" dur="500"/>
                                        <p:tgtEl>
                                          <p:spTgt spid="187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7396"/>
                                        </p:tgtEl>
                                        <p:attrNameLst>
                                          <p:attrName>style.visibility</p:attrName>
                                        </p:attrNameLst>
                                      </p:cBhvr>
                                      <p:to>
                                        <p:strVal val="visible"/>
                                      </p:to>
                                    </p:set>
                                    <p:animEffect transition="in" filter="dissolve">
                                      <p:cBhvr>
                                        <p:cTn id="31" dur="500"/>
                                        <p:tgtEl>
                                          <p:spTgt spid="1873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7399"/>
                                        </p:tgtEl>
                                        <p:attrNameLst>
                                          <p:attrName>style.visibility</p:attrName>
                                        </p:attrNameLst>
                                      </p:cBhvr>
                                      <p:to>
                                        <p:strVal val="visible"/>
                                      </p:to>
                                    </p:set>
                                    <p:animEffect transition="in" filter="dissolve">
                                      <p:cBhvr>
                                        <p:cTn id="36" dur="500"/>
                                        <p:tgtEl>
                                          <p:spTgt spid="18739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87398"/>
                                        </p:tgtEl>
                                        <p:attrNameLst>
                                          <p:attrName>style.visibility</p:attrName>
                                        </p:attrNameLst>
                                      </p:cBhvr>
                                      <p:to>
                                        <p:strVal val="visible"/>
                                      </p:to>
                                    </p:set>
                                    <p:animEffect transition="in" filter="dissolve">
                                      <p:cBhvr>
                                        <p:cTn id="41" dur="500"/>
                                        <p:tgtEl>
                                          <p:spTgt spid="18739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7397"/>
                                        </p:tgtEl>
                                        <p:attrNameLst>
                                          <p:attrName>style.visibility</p:attrName>
                                        </p:attrNameLst>
                                      </p:cBhvr>
                                      <p:to>
                                        <p:strVal val="visible"/>
                                      </p:to>
                                    </p:set>
                                    <p:animEffect transition="in" filter="dissolve">
                                      <p:cBhvr>
                                        <p:cTn id="46" dur="500"/>
                                        <p:tgtEl>
                                          <p:spTgt spid="18739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7413"/>
                                        </p:tgtEl>
                                        <p:attrNameLst>
                                          <p:attrName>style.visibility</p:attrName>
                                        </p:attrNameLst>
                                      </p:cBhvr>
                                      <p:to>
                                        <p:strVal val="visible"/>
                                      </p:to>
                                    </p:set>
                                    <p:animEffect transition="in" filter="dissolve">
                                      <p:cBhvr>
                                        <p:cTn id="51" dur="500"/>
                                        <p:tgtEl>
                                          <p:spTgt spid="18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animBg="1"/>
      <p:bldP spid="187395" grpId="0" animBg="1"/>
      <p:bldP spid="187396" grpId="0" animBg="1"/>
      <p:bldP spid="187397" grpId="0" animBg="1"/>
      <p:bldP spid="187413" grpId="0"/>
      <p:bldP spid="187399" grpId="0" animBg="1"/>
      <p:bldP spid="1874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2133600" y="1600200"/>
            <a:ext cx="79248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FFFFFF"/>
                </a:solidFill>
              </a:rPr>
              <a:t>What Are the Main Stages of </a:t>
            </a:r>
          </a:p>
          <a:p>
            <a:pPr algn="ctr" eaLnBrk="1" fontAlgn="base" hangingPunct="1">
              <a:spcBef>
                <a:spcPct val="0"/>
              </a:spcBef>
              <a:spcAft>
                <a:spcPct val="0"/>
              </a:spcAft>
            </a:pPr>
            <a:r>
              <a:rPr lang="en-US" altLang="en-US" sz="4000">
                <a:solidFill>
                  <a:srgbClr val="FFFFFF"/>
                </a:solidFill>
              </a:rPr>
              <a:t>the HIT Lifecycle?</a:t>
            </a:r>
          </a:p>
          <a:p>
            <a:pPr algn="ctr" eaLnBrk="1" fontAlgn="base" hangingPunct="1">
              <a:spcBef>
                <a:spcPct val="0"/>
              </a:spcBef>
              <a:spcAft>
                <a:spcPct val="0"/>
              </a:spcAft>
            </a:pPr>
            <a:endParaRPr lang="en-US" altLang="en-US" sz="4000">
              <a:solidFill>
                <a:srgbClr val="FFFFFF"/>
              </a:solidFill>
            </a:endParaRPr>
          </a:p>
          <a:p>
            <a:pPr algn="ctr" eaLnBrk="1" fontAlgn="base" hangingPunct="1">
              <a:spcBef>
                <a:spcPct val="0"/>
              </a:spcBef>
              <a:spcAft>
                <a:spcPct val="0"/>
              </a:spcAft>
            </a:pPr>
            <a:endParaRPr lang="en-US" altLang="en-US" sz="3200">
              <a:solidFill>
                <a:srgbClr val="FFFFFF"/>
              </a:solidFill>
            </a:endParaRPr>
          </a:p>
        </p:txBody>
      </p:sp>
    </p:spTree>
    <p:extLst>
      <p:ext uri="{BB962C8B-B14F-4D97-AF65-F5344CB8AC3E}">
        <p14:creationId xmlns:p14="http://schemas.microsoft.com/office/powerpoint/2010/main" val="302100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Objectives</a:t>
            </a:r>
          </a:p>
        </p:txBody>
      </p:sp>
      <p:sp>
        <p:nvSpPr>
          <p:cNvPr id="6" name="Content Placeholder 5"/>
          <p:cNvSpPr>
            <a:spLocks noGrp="1"/>
          </p:cNvSpPr>
          <p:nvPr>
            <p:ph type="body" idx="1"/>
          </p:nvPr>
        </p:nvSpPr>
        <p:spPr/>
        <p:txBody>
          <a:bodyPr>
            <a:normAutofit/>
          </a:bodyPr>
          <a:lstStyle/>
          <a:p>
            <a:pPr marL="45720"/>
            <a:r>
              <a:rPr lang="en-US" dirty="0"/>
              <a:t>At the conclusion of this activity, the participant will be able to:</a:t>
            </a:r>
          </a:p>
          <a:p>
            <a:pPr marL="502920" indent="-457200">
              <a:buFont typeface="+mj-lt"/>
              <a:buAutoNum type="arabicPeriod"/>
            </a:pPr>
            <a:r>
              <a:rPr lang="en-US" dirty="0" smtClean="0"/>
              <a:t>Recognize </a:t>
            </a:r>
            <a:r>
              <a:rPr lang="en-US" dirty="0">
                <a:solidFill>
                  <a:srgbClr val="555555"/>
                </a:solidFill>
                <a:latin typeface="Calibri" panose="020F0502020204030204" pitchFamily="34" charset="0"/>
                <a:ea typeface="Calibri" panose="020F0502020204030204" pitchFamily="34" charset="0"/>
                <a:cs typeface="Times New Roman" panose="02020603050405020304" pitchFamily="18" charset="0"/>
              </a:rPr>
              <a:t>how a paradigm of health information exchange can free up time </a:t>
            </a:r>
            <a:r>
              <a:rPr lang="en-US" dirty="0" smtClean="0">
                <a:solidFill>
                  <a:srgbClr val="555555"/>
                </a:solidFill>
                <a:latin typeface="Calibri" panose="020F0502020204030204" pitchFamily="34" charset="0"/>
                <a:ea typeface="Calibri" panose="020F0502020204030204" pitchFamily="34" charset="0"/>
                <a:cs typeface="Times New Roman" panose="02020603050405020304" pitchFamily="18" charset="0"/>
              </a:rPr>
              <a:t>which is more constructively </a:t>
            </a:r>
            <a:r>
              <a:rPr lang="en-US" dirty="0">
                <a:solidFill>
                  <a:srgbClr val="555555"/>
                </a:solidFill>
                <a:latin typeface="Calibri" panose="020F0502020204030204" pitchFamily="34" charset="0"/>
                <a:ea typeface="Calibri" panose="020F0502020204030204" pitchFamily="34" charset="0"/>
                <a:cs typeface="Times New Roman" panose="02020603050405020304" pitchFamily="18" charset="0"/>
              </a:rPr>
              <a:t>spent on client care and quality improvement.</a:t>
            </a:r>
            <a:endParaRPr lang="en-US" dirty="0"/>
          </a:p>
          <a:p>
            <a:pPr marL="502920" indent="-457200">
              <a:buFont typeface="+mj-lt"/>
              <a:buAutoNum type="arabicPeriod"/>
            </a:pPr>
            <a:r>
              <a:rPr lang="en-US" dirty="0" smtClean="0"/>
              <a:t>Describe </a:t>
            </a:r>
            <a:r>
              <a:rPr lang="en-US" dirty="0"/>
              <a:t>how to adopt and adapt strategies and tools to implement web-based resources to achieve federal compliance and improved quality management</a:t>
            </a:r>
            <a:r>
              <a:rPr lang="en-US" dirty="0" smtClean="0"/>
              <a:t>.</a:t>
            </a:r>
            <a:endParaRPr lang="en-US" dirty="0"/>
          </a:p>
          <a:p>
            <a:pPr marL="502920" indent="-457200">
              <a:buFont typeface="+mj-lt"/>
              <a:buAutoNum type="arabicPeriod"/>
            </a:pPr>
            <a:r>
              <a:rPr lang="en-US" dirty="0" smtClean="0">
                <a:solidFill>
                  <a:srgbClr val="555555"/>
                </a:solidFill>
                <a:latin typeface="Calibri" panose="020F0502020204030204" pitchFamily="34" charset="0"/>
                <a:ea typeface="Calibri" panose="020F0502020204030204" pitchFamily="34" charset="0"/>
                <a:cs typeface="Times New Roman" panose="02020603050405020304" pitchFamily="18" charset="0"/>
              </a:rPr>
              <a:t>Identify, analyze and evaluate </a:t>
            </a:r>
            <a:r>
              <a:rPr lang="en-US" dirty="0">
                <a:solidFill>
                  <a:srgbClr val="555555"/>
                </a:solidFill>
                <a:latin typeface="Calibri" panose="020F0502020204030204" pitchFamily="34" charset="0"/>
                <a:ea typeface="Calibri" panose="020F0502020204030204" pitchFamily="34" charset="0"/>
                <a:cs typeface="Times New Roman" panose="02020603050405020304" pitchFamily="18" charset="0"/>
              </a:rPr>
              <a:t>the pitfalls and benefits of implementing health information exchange, including the adoption of federal Office of that National Coordinator (ONC) standards.</a:t>
            </a:r>
            <a:r>
              <a:rPr lang="en-US" dirty="0" smtClean="0"/>
              <a:t> </a:t>
            </a:r>
            <a:endParaRPr lang="en-US" dirty="0"/>
          </a:p>
          <a:p>
            <a:endParaRPr lang="en-US" dirty="0"/>
          </a:p>
        </p:txBody>
      </p:sp>
    </p:spTree>
    <p:extLst>
      <p:ext uri="{BB962C8B-B14F-4D97-AF65-F5344CB8AC3E}">
        <p14:creationId xmlns:p14="http://schemas.microsoft.com/office/powerpoint/2010/main" val="753505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IT Implementation circle" title="HIT Implementation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5800"/>
            <a:ext cx="54864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60772" name="Picture 4" descr="Get ready for it. " title="Get ready for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607" y="614363"/>
            <a:ext cx="27336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Launch it." title="Launch 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326" y="685800"/>
            <a:ext cx="28098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descr="Now use it." title="Now use 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3224213"/>
            <a:ext cx="28098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0771" name="Picture 3" descr="Get better at it. " title="Get better at 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6" y="3267076"/>
            <a:ext cx="27336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0775" name="Picture 7" descr="arro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1" y="7620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0776" name="Picture 8" descr="arrow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1" y="3124201"/>
            <a:ext cx="4857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60777" name="Picture 9" descr="arro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1" y="54102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0778" name="Picture 10" descr="arrow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6626" y="3048001"/>
            <a:ext cx="48577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0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descr="HIT Implementation circle" title="HIT Implementation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5800"/>
            <a:ext cx="54864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61795" name="Picture 3" descr="Get ready for IT." title="Get Ready for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6" y="685800"/>
            <a:ext cx="27336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1794" name="Picture 2" descr="Launch IT. Highligh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685800"/>
            <a:ext cx="28098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1798" name="Picture 6" descr="Now use IT." title="Now use 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1" y="3267076"/>
            <a:ext cx="28098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1797" name="Picture 5" descr="Get better at IT." title="Get better at 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6" y="3267076"/>
            <a:ext cx="27336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1799" name="Picture 7" descr="arro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1" y="7620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1800" name="Picture 8" descr="arrow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1" y="3124201"/>
            <a:ext cx="4857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61801" name="Picture 9" descr="arro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1" y="54102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1802" name="Picture 10" descr="arrow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6626" y="3048001"/>
            <a:ext cx="48577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3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HIT Implementation circle" title="HIT Implementation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5800"/>
            <a:ext cx="54864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62821" name="Picture 5" descr="Get ready for IT." title="Get ready for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6" y="685800"/>
            <a:ext cx="27336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2819" name="Picture 3" descr="lauc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685800"/>
            <a:ext cx="28098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2818" name="Picture 2" descr="Now use IT. Highlighted." title="Now use 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1" y="3267076"/>
            <a:ext cx="28098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2822" name="Picture 6" descr="Get better at IT." title="Get better at 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6" y="3267076"/>
            <a:ext cx="27336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2823" name="Picture 7" descr="arro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1" y="7620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2824" name="Picture 8" descr="arrow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1" y="3124201"/>
            <a:ext cx="4857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62825" name="Picture 9" descr="arro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1" y="54102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2826" name="Picture 10" descr="arrow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6626" y="3048001"/>
            <a:ext cx="48577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5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descr="HIT Implementation circle" title="HIT Implementation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5800"/>
            <a:ext cx="54864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63846" name="Picture 6" descr="Get Ready for IT." title="Get Ready for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6" y="685800"/>
            <a:ext cx="27336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3845" name="Picture 5" descr="Launch IT." title="Launch 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685800"/>
            <a:ext cx="28098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63843" name="Picture 3" descr="Now use IT." title="Now use 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1" y="3267076"/>
            <a:ext cx="28098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3842" name="Picture 2" descr="Get better at IT. Highlighted" title="Get better at 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6" y="3267076"/>
            <a:ext cx="27336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63847" name="Picture 7" descr="arro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1" y="7620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3848" name="Picture 8" descr="arrow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1" y="3124201"/>
            <a:ext cx="4857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63849" name="Picture 9" descr="arro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1" y="5410201"/>
            <a:ext cx="4667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63850" name="Picture 10" descr="arrow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6626" y="3048001"/>
            <a:ext cx="48577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45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9" name="Picture 3" descr="Full Completed HIT Implementation cirlce" title="Simple, Intergrated Framework for HIT Impleme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0"/>
            <a:ext cx="54864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93541" name="Picture 5" descr="get-read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6" y="1524000"/>
            <a:ext cx="27336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93540" name="Picture 4" descr="lauc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1524000"/>
            <a:ext cx="28098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93538" name="Picture 2" descr="now-us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9326" y="4105276"/>
            <a:ext cx="28098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93542" name="Picture 6" descr="get-bette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6" y="4105276"/>
            <a:ext cx="2733675" cy="2752725"/>
          </a:xfrm>
          <a:prstGeom prst="rect">
            <a:avLst/>
          </a:prstGeom>
          <a:noFill/>
          <a:extLst>
            <a:ext uri="{909E8E84-426E-40DD-AFC4-6F175D3DCCD1}">
              <a14:hiddenFill xmlns:a14="http://schemas.microsoft.com/office/drawing/2010/main">
                <a:solidFill>
                  <a:srgbClr val="FFFFFF"/>
                </a:solidFill>
              </a14:hiddenFill>
            </a:ext>
          </a:extLst>
        </p:spPr>
      </p:pic>
      <p:sp>
        <p:nvSpPr>
          <p:cNvPr id="193563" name="Rectangle 2"/>
          <p:cNvSpPr>
            <a:spLocks noChangeArrowheads="1"/>
          </p:cNvSpPr>
          <p:nvPr/>
        </p:nvSpPr>
        <p:spPr bwMode="auto">
          <a:xfrm>
            <a:off x="2057400" y="152400"/>
            <a:ext cx="79248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dirty="0">
                <a:solidFill>
                  <a:srgbClr val="FFFFFF"/>
                </a:solidFill>
              </a:rPr>
              <a:t>A Simple, Integrated Framework for HIT Implementation</a:t>
            </a:r>
          </a:p>
          <a:p>
            <a:pPr algn="ctr" eaLnBrk="1" fontAlgn="base" hangingPunct="1">
              <a:spcBef>
                <a:spcPct val="0"/>
              </a:spcBef>
              <a:spcAft>
                <a:spcPct val="0"/>
              </a:spcAft>
            </a:pPr>
            <a:endParaRPr lang="en-US" altLang="en-US" sz="4000" dirty="0">
              <a:solidFill>
                <a:srgbClr val="FFFFFF"/>
              </a:solidFill>
            </a:endParaRPr>
          </a:p>
          <a:p>
            <a:pPr algn="ctr" eaLnBrk="1" fontAlgn="base" hangingPunct="1">
              <a:spcBef>
                <a:spcPct val="0"/>
              </a:spcBef>
              <a:spcAft>
                <a:spcPct val="0"/>
              </a:spcAft>
            </a:pPr>
            <a:endParaRPr lang="en-US" altLang="en-US" sz="3200" dirty="0">
              <a:solidFill>
                <a:srgbClr val="FFFFFF"/>
              </a:solidFill>
            </a:endParaRPr>
          </a:p>
        </p:txBody>
      </p:sp>
      <p:grpSp>
        <p:nvGrpSpPr>
          <p:cNvPr id="193543" name="Group 7"/>
          <p:cNvGrpSpPr>
            <a:grpSpLocks/>
          </p:cNvGrpSpPr>
          <p:nvPr/>
        </p:nvGrpSpPr>
        <p:grpSpPr bwMode="auto">
          <a:xfrm>
            <a:off x="3476625" y="1600201"/>
            <a:ext cx="5238750" cy="5133975"/>
            <a:chOff x="1230" y="480"/>
            <a:chExt cx="3300" cy="3234"/>
          </a:xfrm>
        </p:grpSpPr>
        <p:pic>
          <p:nvPicPr>
            <p:cNvPr id="193544" name="Picture 8" descr="arro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 y="480"/>
              <a:ext cx="294" cy="306"/>
            </a:xfrm>
            <a:prstGeom prst="rect">
              <a:avLst/>
            </a:prstGeom>
            <a:noFill/>
            <a:extLst>
              <a:ext uri="{909E8E84-426E-40DD-AFC4-6F175D3DCCD1}">
                <a14:hiddenFill xmlns:a14="http://schemas.microsoft.com/office/drawing/2010/main">
                  <a:solidFill>
                    <a:srgbClr val="FFFFFF"/>
                  </a:solidFill>
                </a14:hiddenFill>
              </a:ext>
            </a:extLst>
          </p:spPr>
        </p:pic>
        <p:pic>
          <p:nvPicPr>
            <p:cNvPr id="193545" name="Picture 9" descr="arrow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4" y="1968"/>
              <a:ext cx="306" cy="294"/>
            </a:xfrm>
            <a:prstGeom prst="rect">
              <a:avLst/>
            </a:prstGeom>
            <a:noFill/>
            <a:extLst>
              <a:ext uri="{909E8E84-426E-40DD-AFC4-6F175D3DCCD1}">
                <a14:hiddenFill xmlns:a14="http://schemas.microsoft.com/office/drawing/2010/main">
                  <a:solidFill>
                    <a:srgbClr val="FFFFFF"/>
                  </a:solidFill>
                </a14:hiddenFill>
              </a:ext>
            </a:extLst>
          </p:spPr>
        </p:pic>
        <p:pic>
          <p:nvPicPr>
            <p:cNvPr id="193546" name="Picture 10" descr="arro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 y="3408"/>
              <a:ext cx="294" cy="306"/>
            </a:xfrm>
            <a:prstGeom prst="rect">
              <a:avLst/>
            </a:prstGeom>
            <a:noFill/>
            <a:extLst>
              <a:ext uri="{909E8E84-426E-40DD-AFC4-6F175D3DCCD1}">
                <a14:hiddenFill xmlns:a14="http://schemas.microsoft.com/office/drawing/2010/main">
                  <a:solidFill>
                    <a:srgbClr val="FFFFFF"/>
                  </a:solidFill>
                </a14:hiddenFill>
              </a:ext>
            </a:extLst>
          </p:spPr>
        </p:pic>
        <p:pic>
          <p:nvPicPr>
            <p:cNvPr id="193547" name="Picture 11" descr="arrow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0" y="1920"/>
              <a:ext cx="306" cy="294"/>
            </a:xfrm>
            <a:prstGeom prst="rect">
              <a:avLst/>
            </a:prstGeom>
            <a:noFill/>
            <a:extLst>
              <a:ext uri="{909E8E84-426E-40DD-AFC4-6F175D3DCCD1}">
                <a14:hiddenFill xmlns:a14="http://schemas.microsoft.com/office/drawing/2010/main">
                  <a:solidFill>
                    <a:srgbClr val="FFFFFF"/>
                  </a:solidFill>
                </a14:hiddenFill>
              </a:ext>
            </a:extLst>
          </p:spPr>
        </p:pic>
      </p:grpSp>
      <p:pic>
        <p:nvPicPr>
          <p:cNvPr id="193548" name="Picture 12" descr="technolog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62600" y="4876801"/>
            <a:ext cx="1066800" cy="950913"/>
          </a:xfrm>
          <a:prstGeom prst="rect">
            <a:avLst/>
          </a:prstGeom>
          <a:noFill/>
          <a:extLst>
            <a:ext uri="{909E8E84-426E-40DD-AFC4-6F175D3DCCD1}">
              <a14:hiddenFill xmlns:a14="http://schemas.microsoft.com/office/drawing/2010/main">
                <a:solidFill>
                  <a:srgbClr val="FFFFFF"/>
                </a:solidFill>
              </a14:hiddenFill>
            </a:ext>
          </a:extLst>
        </p:spPr>
      </p:pic>
      <p:sp>
        <p:nvSpPr>
          <p:cNvPr id="193549" name="Line 13"/>
          <p:cNvSpPr>
            <a:spLocks noChangeShapeType="1"/>
          </p:cNvSpPr>
          <p:nvPr/>
        </p:nvSpPr>
        <p:spPr bwMode="auto">
          <a:xfrm flipH="1">
            <a:off x="5029200" y="2971800"/>
            <a:ext cx="3810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3550" name="Line 14"/>
          <p:cNvSpPr>
            <a:spLocks noChangeShapeType="1"/>
          </p:cNvSpPr>
          <p:nvPr/>
        </p:nvSpPr>
        <p:spPr bwMode="auto">
          <a:xfrm>
            <a:off x="6629400" y="2895600"/>
            <a:ext cx="5334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3551" name="Line 15"/>
          <p:cNvSpPr>
            <a:spLocks noChangeShapeType="1"/>
          </p:cNvSpPr>
          <p:nvPr/>
        </p:nvSpPr>
        <p:spPr bwMode="auto">
          <a:xfrm flipV="1">
            <a:off x="6858000" y="4800600"/>
            <a:ext cx="4572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3552" name="Line 16"/>
          <p:cNvSpPr>
            <a:spLocks noChangeShapeType="1"/>
          </p:cNvSpPr>
          <p:nvPr/>
        </p:nvSpPr>
        <p:spPr bwMode="auto">
          <a:xfrm>
            <a:off x="4876800" y="4876800"/>
            <a:ext cx="533400" cy="4572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3553" name="Line 17"/>
          <p:cNvSpPr>
            <a:spLocks noChangeShapeType="1"/>
          </p:cNvSpPr>
          <p:nvPr/>
        </p:nvSpPr>
        <p:spPr bwMode="auto">
          <a:xfrm>
            <a:off x="5486400" y="4114800"/>
            <a:ext cx="1143000" cy="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3554" name="Text Box 18"/>
          <p:cNvSpPr txBox="1">
            <a:spLocks noChangeArrowheads="1"/>
          </p:cNvSpPr>
          <p:nvPr/>
        </p:nvSpPr>
        <p:spPr bwMode="auto">
          <a:xfrm>
            <a:off x="6934200" y="4419600"/>
            <a:ext cx="82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Process</a:t>
            </a:r>
          </a:p>
        </p:txBody>
      </p:sp>
      <p:sp>
        <p:nvSpPr>
          <p:cNvPr id="193555" name="Text Box 19"/>
          <p:cNvSpPr txBox="1">
            <a:spLocks noChangeArrowheads="1"/>
          </p:cNvSpPr>
          <p:nvPr/>
        </p:nvSpPr>
        <p:spPr bwMode="auto">
          <a:xfrm>
            <a:off x="4191000" y="44196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People</a:t>
            </a:r>
          </a:p>
        </p:txBody>
      </p:sp>
      <p:sp>
        <p:nvSpPr>
          <p:cNvPr id="193556" name="Text Box 20"/>
          <p:cNvSpPr txBox="1">
            <a:spLocks noChangeArrowheads="1"/>
          </p:cNvSpPr>
          <p:nvPr/>
        </p:nvSpPr>
        <p:spPr bwMode="auto">
          <a:xfrm>
            <a:off x="5486400" y="5791200"/>
            <a:ext cx="1100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Technology</a:t>
            </a:r>
          </a:p>
        </p:txBody>
      </p:sp>
      <p:sp>
        <p:nvSpPr>
          <p:cNvPr id="193557" name="Line 21"/>
          <p:cNvSpPr>
            <a:spLocks noChangeShapeType="1"/>
          </p:cNvSpPr>
          <p:nvPr/>
        </p:nvSpPr>
        <p:spPr bwMode="auto">
          <a:xfrm>
            <a:off x="6019800" y="3581400"/>
            <a:ext cx="0" cy="1066800"/>
          </a:xfrm>
          <a:prstGeom prst="line">
            <a:avLst/>
          </a:prstGeom>
          <a:noFill/>
          <a:ln w="381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3558" name="Text Box 22"/>
          <p:cNvSpPr txBox="1">
            <a:spLocks noChangeArrowheads="1"/>
          </p:cNvSpPr>
          <p:nvPr/>
        </p:nvSpPr>
        <p:spPr bwMode="auto">
          <a:xfrm>
            <a:off x="5632450" y="3276600"/>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FFFFFF"/>
                </a:solidFill>
              </a:rPr>
              <a:t>Strategy</a:t>
            </a:r>
          </a:p>
        </p:txBody>
      </p:sp>
      <p:pic>
        <p:nvPicPr>
          <p:cNvPr id="193559" name="Picture 23" descr="strateg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62600" y="2286000"/>
            <a:ext cx="85248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3560" name="Picture 24" descr="peopl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67200" y="3657600"/>
            <a:ext cx="838200" cy="755650"/>
          </a:xfrm>
          <a:prstGeom prst="rect">
            <a:avLst/>
          </a:prstGeom>
          <a:noFill/>
          <a:extLst>
            <a:ext uri="{909E8E84-426E-40DD-AFC4-6F175D3DCCD1}">
              <a14:hiddenFill xmlns:a14="http://schemas.microsoft.com/office/drawing/2010/main">
                <a:solidFill>
                  <a:srgbClr val="FFFFFF"/>
                </a:solidFill>
              </a14:hiddenFill>
            </a:ext>
          </a:extLst>
        </p:spPr>
      </p:pic>
      <p:pic>
        <p:nvPicPr>
          <p:cNvPr id="193561" name="Picture 25" descr="process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34200" y="3505201"/>
            <a:ext cx="990600" cy="91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4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Lessons</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3939988" y="495300"/>
            <a:ext cx="7620000" cy="6023723"/>
          </a:xfrm>
        </p:spPr>
        <p:txBody>
          <a:bodyPr/>
          <a:lstStyle/>
          <a:p>
            <a:pPr marL="609600" indent="-609600">
              <a:buFontTx/>
              <a:buAutoNum type="arabicPeriod"/>
            </a:pPr>
            <a:r>
              <a:rPr lang="en-US" altLang="en-US" sz="2400" dirty="0" smtClean="0"/>
              <a:t>Partnership paradigm</a:t>
            </a:r>
            <a:endParaRPr lang="en-US" altLang="en-US" sz="2400" dirty="0"/>
          </a:p>
          <a:p>
            <a:pPr marL="609600" indent="-609600">
              <a:buFontTx/>
              <a:buAutoNum type="arabicPeriod"/>
            </a:pPr>
            <a:endParaRPr lang="en-US" altLang="en-US" sz="2400" dirty="0"/>
          </a:p>
          <a:p>
            <a:pPr marL="609600" indent="-609600">
              <a:buFontTx/>
              <a:buAutoNum type="arabicPeriod"/>
            </a:pPr>
            <a:r>
              <a:rPr lang="en-US" altLang="en-US" sz="2400" dirty="0" smtClean="0"/>
              <a:t>Think win-win-win</a:t>
            </a:r>
            <a:endParaRPr lang="en-US" altLang="en-US" sz="2400" dirty="0"/>
          </a:p>
          <a:p>
            <a:pPr marL="609600" indent="-609600">
              <a:buFontTx/>
              <a:buAutoNum type="arabicPeriod"/>
            </a:pPr>
            <a:endParaRPr lang="en-US" altLang="en-US" sz="2400" dirty="0"/>
          </a:p>
          <a:p>
            <a:pPr marL="609600" indent="-609600">
              <a:buFontTx/>
              <a:buAutoNum type="arabicPeriod"/>
            </a:pPr>
            <a:r>
              <a:rPr lang="en-US" altLang="en-US" sz="2400" dirty="0" smtClean="0"/>
              <a:t>Role of IT Departments and Vendors vs Program</a:t>
            </a:r>
            <a:endParaRPr lang="en-US" altLang="en-US" sz="2400" dirty="0"/>
          </a:p>
          <a:p>
            <a:pPr marL="609600" indent="-609600">
              <a:buFontTx/>
              <a:buAutoNum type="arabicPeriod"/>
            </a:pPr>
            <a:endParaRPr lang="en-US" altLang="en-US" sz="2400" dirty="0"/>
          </a:p>
          <a:p>
            <a:pPr marL="609600" indent="-609600">
              <a:buFontTx/>
              <a:buAutoNum type="arabicPeriod"/>
            </a:pPr>
            <a:r>
              <a:rPr lang="en-US" altLang="en-US" sz="2400" dirty="0" smtClean="0"/>
              <a:t>Seek out or build standards</a:t>
            </a:r>
            <a:endParaRPr lang="en-US" altLang="en-US" sz="2400" dirty="0"/>
          </a:p>
          <a:p>
            <a:pPr marL="609600" indent="-609600">
              <a:buFontTx/>
              <a:buAutoNum type="arabicPeriod"/>
            </a:pPr>
            <a:endParaRPr lang="en-US" altLang="en-US" sz="2400" dirty="0"/>
          </a:p>
          <a:p>
            <a:pPr marL="609600" indent="-609600">
              <a:buFontTx/>
              <a:buAutoNum type="arabicPeriod"/>
            </a:pPr>
            <a:r>
              <a:rPr lang="en-US" altLang="en-US" sz="2400" dirty="0" smtClean="0"/>
              <a:t>Stakeholder engagement, TA, &amp; Support</a:t>
            </a:r>
          </a:p>
          <a:p>
            <a:pPr marL="609600" indent="-609600">
              <a:buFontTx/>
              <a:buAutoNum type="arabicPeriod"/>
            </a:pPr>
            <a:endParaRPr lang="en-US" altLang="en-US" sz="2400" dirty="0" smtClean="0"/>
          </a:p>
          <a:p>
            <a:pPr marL="609600" indent="-609600">
              <a:buFontTx/>
              <a:buAutoNum type="arabicPeriod"/>
            </a:pPr>
            <a:r>
              <a:rPr lang="en-US" altLang="en-US" sz="2400" dirty="0" smtClean="0"/>
              <a:t>Security is paramount</a:t>
            </a:r>
          </a:p>
          <a:p>
            <a:pPr marL="609600" indent="-609600">
              <a:buFontTx/>
              <a:buAutoNum type="arabicPeriod"/>
            </a:pPr>
            <a:endParaRPr lang="en-US" altLang="en-US" sz="2400" dirty="0" smtClean="0"/>
          </a:p>
          <a:p>
            <a:pPr marL="609600" indent="-609600">
              <a:buFontTx/>
              <a:buAutoNum type="arabicPeriod"/>
            </a:pPr>
            <a:r>
              <a:rPr lang="en-US" altLang="en-US" sz="2400" dirty="0" smtClean="0"/>
              <a:t>Whatever it takes attitude.  Choose partners wisely</a:t>
            </a:r>
            <a:endParaRPr lang="en-US" altLang="en-US" sz="2400" dirty="0"/>
          </a:p>
          <a:p>
            <a:pPr marL="609600" indent="-609600">
              <a:buFontTx/>
              <a:buAutoNum type="arabicPeriod"/>
            </a:pPr>
            <a:endParaRPr lang="en-US" altLang="en-US" sz="2400" dirty="0"/>
          </a:p>
        </p:txBody>
      </p:sp>
    </p:spTree>
    <p:extLst>
      <p:ext uri="{BB962C8B-B14F-4D97-AF65-F5344CB8AC3E}">
        <p14:creationId xmlns:p14="http://schemas.microsoft.com/office/powerpoint/2010/main" val="2977456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5395">
                                            <p:txEl>
                                              <p:pRg st="10" end="10"/>
                                            </p:txEl>
                                          </p:spTgt>
                                        </p:tgtEl>
                                        <p:attrNameLst>
                                          <p:attrName>style.visibility</p:attrName>
                                        </p:attrNameLst>
                                      </p:cBhvr>
                                      <p:to>
                                        <p:strVal val="visible"/>
                                      </p:to>
                                    </p:set>
                                    <p:animEffect transition="in" filter="dissolve">
                                      <p:cBhvr>
                                        <p:cTn id="37" dur="500"/>
                                        <p:tgtEl>
                                          <p:spTgt spid="31539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5395">
                                            <p:txEl>
                                              <p:pRg st="12" end="12"/>
                                            </p:txEl>
                                          </p:spTgt>
                                        </p:tgtEl>
                                        <p:attrNameLst>
                                          <p:attrName>style.visibility</p:attrName>
                                        </p:attrNameLst>
                                      </p:cBhvr>
                                      <p:to>
                                        <p:strVal val="visible"/>
                                      </p:to>
                                    </p:set>
                                    <p:animEffect transition="in" filter="dissolve">
                                      <p:cBhvr>
                                        <p:cTn id="42" dur="500"/>
                                        <p:tgtEl>
                                          <p:spTgt spid="3153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6"/>
          <p:cNvSpPr txBox="1">
            <a:spLocks noChangeArrowheads="1"/>
          </p:cNvSpPr>
          <p:nvPr/>
        </p:nvSpPr>
        <p:spPr bwMode="auto">
          <a:xfrm>
            <a:off x="2447366" y="1597025"/>
            <a:ext cx="3019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Calibri" panose="020F0502020204030204" pitchFamily="34" charset="0"/>
              </a:rPr>
              <a:t>Population </a:t>
            </a:r>
            <a:r>
              <a:rPr lang="en-US" altLang="en-US" dirty="0" smtClean="0">
                <a:solidFill>
                  <a:srgbClr val="000000"/>
                </a:solidFill>
                <a:latin typeface="Calibri" panose="020F0502020204030204" pitchFamily="34" charset="0"/>
              </a:rPr>
              <a:t>1.42 million</a:t>
            </a:r>
            <a:endParaRPr lang="en-US" altLang="en-US" dirty="0">
              <a:solidFill>
                <a:srgbClr val="000000"/>
              </a:solidFill>
              <a:latin typeface="Calibri" panose="020F0502020204030204" pitchFamily="34" charset="0"/>
            </a:endParaRPr>
          </a:p>
        </p:txBody>
      </p:sp>
      <p:pic>
        <p:nvPicPr>
          <p:cNvPr id="65538" name="Picture 3" descr="A map showing the islands of Hawaii." title="Map of Hawai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68301"/>
            <a:ext cx="4286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540" name="Chart 5" descr="Pie chart showing the general race population of Hawaii affected by HIV/AIDS" title="HIV/AIDS Cases by Race"/>
          <p:cNvGraphicFramePr>
            <a:graphicFrameLocks/>
          </p:cNvGraphicFramePr>
          <p:nvPr>
            <p:extLst/>
          </p:nvPr>
        </p:nvGraphicFramePr>
        <p:xfrm>
          <a:off x="6411914" y="3652838"/>
          <a:ext cx="3571875" cy="2576512"/>
        </p:xfrm>
        <a:graphic>
          <a:graphicData uri="http://schemas.openxmlformats.org/presentationml/2006/ole">
            <mc:AlternateContent xmlns:mc="http://schemas.openxmlformats.org/markup-compatibility/2006">
              <mc:Choice xmlns:v="urn:schemas-microsoft-com:vml" Requires="v">
                <p:oleObj spid="_x0000_s1028" r:id="rId4" imgW="3572566" imgH="2578831" progId="Excel.Chart.8">
                  <p:embed/>
                </p:oleObj>
              </mc:Choice>
              <mc:Fallback>
                <p:oleObj r:id="rId4" imgW="3572566" imgH="257883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914" y="3652838"/>
                        <a:ext cx="3571875" cy="257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Chart 4" descr="Pie chart showing the general race population of Hawaii" title="General Population"/>
          <p:cNvGraphicFramePr>
            <a:graphicFrameLocks/>
          </p:cNvGraphicFramePr>
          <p:nvPr>
            <p:extLst/>
          </p:nvPr>
        </p:nvGraphicFramePr>
        <p:xfrm>
          <a:off x="2112963" y="3773488"/>
          <a:ext cx="4146550" cy="2455862"/>
        </p:xfrm>
        <a:graphic>
          <a:graphicData uri="http://schemas.openxmlformats.org/presentationml/2006/ole">
            <mc:AlternateContent xmlns:mc="http://schemas.openxmlformats.org/markup-compatibility/2006">
              <mc:Choice xmlns:v="urn:schemas-microsoft-com:vml" Requires="v">
                <p:oleObj spid="_x0000_s1029" r:id="rId6" imgW="4145639" imgH="2456901" progId="Excel.Chart.8">
                  <p:embed/>
                </p:oleObj>
              </mc:Choice>
              <mc:Fallback>
                <p:oleObj r:id="rId6" imgW="4145639" imgH="245690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963" y="3773488"/>
                        <a:ext cx="4146550" cy="245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6205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990601"/>
            <a:ext cx="7620000" cy="5705475"/>
          </a:xfrm>
        </p:spPr>
        <p:txBody>
          <a:bodyPr/>
          <a:lstStyle/>
          <a:p>
            <a:pPr marL="609600" indent="-609600">
              <a:buFontTx/>
              <a:buAutoNum type="arabicPeriod"/>
            </a:pPr>
            <a:r>
              <a:rPr lang="en-US" altLang="en-US" sz="2400" dirty="0"/>
              <a:t>e2Hawaii Ryan White HIE</a:t>
            </a:r>
          </a:p>
          <a:p>
            <a:pPr marL="609600" indent="-609600">
              <a:buFontTx/>
              <a:buAutoNum type="arabicPeriod"/>
            </a:pPr>
            <a:endParaRPr lang="en-US" altLang="en-US" sz="2400" dirty="0"/>
          </a:p>
          <a:p>
            <a:pPr marL="609600" indent="-609600">
              <a:buFontTx/>
              <a:buAutoNum type="arabicPeriod"/>
            </a:pPr>
            <a:r>
              <a:rPr lang="en-US" altLang="en-US" sz="2400" dirty="0"/>
              <a:t>Part C EMR (Waikiki Health) </a:t>
            </a:r>
            <a:r>
              <a:rPr lang="en-US" altLang="en-US" sz="2400" dirty="0">
                <a:sym typeface="Wingdings" panose="05000000000000000000" pitchFamily="2" charset="2"/>
              </a:rPr>
              <a:t> Part B </a:t>
            </a:r>
            <a:r>
              <a:rPr lang="en-US" altLang="en-US" sz="2400" dirty="0"/>
              <a:t>HIE</a:t>
            </a:r>
          </a:p>
          <a:p>
            <a:pPr marL="609600" indent="-609600">
              <a:buFontTx/>
              <a:buAutoNum type="arabicPeriod"/>
            </a:pPr>
            <a:endParaRPr lang="en-US" altLang="en-US" sz="2400" dirty="0"/>
          </a:p>
          <a:p>
            <a:pPr marL="609600" indent="-609600">
              <a:buFontTx/>
              <a:buAutoNum type="arabicPeriod"/>
            </a:pPr>
            <a:r>
              <a:rPr lang="en-US" altLang="en-US" sz="2400" dirty="0"/>
              <a:t>ADAP</a:t>
            </a:r>
          </a:p>
          <a:p>
            <a:pPr marL="609600" indent="-609600">
              <a:buFontTx/>
              <a:buAutoNum type="arabicPeriod"/>
            </a:pPr>
            <a:endParaRPr lang="en-US" altLang="en-US" sz="2400" dirty="0"/>
          </a:p>
          <a:p>
            <a:pPr marL="609600" indent="-609600">
              <a:buFontTx/>
              <a:buAutoNum type="arabicPeriod"/>
            </a:pPr>
            <a:r>
              <a:rPr lang="en-US" altLang="en-US" sz="2400" dirty="0"/>
              <a:t>Secure Messaging</a:t>
            </a:r>
          </a:p>
          <a:p>
            <a:pPr marL="609600" indent="-609600">
              <a:buFontTx/>
              <a:buAutoNum type="arabicPeriod"/>
            </a:pPr>
            <a:endParaRPr lang="en-US" altLang="en-US" sz="2400" dirty="0"/>
          </a:p>
          <a:p>
            <a:pPr marL="609600" indent="-609600">
              <a:buFontTx/>
              <a:buAutoNum type="arabicPeriod"/>
            </a:pPr>
            <a:r>
              <a:rPr lang="en-US" altLang="en-US" sz="2400" dirty="0"/>
              <a:t>Visual Reporting and Proactive Alerts &amp; Reminders </a:t>
            </a:r>
          </a:p>
          <a:p>
            <a:pPr marL="609600" indent="-609600">
              <a:buFontTx/>
              <a:buAutoNum type="arabicPeriod"/>
            </a:pPr>
            <a:endParaRPr lang="en-US" altLang="en-US" sz="2400" dirty="0"/>
          </a:p>
        </p:txBody>
      </p:sp>
    </p:spTree>
    <p:extLst>
      <p:ext uri="{BB962C8B-B14F-4D97-AF65-F5344CB8AC3E}">
        <p14:creationId xmlns:p14="http://schemas.microsoft.com/office/powerpoint/2010/main" val="3300076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990601"/>
            <a:ext cx="7620000" cy="5705475"/>
          </a:xfrm>
        </p:spPr>
        <p:txBody>
          <a:bodyPr/>
          <a:lstStyle/>
          <a:p>
            <a:pPr marL="609600" indent="-609600">
              <a:buFontTx/>
              <a:buAutoNum type="arabicPeriod"/>
            </a:pPr>
            <a:r>
              <a:rPr lang="en-US" altLang="en-US" sz="2400" dirty="0">
                <a:solidFill>
                  <a:srgbClr val="0070C0"/>
                </a:solidFill>
              </a:rPr>
              <a:t>e2Hawaii Ryan White 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Part C EMR (Waikiki Health) </a:t>
            </a:r>
            <a:r>
              <a:rPr lang="en-US" altLang="en-US" sz="2400" dirty="0">
                <a:solidFill>
                  <a:schemeClr val="bg1">
                    <a:lumMod val="85000"/>
                  </a:schemeClr>
                </a:solidFill>
                <a:sym typeface="Wingdings" panose="05000000000000000000" pitchFamily="2" charset="2"/>
              </a:rPr>
              <a:t> Part B </a:t>
            </a:r>
            <a:r>
              <a:rPr lang="en-US" altLang="en-US" sz="2400" dirty="0">
                <a:solidFill>
                  <a:schemeClr val="bg1">
                    <a:lumMod val="85000"/>
                  </a:schemeClr>
                </a:solidFill>
              </a:rPr>
              <a:t>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ADAP</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Secure Messaging</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Visual Reporting and Proactive Alerts &amp; Reminders </a:t>
            </a:r>
          </a:p>
          <a:p>
            <a:pPr marL="609600" indent="-609600">
              <a:buFontTx/>
              <a:buAutoNum type="arabicPeriod"/>
            </a:pPr>
            <a:endParaRPr lang="en-US" altLang="en-US" sz="2400" dirty="0">
              <a:solidFill>
                <a:schemeClr val="bg1">
                  <a:lumMod val="85000"/>
                </a:schemeClr>
              </a:solidFill>
            </a:endParaRPr>
          </a:p>
        </p:txBody>
      </p:sp>
    </p:spTree>
    <p:extLst>
      <p:ext uri="{BB962C8B-B14F-4D97-AF65-F5344CB8AC3E}">
        <p14:creationId xmlns:p14="http://schemas.microsoft.com/office/powerpoint/2010/main" val="107673758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Status on Search Screen</a:t>
            </a:r>
          </a:p>
        </p:txBody>
      </p:sp>
      <p:pic>
        <p:nvPicPr>
          <p:cNvPr id="4" name="Picture 3" descr="Screenshot of the Consent Status Search Screen on e2Hawaii." title="Consent Status on Search Screen"/>
          <p:cNvPicPr>
            <a:picLocks noChangeAspect="1"/>
          </p:cNvPicPr>
          <p:nvPr/>
        </p:nvPicPr>
        <p:blipFill>
          <a:blip r:embed="rId2"/>
          <a:stretch>
            <a:fillRect/>
          </a:stretch>
        </p:blipFill>
        <p:spPr>
          <a:xfrm>
            <a:off x="2514600" y="1272382"/>
            <a:ext cx="7319910" cy="5181598"/>
          </a:xfrm>
          <a:prstGeom prst="rect">
            <a:avLst/>
          </a:prstGeom>
        </p:spPr>
      </p:pic>
    </p:spTree>
    <p:extLst>
      <p:ext uri="{BB962C8B-B14F-4D97-AF65-F5344CB8AC3E}">
        <p14:creationId xmlns:p14="http://schemas.microsoft.com/office/powerpoint/2010/main" val="213701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Obtaining CME/CE Credit</a:t>
            </a:r>
          </a:p>
        </p:txBody>
      </p:sp>
      <p:sp>
        <p:nvSpPr>
          <p:cNvPr id="2" name="Content Placeholder 1"/>
          <p:cNvSpPr>
            <a:spLocks noGrp="1"/>
          </p:cNvSpPr>
          <p:nvPr>
            <p:ph type="body" idx="1"/>
          </p:nvPr>
        </p:nvSpPr>
        <p:spPr/>
        <p:txBody>
          <a:bodyPr>
            <a:normAutofit/>
          </a:bodyPr>
          <a:lstStyle/>
          <a:p>
            <a:r>
              <a:rPr lang="en-US" sz="3600" dirty="0"/>
              <a:t>If you would like to receive continuing education credit for this activity, please visit:</a:t>
            </a:r>
          </a:p>
          <a:p>
            <a:endParaRPr lang="en-US" dirty="0"/>
          </a:p>
          <a:p>
            <a:r>
              <a:rPr lang="en-US" sz="4000" b="1" dirty="0">
                <a:solidFill>
                  <a:srgbClr val="D3313A"/>
                </a:solidFill>
              </a:rPr>
              <a:t>http://ryanwhite.cds.pesgce.com </a:t>
            </a:r>
          </a:p>
          <a:p>
            <a:endParaRPr lang="en-US" dirty="0"/>
          </a:p>
          <a:p>
            <a:endParaRPr lang="en-US" dirty="0"/>
          </a:p>
        </p:txBody>
      </p:sp>
    </p:spTree>
    <p:extLst>
      <p:ext uri="{BB962C8B-B14F-4D97-AF65-F5344CB8AC3E}">
        <p14:creationId xmlns:p14="http://schemas.microsoft.com/office/powerpoint/2010/main" val="3376868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Status on Search Screen</a:t>
            </a:r>
            <a:endParaRPr lang="en-US" dirty="0"/>
          </a:p>
        </p:txBody>
      </p:sp>
      <p:pic>
        <p:nvPicPr>
          <p:cNvPr id="4" name="Picture 3" descr="Screenshot of the Consent Status Search Screen on e2Hawaii and the explanations of the help options. " title="Consent Status on Search Screen"/>
          <p:cNvPicPr>
            <a:picLocks noChangeAspect="1"/>
          </p:cNvPicPr>
          <p:nvPr/>
        </p:nvPicPr>
        <p:blipFill>
          <a:blip r:embed="rId2"/>
          <a:stretch>
            <a:fillRect/>
          </a:stretch>
        </p:blipFill>
        <p:spPr>
          <a:xfrm>
            <a:off x="2648521" y="1255760"/>
            <a:ext cx="6894958" cy="4992640"/>
          </a:xfrm>
          <a:prstGeom prst="rect">
            <a:avLst/>
          </a:prstGeom>
        </p:spPr>
      </p:pic>
    </p:spTree>
    <p:extLst>
      <p:ext uri="{BB962C8B-B14F-4D97-AF65-F5344CB8AC3E}">
        <p14:creationId xmlns:p14="http://schemas.microsoft.com/office/powerpoint/2010/main" val="895218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819400"/>
            <a:ext cx="8229600" cy="1143000"/>
          </a:xfrm>
        </p:spPr>
        <p:txBody>
          <a:bodyPr/>
          <a:lstStyle/>
          <a:p>
            <a:pPr algn="ctr"/>
            <a:r>
              <a:rPr lang="en-US" sz="4000" dirty="0"/>
              <a:t>402,343 Progress Notes</a:t>
            </a:r>
          </a:p>
        </p:txBody>
      </p:sp>
    </p:spTree>
    <p:extLst>
      <p:ext uri="{BB962C8B-B14F-4D97-AF65-F5344CB8AC3E}">
        <p14:creationId xmlns:p14="http://schemas.microsoft.com/office/powerpoint/2010/main" val="119705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819400"/>
            <a:ext cx="8229600" cy="1143000"/>
          </a:xfrm>
        </p:spPr>
        <p:txBody>
          <a:bodyPr/>
          <a:lstStyle/>
          <a:p>
            <a:pPr algn="ctr"/>
            <a:r>
              <a:rPr lang="en-US" sz="4000" dirty="0" smtClean="0"/>
              <a:t>306 million data </a:t>
            </a:r>
            <a:r>
              <a:rPr lang="en-US" sz="4000" dirty="0"/>
              <a:t>points</a:t>
            </a:r>
          </a:p>
        </p:txBody>
      </p:sp>
    </p:spTree>
    <p:extLst>
      <p:ext uri="{BB962C8B-B14F-4D97-AF65-F5344CB8AC3E}">
        <p14:creationId xmlns:p14="http://schemas.microsoft.com/office/powerpoint/2010/main" val="212609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hart showing the number of Data elements shared from 2005 until 2016. The number of data elements shared went from below 500,000 in 2005 to more than 5,500,000 in 2016." title="Data Elements"/>
          <p:cNvGraphicFramePr>
            <a:graphicFrameLocks/>
          </p:cNvGraphicFramePr>
          <p:nvPr>
            <p:extLst/>
          </p:nvPr>
        </p:nvGraphicFramePr>
        <p:xfrm>
          <a:off x="2893436" y="0"/>
          <a:ext cx="6379370" cy="6076952"/>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4572000" y="1143000"/>
            <a:ext cx="1676400" cy="1066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5.5+ million data elements shared</a:t>
            </a:r>
          </a:p>
        </p:txBody>
      </p:sp>
    </p:spTree>
    <p:extLst>
      <p:ext uri="{BB962C8B-B14F-4D97-AF65-F5344CB8AC3E}">
        <p14:creationId xmlns:p14="http://schemas.microsoft.com/office/powerpoint/2010/main" val="3208883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e2Hawaii|Time Savings</a:t>
            </a:r>
            <a:endParaRPr lang="en-US" dirty="0"/>
          </a:p>
        </p:txBody>
      </p:sp>
      <p:pic>
        <p:nvPicPr>
          <p:cNvPr id="8" name="Picture 7" descr="Chart showing the number of hours saved by e2Hawaii. &#10;&#10;Hours saved by Task:&#10;&#10;Secure Messaging 170 hours&#10;Monthly reports 276 Hours&#10;ADAP Recertifications and new Applications 331 hours&#10;Labs Data Import 404 hours&#10;Requests for RW Assistance 1260 hours&#10;Clent office visits 1792 hours&#10;WHC Data Import 2000 hours" title="e2Hawii Time Savings"/>
          <p:cNvPicPr>
            <a:picLocks noChangeAspect="1"/>
          </p:cNvPicPr>
          <p:nvPr/>
        </p:nvPicPr>
        <p:blipFill>
          <a:blip r:embed="rId4"/>
          <a:stretch>
            <a:fillRect/>
          </a:stretch>
        </p:blipFill>
        <p:spPr>
          <a:xfrm>
            <a:off x="3157474" y="1621380"/>
            <a:ext cx="6654723" cy="4093621"/>
          </a:xfrm>
          <a:prstGeom prst="rect">
            <a:avLst/>
          </a:prstGeom>
        </p:spPr>
      </p:pic>
      <p:sp>
        <p:nvSpPr>
          <p:cNvPr id="5" name="TextBox 5"/>
          <p:cNvSpPr txBox="1">
            <a:spLocks noChangeArrowheads="1"/>
          </p:cNvSpPr>
          <p:nvPr/>
        </p:nvSpPr>
        <p:spPr bwMode="auto">
          <a:xfrm>
            <a:off x="7948411" y="5384801"/>
            <a:ext cx="2286000" cy="923925"/>
          </a:xfrm>
          <a:prstGeom prst="rect">
            <a:avLst/>
          </a:prstGeom>
          <a:solidFill>
            <a:srgbClr val="FFFF00"/>
          </a:solidFill>
          <a:ln w="9525">
            <a:solidFill>
              <a:srgbClr val="00B050"/>
            </a:solidFill>
            <a:miter lim="800000"/>
            <a:headEnd/>
            <a:tailEnd/>
          </a:ln>
        </p:spPr>
        <p:txBody>
          <a:bodyPr>
            <a:spAutoFit/>
          </a:bodyP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dirty="0">
                <a:solidFill>
                  <a:srgbClr val="000000"/>
                </a:solidFill>
                <a:latin typeface="Arial" panose="020B0604020202020204" pitchFamily="34" charset="0"/>
                <a:cs typeface="Arial" panose="020B0604020202020204" pitchFamily="34" charset="0"/>
              </a:rPr>
              <a:t>Total of </a:t>
            </a:r>
            <a:r>
              <a:rPr lang="en-US" b="1" dirty="0" smtClean="0">
                <a:solidFill>
                  <a:srgbClr val="000000"/>
                </a:solidFill>
                <a:latin typeface="Arial" panose="020B0604020202020204" pitchFamily="34" charset="0"/>
                <a:cs typeface="Arial" panose="020B0604020202020204" pitchFamily="34" charset="0"/>
              </a:rPr>
              <a:t>6,063 </a:t>
            </a:r>
            <a:r>
              <a:rPr lang="en-US" b="1" dirty="0">
                <a:solidFill>
                  <a:srgbClr val="000000"/>
                </a:solidFill>
                <a:latin typeface="Arial" panose="020B0604020202020204" pitchFamily="34" charset="0"/>
                <a:cs typeface="Arial" panose="020B0604020202020204" pitchFamily="34" charset="0"/>
              </a:rPr>
              <a:t>Hours</a:t>
            </a:r>
            <a:r>
              <a:rPr lang="en-US" dirty="0">
                <a:solidFill>
                  <a:srgbClr val="000000"/>
                </a:solidFill>
                <a:latin typeface="Arial" panose="020B0604020202020204" pitchFamily="34" charset="0"/>
                <a:cs typeface="Arial" panose="020B0604020202020204" pitchFamily="34" charset="0"/>
              </a:rPr>
              <a:t> Saved by e2Hawaii Each Year</a:t>
            </a:r>
          </a:p>
        </p:txBody>
      </p:sp>
    </p:spTree>
    <p:extLst>
      <p:ext uri="{BB962C8B-B14F-4D97-AF65-F5344CB8AC3E}">
        <p14:creationId xmlns:p14="http://schemas.microsoft.com/office/powerpoint/2010/main" val="3655423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990601"/>
            <a:ext cx="7620000" cy="5705475"/>
          </a:xfrm>
        </p:spPr>
        <p:txBody>
          <a:bodyPr/>
          <a:lstStyle/>
          <a:p>
            <a:pPr marL="609600" indent="-609600">
              <a:buFontTx/>
              <a:buAutoNum type="arabicPeriod"/>
            </a:pPr>
            <a:r>
              <a:rPr lang="en-US" altLang="en-US" sz="2400" dirty="0">
                <a:solidFill>
                  <a:schemeClr val="bg1">
                    <a:lumMod val="85000"/>
                  </a:schemeClr>
                </a:solidFill>
              </a:rPr>
              <a:t>e2Hawaii Ryan White 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rgbClr val="0070C0"/>
                </a:solidFill>
              </a:rPr>
              <a:t>Part C EMR (Waikiki Health) </a:t>
            </a:r>
            <a:r>
              <a:rPr lang="en-US" altLang="en-US" sz="2400" dirty="0">
                <a:solidFill>
                  <a:srgbClr val="0070C0"/>
                </a:solidFill>
                <a:sym typeface="Wingdings" panose="05000000000000000000" pitchFamily="2" charset="2"/>
              </a:rPr>
              <a:t> Part B </a:t>
            </a:r>
            <a:r>
              <a:rPr lang="en-US" altLang="en-US" sz="2400" dirty="0">
                <a:solidFill>
                  <a:srgbClr val="0070C0"/>
                </a:solidFill>
              </a:rPr>
              <a:t>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ADAP</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Secure Messaging</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Visual Reporting and Proactive Alerts &amp; Reminders </a:t>
            </a:r>
          </a:p>
          <a:p>
            <a:pPr marL="609600" indent="-609600">
              <a:buFontTx/>
              <a:buAutoNum type="arabicPeriod"/>
            </a:pPr>
            <a:endParaRPr lang="en-US" altLang="en-US" sz="2400" dirty="0">
              <a:solidFill>
                <a:schemeClr val="bg1">
                  <a:lumMod val="85000"/>
                </a:schemeClr>
              </a:solidFill>
            </a:endParaRPr>
          </a:p>
        </p:txBody>
      </p:sp>
    </p:spTree>
    <p:extLst>
      <p:ext uri="{BB962C8B-B14F-4D97-AF65-F5344CB8AC3E}">
        <p14:creationId xmlns:p14="http://schemas.microsoft.com/office/powerpoint/2010/main" val="292864238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Waikiki Health </a:t>
            </a:r>
            <a:r>
              <a:rPr lang="en-US" dirty="0"/>
              <a:t>Data Import</a:t>
            </a:r>
          </a:p>
        </p:txBody>
      </p:sp>
      <p:graphicFrame>
        <p:nvGraphicFramePr>
          <p:cNvPr id="7" name="Chart 6" descr="This graph shows the amount of data elements imported from February 2009 until February 2015. The number of data elements  went from 0 in February 2009 to more than 300,000 in February 2015." title="Waikiki Health Data Import"/>
          <p:cNvGraphicFramePr>
            <a:graphicFrameLocks/>
          </p:cNvGraphicFramePr>
          <p:nvPr>
            <p:extLst/>
          </p:nvPr>
        </p:nvGraphicFramePr>
        <p:xfrm>
          <a:off x="2521307" y="1210614"/>
          <a:ext cx="7149385" cy="479150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4419599" y="2044521"/>
            <a:ext cx="1676400" cy="1066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300,000+ data elements </a:t>
            </a:r>
          </a:p>
        </p:txBody>
      </p:sp>
    </p:spTree>
    <p:extLst>
      <p:ext uri="{BB962C8B-B14F-4D97-AF65-F5344CB8AC3E}">
        <p14:creationId xmlns:p14="http://schemas.microsoft.com/office/powerpoint/2010/main" val="2019137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e2Hawaii|Time Savings</a:t>
            </a:r>
            <a:endParaRPr lang="en-US" dirty="0"/>
          </a:p>
        </p:txBody>
      </p:sp>
      <p:pic>
        <p:nvPicPr>
          <p:cNvPr id="8" name="Picture 7" descr="Chart showing the number of hours saved by e2Hawaii. &#10;&#10;Hours saved by Task:&#10;&#10;Secure Messaging 170 hours&#10;Monthly reports 276 Hours&#10;ADAP Recertifications and new Applications 331 hours&#10;Labs Data Import 404 hours&#10;Requests for RW Assistance 1260 hours&#10;Clent office visits 1792 hours&#10;WHC Data Import 2000 hours" title="e2Hawaii Time Savings"/>
          <p:cNvPicPr>
            <a:picLocks noChangeAspect="1"/>
          </p:cNvPicPr>
          <p:nvPr/>
        </p:nvPicPr>
        <p:blipFill>
          <a:blip r:embed="rId2"/>
          <a:stretch>
            <a:fillRect/>
          </a:stretch>
        </p:blipFill>
        <p:spPr>
          <a:xfrm>
            <a:off x="3157474" y="1621380"/>
            <a:ext cx="6654723" cy="4093621"/>
          </a:xfrm>
          <a:prstGeom prst="rect">
            <a:avLst/>
          </a:prstGeom>
        </p:spPr>
      </p:pic>
      <p:sp>
        <p:nvSpPr>
          <p:cNvPr id="5" name="TextBox 5"/>
          <p:cNvSpPr txBox="1">
            <a:spLocks noChangeArrowheads="1"/>
          </p:cNvSpPr>
          <p:nvPr/>
        </p:nvSpPr>
        <p:spPr bwMode="auto">
          <a:xfrm>
            <a:off x="7948411" y="5384801"/>
            <a:ext cx="2286000" cy="923925"/>
          </a:xfrm>
          <a:prstGeom prst="rect">
            <a:avLst/>
          </a:prstGeom>
          <a:solidFill>
            <a:srgbClr val="FFFF00"/>
          </a:solidFill>
          <a:ln w="9525">
            <a:solidFill>
              <a:srgbClr val="00B050"/>
            </a:solidFill>
            <a:miter lim="800000"/>
            <a:headEnd/>
            <a:tailEnd/>
          </a:ln>
        </p:spPr>
        <p:txBody>
          <a:bodyPr>
            <a:spAutoFit/>
          </a:bodyP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dirty="0">
                <a:solidFill>
                  <a:srgbClr val="000000"/>
                </a:solidFill>
                <a:latin typeface="Arial" panose="020B0604020202020204" pitchFamily="34" charset="0"/>
                <a:cs typeface="Arial" panose="020B0604020202020204" pitchFamily="34" charset="0"/>
              </a:rPr>
              <a:t>Total of </a:t>
            </a:r>
            <a:r>
              <a:rPr lang="en-US" b="1" dirty="0" smtClean="0">
                <a:solidFill>
                  <a:srgbClr val="000000"/>
                </a:solidFill>
                <a:latin typeface="Arial" panose="020B0604020202020204" pitchFamily="34" charset="0"/>
                <a:cs typeface="Arial" panose="020B0604020202020204" pitchFamily="34" charset="0"/>
              </a:rPr>
              <a:t>6,063 </a:t>
            </a:r>
            <a:r>
              <a:rPr lang="en-US" b="1" dirty="0">
                <a:solidFill>
                  <a:srgbClr val="000000"/>
                </a:solidFill>
                <a:latin typeface="Arial" panose="020B0604020202020204" pitchFamily="34" charset="0"/>
                <a:cs typeface="Arial" panose="020B0604020202020204" pitchFamily="34" charset="0"/>
              </a:rPr>
              <a:t>Hours</a:t>
            </a:r>
            <a:r>
              <a:rPr lang="en-US" dirty="0">
                <a:solidFill>
                  <a:srgbClr val="000000"/>
                </a:solidFill>
                <a:latin typeface="Arial" panose="020B0604020202020204" pitchFamily="34" charset="0"/>
                <a:cs typeface="Arial" panose="020B0604020202020204" pitchFamily="34" charset="0"/>
              </a:rPr>
              <a:t> Saved by e2Hawaii </a:t>
            </a:r>
            <a:r>
              <a:rPr lang="en-US" dirty="0" smtClean="0">
                <a:solidFill>
                  <a:srgbClr val="000000"/>
                </a:solidFill>
                <a:latin typeface="Arial" panose="020B0604020202020204" pitchFamily="34" charset="0"/>
                <a:cs typeface="Arial" panose="020B0604020202020204" pitchFamily="34" charset="0"/>
              </a:rPr>
              <a:t>	Each </a:t>
            </a:r>
            <a:r>
              <a:rPr lang="en-US" dirty="0">
                <a:solidFill>
                  <a:srgbClr val="000000"/>
                </a:solidFill>
                <a:latin typeface="Arial" panose="020B0604020202020204" pitchFamily="34" charset="0"/>
                <a:cs typeface="Arial" panose="020B0604020202020204" pitchFamily="34" charset="0"/>
              </a:rPr>
              <a:t>Year</a:t>
            </a:r>
          </a:p>
        </p:txBody>
      </p:sp>
    </p:spTree>
    <p:extLst>
      <p:ext uri="{BB962C8B-B14F-4D97-AF65-F5344CB8AC3E}">
        <p14:creationId xmlns:p14="http://schemas.microsoft.com/office/powerpoint/2010/main" val="966609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990601"/>
            <a:ext cx="7620000" cy="5705475"/>
          </a:xfrm>
        </p:spPr>
        <p:txBody>
          <a:bodyPr/>
          <a:lstStyle/>
          <a:p>
            <a:pPr marL="609600" indent="-609600">
              <a:buFontTx/>
              <a:buAutoNum type="arabicPeriod"/>
            </a:pPr>
            <a:r>
              <a:rPr lang="en-US" altLang="en-US" sz="2400" dirty="0">
                <a:solidFill>
                  <a:schemeClr val="bg1">
                    <a:lumMod val="85000"/>
                  </a:schemeClr>
                </a:solidFill>
              </a:rPr>
              <a:t>e2Hawaii Ryan White 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Part C EMR (Waikiki Health) </a:t>
            </a:r>
            <a:r>
              <a:rPr lang="en-US" altLang="en-US" sz="2400" dirty="0">
                <a:solidFill>
                  <a:schemeClr val="bg1">
                    <a:lumMod val="85000"/>
                  </a:schemeClr>
                </a:solidFill>
                <a:sym typeface="Wingdings" panose="05000000000000000000" pitchFamily="2" charset="2"/>
              </a:rPr>
              <a:t> Part B </a:t>
            </a:r>
            <a:r>
              <a:rPr lang="en-US" altLang="en-US" sz="2400" dirty="0">
                <a:solidFill>
                  <a:schemeClr val="bg1">
                    <a:lumMod val="85000"/>
                  </a:schemeClr>
                </a:solidFill>
              </a:rPr>
              <a:t>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rgbClr val="0070C0"/>
                </a:solidFill>
              </a:rPr>
              <a:t>ADAP</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Secure Messaging</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Visual Reporting and Proactive Alerts &amp; Reminders </a:t>
            </a:r>
          </a:p>
          <a:p>
            <a:pPr marL="609600" indent="-609600">
              <a:buFontTx/>
              <a:buAutoNum type="arabicPeriod"/>
            </a:pPr>
            <a:endParaRPr lang="en-US" altLang="en-US" sz="2400" dirty="0">
              <a:solidFill>
                <a:schemeClr val="bg1">
                  <a:lumMod val="85000"/>
                </a:schemeClr>
              </a:solidFill>
            </a:endParaRPr>
          </a:p>
        </p:txBody>
      </p:sp>
    </p:spTree>
    <p:extLst>
      <p:ext uri="{BB962C8B-B14F-4D97-AF65-F5344CB8AC3E}">
        <p14:creationId xmlns:p14="http://schemas.microsoft.com/office/powerpoint/2010/main" val="42246708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smtClean="0"/>
              <a:t>Recertification Due Report</a:t>
            </a:r>
          </a:p>
        </p:txBody>
      </p:sp>
      <p:pic>
        <p:nvPicPr>
          <p:cNvPr id="136196" name="Picture 2" descr="screen shot of recertification data import from e2Hawaii." title="Recertification Due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9127" y="1700012"/>
            <a:ext cx="84915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004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5152"/>
            <a:ext cx="8229600" cy="1143000"/>
          </a:xfrm>
        </p:spPr>
        <p:txBody>
          <a:bodyPr/>
          <a:lstStyle/>
          <a:p>
            <a:pPr algn="ctr"/>
            <a:r>
              <a:rPr lang="en-US" sz="4000" dirty="0" smtClean="0"/>
              <a:t>Who are you?</a:t>
            </a:r>
            <a:endParaRPr lang="en-US" sz="4000" dirty="0"/>
          </a:p>
        </p:txBody>
      </p:sp>
    </p:spTree>
    <p:extLst>
      <p:ext uri="{BB962C8B-B14F-4D97-AF65-F5344CB8AC3E}">
        <p14:creationId xmlns:p14="http://schemas.microsoft.com/office/powerpoint/2010/main" val="33450895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Certification Due Report</a:t>
            </a:r>
            <a:endParaRPr lang="en-US" dirty="0"/>
          </a:p>
        </p:txBody>
      </p:sp>
      <p:pic>
        <p:nvPicPr>
          <p:cNvPr id="13314" name="Picture 2" descr="Screenshot of physician certification due report in e2Hawaii" title="Physician certification Due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754" y="2163651"/>
            <a:ext cx="827649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30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4000" b="1" dirty="0" smtClean="0"/>
              <a:t>Client Recertification Process</a:t>
            </a:r>
            <a:endParaRPr lang="en-US" altLang="en-US" sz="4000" b="1" dirty="0"/>
          </a:p>
        </p:txBody>
      </p:sp>
      <p:sp>
        <p:nvSpPr>
          <p:cNvPr id="72707" name="Rectangle 3"/>
          <p:cNvSpPr>
            <a:spLocks noGrp="1" noChangeArrowheads="1"/>
          </p:cNvSpPr>
          <p:nvPr>
            <p:ph type="body" idx="1"/>
          </p:nvPr>
        </p:nvSpPr>
        <p:spPr/>
        <p:txBody>
          <a:bodyPr/>
          <a:lstStyle/>
          <a:p>
            <a:r>
              <a:rPr lang="en-US" altLang="en-US" dirty="0" smtClean="0"/>
              <a:t>Streamlined H-Program Application</a:t>
            </a:r>
          </a:p>
          <a:p>
            <a:pPr lvl="1"/>
            <a:r>
              <a:rPr lang="en-US" altLang="en-US" dirty="0" smtClean="0">
                <a:solidFill>
                  <a:schemeClr val="bg1"/>
                </a:solidFill>
              </a:rPr>
              <a:t>Client Certification</a:t>
            </a:r>
            <a:br>
              <a:rPr lang="en-US" altLang="en-US" dirty="0" smtClean="0">
                <a:solidFill>
                  <a:schemeClr val="bg1"/>
                </a:solidFill>
              </a:rPr>
            </a:b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
            </a:r>
            <a:br>
              <a:rPr lang="en-US" altLang="en-US" dirty="0" smtClean="0">
                <a:solidFill>
                  <a:schemeClr val="bg1"/>
                </a:solidFill>
              </a:rPr>
            </a:br>
            <a:endParaRPr lang="en-US" altLang="en-US" dirty="0" smtClean="0">
              <a:solidFill>
                <a:schemeClr val="bg1"/>
              </a:solidFill>
            </a:endParaRPr>
          </a:p>
        </p:txBody>
      </p:sp>
      <p:pic>
        <p:nvPicPr>
          <p:cNvPr id="72708" name="Picture 4" descr="Screenshot of the client recertification process in e2Hawaii." title="Client Recertificat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1"/>
            <a:ext cx="7239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89370" y="3554730"/>
            <a:ext cx="2388870" cy="377190"/>
          </a:xfrm>
          <a:prstGeom prst="ellipse">
            <a:avLst/>
          </a:prstGeom>
          <a:noFill/>
          <a:ln w="3810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23031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531" name="Title 10"/>
          <p:cNvSpPr>
            <a:spLocks noGrp="1"/>
          </p:cNvSpPr>
          <p:nvPr>
            <p:ph type="title"/>
          </p:nvPr>
        </p:nvSpPr>
        <p:spPr>
          <a:xfrm>
            <a:off x="1981200" y="0"/>
            <a:ext cx="8229600" cy="1143000"/>
          </a:xfrm>
        </p:spPr>
        <p:txBody>
          <a:bodyPr/>
          <a:lstStyle/>
          <a:p>
            <a:r>
              <a:rPr lang="en-US" altLang="en-US"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Time to Complete each ADAP Recertification</a:t>
            </a:r>
          </a:p>
        </p:txBody>
      </p:sp>
      <p:sp>
        <p:nvSpPr>
          <p:cNvPr id="9" name="Content Placeholder 8"/>
          <p:cNvSpPr>
            <a:spLocks noGrp="1"/>
          </p:cNvSpPr>
          <p:nvPr>
            <p:ph idx="1"/>
          </p:nvPr>
        </p:nvSpPr>
        <p:spPr>
          <a:xfrm>
            <a:off x="2057400" y="4876800"/>
            <a:ext cx="8229600" cy="1295400"/>
          </a:xfrm>
        </p:spPr>
        <p:txBody>
          <a:bodyPr>
            <a:normAutofit fontScale="92500" lnSpcReduction="10000"/>
          </a:bodyPr>
          <a:lstStyle/>
          <a:p>
            <a:pPr>
              <a:buFontTx/>
              <a:buNone/>
              <a:defRPr/>
            </a:pPr>
            <a:r>
              <a:rPr lang="en-US" dirty="0" smtClean="0"/>
              <a:t>       		Prior System Average:   47 mins</a:t>
            </a:r>
          </a:p>
          <a:p>
            <a:pPr algn="ctr">
              <a:buFontTx/>
              <a:buNone/>
              <a:defRPr/>
            </a:pPr>
            <a:r>
              <a:rPr lang="en-US" dirty="0" smtClean="0"/>
              <a:t>	 e2 Average: 	18 mins</a:t>
            </a:r>
          </a:p>
          <a:p>
            <a:pPr algn="ctr">
              <a:buFontTx/>
              <a:buNone/>
              <a:defRPr/>
            </a:pPr>
            <a:r>
              <a:rPr lang="en-US" dirty="0" smtClean="0"/>
              <a:t>Time Savings: 	29 </a:t>
            </a:r>
            <a:r>
              <a:rPr lang="en-US" dirty="0" err="1" smtClean="0"/>
              <a:t>mins</a:t>
            </a:r>
            <a:endParaRPr lang="en-US" dirty="0" smtClean="0"/>
          </a:p>
          <a:p>
            <a:pPr>
              <a:defRPr/>
            </a:pPr>
            <a:endParaRPr lang="en-US" dirty="0"/>
          </a:p>
        </p:txBody>
      </p:sp>
      <p:graphicFrame>
        <p:nvGraphicFramePr>
          <p:cNvPr id="6" name="Chart 5" descr="Graph showing the time saved in e2Hawaii compared ro Reggie. There is a 161% improvement in time savings. " title="Time to Complete each ADAP Recertification"/>
          <p:cNvGraphicFramePr/>
          <p:nvPr>
            <p:extLst/>
          </p:nvPr>
        </p:nvGraphicFramePr>
        <p:xfrm>
          <a:off x="3124200" y="842963"/>
          <a:ext cx="60198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657600" y="2362201"/>
            <a:ext cx="2895600" cy="461963"/>
          </a:xfrm>
          <a:prstGeom prst="rect">
            <a:avLst/>
          </a:prstGeom>
          <a:solidFill>
            <a:schemeClr val="accent1">
              <a:lumMod val="50000"/>
            </a:schemeClr>
          </a:solidFill>
          <a:ln>
            <a:solidFill>
              <a:schemeClr val="tx1"/>
            </a:solidFill>
          </a:ln>
        </p:spPr>
        <p:txBody>
          <a:bodyPr>
            <a:spAutoFit/>
          </a:bodyPr>
          <a:lstStyle/>
          <a:p>
            <a:pPr>
              <a:defRPr/>
            </a:pPr>
            <a:r>
              <a:rPr lang="en-US" sz="2400" dirty="0">
                <a:solidFill>
                  <a:prstClr val="white"/>
                </a:solidFill>
                <a:latin typeface="Arial" charset="0"/>
              </a:rPr>
              <a:t>161% Improvement</a:t>
            </a:r>
          </a:p>
        </p:txBody>
      </p:sp>
    </p:spTree>
    <p:extLst>
      <p:ext uri="{BB962C8B-B14F-4D97-AF65-F5344CB8AC3E}">
        <p14:creationId xmlns:p14="http://schemas.microsoft.com/office/powerpoint/2010/main" val="1768437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a:t>ADAP Drug Report</a:t>
            </a:r>
          </a:p>
        </p:txBody>
      </p:sp>
      <p:pic>
        <p:nvPicPr>
          <p:cNvPr id="8194" name="Picture 2" descr="image00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4174" y="1600201"/>
            <a:ext cx="5751787" cy="444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creenshot of the aggregate report graphical view of the ADAP Drug report from e2Hawaii." title="Visual ADAP Drug Re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654" y="3064991"/>
            <a:ext cx="50387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407324" y="3132482"/>
            <a:ext cx="6289126" cy="3458777"/>
          </a:xfrm>
        </p:spPr>
        <p:txBody>
          <a:bodyPr/>
          <a:lstStyle/>
          <a:p>
            <a:pPr>
              <a:buFontTx/>
              <a:buChar char="-"/>
            </a:pPr>
            <a:endParaRPr lang="en-US" dirty="0"/>
          </a:p>
          <a:p>
            <a:pPr>
              <a:buFontTx/>
              <a:buChar char="-"/>
            </a:pPr>
            <a:endParaRPr lang="en-US" dirty="0"/>
          </a:p>
          <a:p>
            <a:pPr>
              <a:buFontTx/>
              <a:buChar char="-"/>
            </a:pPr>
            <a:endParaRPr lang="en-US" dirty="0"/>
          </a:p>
        </p:txBody>
      </p:sp>
      <p:sp>
        <p:nvSpPr>
          <p:cNvPr id="5" name="Content Placeholder 2" descr="Screenshot of the aggregate report graphical view of the ADAP Drug report from e2Hawaii." title="Visual ADAP Drug Report"/>
          <p:cNvSpPr txBox="1">
            <a:spLocks/>
          </p:cNvSpPr>
          <p:nvPr/>
        </p:nvSpPr>
        <p:spPr bwMode="auto">
          <a:xfrm>
            <a:off x="1995267" y="10668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000" kern="1200">
                <a:solidFill>
                  <a:schemeClr val="bg1"/>
                </a:solidFill>
                <a:latin typeface="Open Sans" pitchFamily="34" charset="0"/>
                <a:ea typeface="Open Sans" pitchFamily="34" charset="0"/>
                <a:cs typeface="Open Sans" pitchFamily="34" charset="0"/>
              </a:defRPr>
            </a:lvl1pPr>
            <a:lvl2pPr marL="742950" indent="-285750" algn="l" rtl="0" eaLnBrk="1" fontAlgn="base" hangingPunct="1">
              <a:spcBef>
                <a:spcPct val="20000"/>
              </a:spcBef>
              <a:spcAft>
                <a:spcPct val="0"/>
              </a:spcAft>
              <a:buFont typeface="Arial" pitchFamily="34" charset="0"/>
              <a:buChar char="–"/>
              <a:defRPr sz="1800" kern="1200">
                <a:solidFill>
                  <a:schemeClr val="bg1"/>
                </a:solidFill>
                <a:latin typeface="Open Sans" pitchFamily="34" charset="0"/>
                <a:ea typeface="Open Sans" pitchFamily="34" charset="0"/>
                <a:cs typeface="Open Sans" pitchFamily="34" charset="0"/>
              </a:defRPr>
            </a:lvl2pPr>
            <a:lvl3pPr marL="1143000" indent="-228600" algn="l" rtl="0" eaLnBrk="1" fontAlgn="base" hangingPunct="1">
              <a:spcBef>
                <a:spcPct val="20000"/>
              </a:spcBef>
              <a:spcAft>
                <a:spcPct val="0"/>
              </a:spcAft>
              <a:buFont typeface="Arial" pitchFamily="34" charset="0"/>
              <a:buChar char="•"/>
              <a:defRPr sz="1600" kern="1200">
                <a:solidFill>
                  <a:schemeClr val="bg1"/>
                </a:solidFill>
                <a:latin typeface="Open Sans" pitchFamily="34" charset="0"/>
                <a:ea typeface="Open Sans" pitchFamily="34" charset="0"/>
                <a:cs typeface="Open Sans" pitchFamily="34" charset="0"/>
              </a:defRPr>
            </a:lvl3pPr>
            <a:lvl4pPr marL="1600200" indent="-228600" algn="l" rtl="0" eaLnBrk="1" fontAlgn="base" hangingPunct="1">
              <a:spcBef>
                <a:spcPct val="20000"/>
              </a:spcBef>
              <a:spcAft>
                <a:spcPct val="0"/>
              </a:spcAft>
              <a:buFont typeface="Arial" pitchFamily="34" charset="0"/>
              <a:buChar char="–"/>
              <a:defRPr sz="1400" kern="1200">
                <a:solidFill>
                  <a:schemeClr val="bg1"/>
                </a:solidFill>
                <a:latin typeface="Open Sans" pitchFamily="34" charset="0"/>
                <a:ea typeface="Open Sans" pitchFamily="34" charset="0"/>
                <a:cs typeface="Open Sans"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bg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black"/>
                </a:solidFill>
              </a:rPr>
              <a:t>Aggregate Report – Graphical View</a:t>
            </a:r>
          </a:p>
          <a:p>
            <a:pPr>
              <a:buFontTx/>
              <a:buChar char="-"/>
            </a:pPr>
            <a:endParaRPr lang="en-US" dirty="0">
              <a:solidFill>
                <a:prstClr val="black"/>
              </a:solidFill>
            </a:endParaRPr>
          </a:p>
        </p:txBody>
      </p:sp>
    </p:spTree>
    <p:extLst>
      <p:ext uri="{BB962C8B-B14F-4D97-AF65-F5344CB8AC3E}">
        <p14:creationId xmlns:p14="http://schemas.microsoft.com/office/powerpoint/2010/main" val="224450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a:t>ADAP Drug Report</a:t>
            </a:r>
          </a:p>
        </p:txBody>
      </p:sp>
      <p:sp>
        <p:nvSpPr>
          <p:cNvPr id="5" name="Content Placeholder 2"/>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000" kern="1200">
                <a:solidFill>
                  <a:schemeClr val="bg1"/>
                </a:solidFill>
                <a:latin typeface="Open Sans" pitchFamily="34" charset="0"/>
                <a:ea typeface="Open Sans" pitchFamily="34" charset="0"/>
                <a:cs typeface="Open Sans" pitchFamily="34" charset="0"/>
              </a:defRPr>
            </a:lvl1pPr>
            <a:lvl2pPr marL="742950" indent="-285750" algn="l" rtl="0" eaLnBrk="1" fontAlgn="base" hangingPunct="1">
              <a:spcBef>
                <a:spcPct val="20000"/>
              </a:spcBef>
              <a:spcAft>
                <a:spcPct val="0"/>
              </a:spcAft>
              <a:buFont typeface="Arial" pitchFamily="34" charset="0"/>
              <a:buChar char="–"/>
              <a:defRPr sz="1800" kern="1200">
                <a:solidFill>
                  <a:schemeClr val="bg1"/>
                </a:solidFill>
                <a:latin typeface="Open Sans" pitchFamily="34" charset="0"/>
                <a:ea typeface="Open Sans" pitchFamily="34" charset="0"/>
                <a:cs typeface="Open Sans" pitchFamily="34" charset="0"/>
              </a:defRPr>
            </a:lvl2pPr>
            <a:lvl3pPr marL="1143000" indent="-228600" algn="l" rtl="0" eaLnBrk="1" fontAlgn="base" hangingPunct="1">
              <a:spcBef>
                <a:spcPct val="20000"/>
              </a:spcBef>
              <a:spcAft>
                <a:spcPct val="0"/>
              </a:spcAft>
              <a:buFont typeface="Arial" pitchFamily="34" charset="0"/>
              <a:buChar char="•"/>
              <a:defRPr sz="1600" kern="1200">
                <a:solidFill>
                  <a:schemeClr val="bg1"/>
                </a:solidFill>
                <a:latin typeface="Open Sans" pitchFamily="34" charset="0"/>
                <a:ea typeface="Open Sans" pitchFamily="34" charset="0"/>
                <a:cs typeface="Open Sans" pitchFamily="34" charset="0"/>
              </a:defRPr>
            </a:lvl3pPr>
            <a:lvl4pPr marL="1600200" indent="-228600" algn="l" rtl="0" eaLnBrk="1" fontAlgn="base" hangingPunct="1">
              <a:spcBef>
                <a:spcPct val="20000"/>
              </a:spcBef>
              <a:spcAft>
                <a:spcPct val="0"/>
              </a:spcAft>
              <a:buFont typeface="Arial" pitchFamily="34" charset="0"/>
              <a:buChar char="–"/>
              <a:defRPr sz="1400" kern="1200">
                <a:solidFill>
                  <a:schemeClr val="bg1"/>
                </a:solidFill>
                <a:latin typeface="Open Sans" pitchFamily="34" charset="0"/>
                <a:ea typeface="Open Sans" pitchFamily="34" charset="0"/>
                <a:cs typeface="Open Sans"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bg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black"/>
                </a:solidFill>
              </a:rPr>
              <a:t>“Time Machine” Switch Feature</a:t>
            </a:r>
          </a:p>
          <a:p>
            <a:pPr marL="0" indent="0">
              <a:buFont typeface="Arial" pitchFamily="34" charset="0"/>
              <a:buNone/>
            </a:pPr>
            <a:endParaRPr lang="en-US" dirty="0">
              <a:solidFill>
                <a:prstClr val="black"/>
              </a:solidFill>
            </a:endParaRPr>
          </a:p>
          <a:p>
            <a:pPr>
              <a:buFontTx/>
              <a:buChar char="-"/>
            </a:pPr>
            <a:r>
              <a:rPr lang="en-US" dirty="0">
                <a:solidFill>
                  <a:prstClr val="black"/>
                </a:solidFill>
              </a:rPr>
              <a:t>Update data for a past reporting period</a:t>
            </a:r>
          </a:p>
          <a:p>
            <a:pPr>
              <a:buFontTx/>
              <a:buChar char="-"/>
            </a:pPr>
            <a:r>
              <a:rPr lang="en-US" dirty="0">
                <a:solidFill>
                  <a:prstClr val="black"/>
                </a:solidFill>
              </a:rPr>
              <a:t>Keep past and present data separate</a:t>
            </a:r>
          </a:p>
          <a:p>
            <a:pPr>
              <a:buFontTx/>
              <a:buChar char="-"/>
            </a:pPr>
            <a:r>
              <a:rPr lang="en-US" dirty="0">
                <a:solidFill>
                  <a:prstClr val="black"/>
                </a:solidFill>
              </a:rPr>
              <a:t>Helps reporting more accurate data to HRSA</a:t>
            </a:r>
          </a:p>
          <a:p>
            <a:pPr marL="0" indent="0">
              <a:buFont typeface="Arial" pitchFamily="34" charset="0"/>
              <a:buNone/>
            </a:pPr>
            <a:endParaRPr lang="en-US" dirty="0">
              <a:solidFill>
                <a:prstClr val="black"/>
              </a:solidFill>
            </a:endParaRPr>
          </a:p>
        </p:txBody>
      </p:sp>
      <p:pic>
        <p:nvPicPr>
          <p:cNvPr id="4" name="Picture 3" descr="Screenshot of e2Hawaii showing how to the Time Machine feature. " title="Time Machine "/>
          <p:cNvPicPr>
            <a:picLocks noChangeAspect="1"/>
          </p:cNvPicPr>
          <p:nvPr/>
        </p:nvPicPr>
        <p:blipFill>
          <a:blip r:embed="rId4"/>
          <a:stretch>
            <a:fillRect/>
          </a:stretch>
        </p:blipFill>
        <p:spPr>
          <a:xfrm>
            <a:off x="2310286" y="3790441"/>
            <a:ext cx="7571428" cy="2142857"/>
          </a:xfrm>
          <a:prstGeom prst="rect">
            <a:avLst/>
          </a:prstGeom>
        </p:spPr>
      </p:pic>
      <p:sp>
        <p:nvSpPr>
          <p:cNvPr id="3" name="Content Placeholder 2"/>
          <p:cNvSpPr>
            <a:spLocks noGrp="1"/>
          </p:cNvSpPr>
          <p:nvPr>
            <p:ph idx="1"/>
          </p:nvPr>
        </p:nvSpPr>
        <p:spPr>
          <a:xfrm>
            <a:off x="3407324" y="3132482"/>
            <a:ext cx="6289126" cy="3458777"/>
          </a:xfrm>
        </p:spPr>
        <p:txBody>
          <a:bodyPr/>
          <a:lstStyle/>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839537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t>
            </a:r>
            <a:r>
              <a:rPr lang="en-US" dirty="0"/>
              <a:t>Data </a:t>
            </a:r>
            <a:r>
              <a:rPr lang="en-US" dirty="0" smtClean="0"/>
              <a:t>Import – the Old Way</a:t>
            </a:r>
            <a:endParaRPr lang="en-US" dirty="0"/>
          </a:p>
        </p:txBody>
      </p:sp>
      <p:pic>
        <p:nvPicPr>
          <p:cNvPr id="4" name="Content Placeholder 3" descr="This schematic shows the old way of reporting results in loss in data quality, manual data entry, missing data, and data loss. " title="Labs Data Import - The old way"/>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398764" y="1417638"/>
            <a:ext cx="3394472" cy="4525963"/>
          </a:xfrm>
          <a:solidFill>
            <a:schemeClr val="bg1"/>
          </a:solidFill>
          <a:ln>
            <a:solidFill>
              <a:schemeClr val="tx1"/>
            </a:solidFill>
          </a:ln>
        </p:spPr>
      </p:pic>
    </p:spTree>
    <p:extLst>
      <p:ext uri="{BB962C8B-B14F-4D97-AF65-F5344CB8AC3E}">
        <p14:creationId xmlns:p14="http://schemas.microsoft.com/office/powerpoint/2010/main" val="817258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t>
            </a:r>
            <a:r>
              <a:rPr lang="en-US" dirty="0"/>
              <a:t>Data </a:t>
            </a:r>
            <a:r>
              <a:rPr lang="en-US" dirty="0" smtClean="0"/>
              <a:t>Import – the New Way</a:t>
            </a:r>
            <a:endParaRPr lang="en-US" dirty="0"/>
          </a:p>
        </p:txBody>
      </p:sp>
      <p:pic>
        <p:nvPicPr>
          <p:cNvPr id="5" name="Content Placeholder 4" descr="This schematic shows when information is imported into eCOMPAS directly, it results in unaltered data quality, eliminates manual data entry, better outcomes, time savings, and quality management." title="Labs Data Import - the New Way"/>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33800" y="1672431"/>
            <a:ext cx="4724400" cy="4381500"/>
          </a:xfrm>
          <a:solidFill>
            <a:schemeClr val="bg1"/>
          </a:solidFill>
          <a:ln>
            <a:solidFill>
              <a:schemeClr val="tx1"/>
            </a:solidFill>
          </a:ln>
        </p:spPr>
      </p:pic>
    </p:spTree>
    <p:extLst>
      <p:ext uri="{BB962C8B-B14F-4D97-AF65-F5344CB8AC3E}">
        <p14:creationId xmlns:p14="http://schemas.microsoft.com/office/powerpoint/2010/main" val="292866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t>
            </a:r>
            <a:r>
              <a:rPr lang="en-US" dirty="0"/>
              <a:t>Data Import</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endParaRPr lang="en-US" dirty="0"/>
          </a:p>
        </p:txBody>
      </p:sp>
      <p:sp>
        <p:nvSpPr>
          <p:cNvPr id="6" name="Title 1"/>
          <p:cNvSpPr txBox="1">
            <a:spLocks/>
          </p:cNvSpPr>
          <p:nvPr/>
        </p:nvSpPr>
        <p:spPr bwMode="auto">
          <a:xfrm>
            <a:off x="1981200" y="2895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FFFF00"/>
                </a:solidFill>
                <a:latin typeface="Open Sans Semibold" pitchFamily="34" charset="0"/>
                <a:ea typeface="Open Sans Semibold" pitchFamily="34" charset="0"/>
                <a:cs typeface="Open Sans Semibold" pitchFamily="34"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4000" b="1" dirty="0">
                <a:solidFill>
                  <a:srgbClr val="00B050"/>
                </a:solidFill>
              </a:rPr>
              <a:t>153,384 Data Elements </a:t>
            </a:r>
            <a:r>
              <a:rPr lang="en-US" sz="4000" b="1" dirty="0" smtClean="0">
                <a:solidFill>
                  <a:srgbClr val="00B050"/>
                </a:solidFill>
              </a:rPr>
              <a:t>Imported &amp; Shared</a:t>
            </a:r>
            <a:endParaRPr lang="en-US" sz="4000" b="1" dirty="0">
              <a:solidFill>
                <a:srgbClr val="00B050"/>
              </a:solidFill>
            </a:endParaRPr>
          </a:p>
        </p:txBody>
      </p:sp>
    </p:spTree>
    <p:extLst>
      <p:ext uri="{BB962C8B-B14F-4D97-AF65-F5344CB8AC3E}">
        <p14:creationId xmlns:p14="http://schemas.microsoft.com/office/powerpoint/2010/main" val="2349828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314" name="Picture 1" descr="Screenshot of how to upload a file in the Labs Data Import tab from e2Hawaii." title="Labs Data Impor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14317" y="2057401"/>
            <a:ext cx="7963366" cy="196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876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338" name="Picture 2" descr="Screenshot of of an uploaded file with valdation errors in the Labs Data Import tab." title="Labs Data Import Ta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96239" y="609600"/>
            <a:ext cx="880335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71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l="13943" t="13112" r="65063" b="70924"/>
          <a:stretch>
            <a:fillRect/>
          </a:stretch>
        </p:blipFill>
        <p:spPr bwMode="auto">
          <a:xfrm>
            <a:off x="5034382" y="164445"/>
            <a:ext cx="2856095" cy="122092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What is HIE?&#10;Health Information Exchange allows health care professionals and patients to appropriately access and securely share a patient's vital medical information electronically. There are many health care delivery scenarios driving the technology behind the different forms of health information exchange available today. &#10;HIE Benefits&#10;Sharing updated, electronic patient information with other providers enables you to:&#10;Access and confidentially share patients' vital medical history, no matter where your patients are receiving care - specialists' offices, labs or emergency rooms&#10;Provide safer, more effective care tailored to your patients' unique medical needs" title="Health IT"/>
          <p:cNvPicPr>
            <a:picLocks noChangeAspect="1" noChangeArrowheads="1"/>
          </p:cNvPicPr>
          <p:nvPr/>
        </p:nvPicPr>
        <p:blipFill>
          <a:blip r:embed="rId3">
            <a:extLst>
              <a:ext uri="{28A0092B-C50C-407E-A947-70E740481C1C}">
                <a14:useLocalDpi xmlns:a14="http://schemas.microsoft.com/office/drawing/2010/main" val="0"/>
              </a:ext>
            </a:extLst>
          </a:blip>
          <a:srcRect l="15063" t="25940" r="39102" b="23602"/>
          <a:stretch>
            <a:fillRect/>
          </a:stretch>
        </p:blipFill>
        <p:spPr bwMode="auto">
          <a:xfrm>
            <a:off x="2981740" y="1524127"/>
            <a:ext cx="7129671" cy="4427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27290" y="11977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a:spLocks noChangeArrowheads="1"/>
          </p:cNvSpPr>
          <p:nvPr/>
        </p:nvSpPr>
        <p:spPr bwMode="auto">
          <a:xfrm>
            <a:off x="2627290" y="21883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27134189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362" name="Picture 3" descr="Screenshot of of an uploaded file with successfully validated in the Labs Data Import tab." title="Labs Data Import Ta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0" y="1676400"/>
            <a:ext cx="7746104"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458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Labs Data Import</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endParaRPr lang="en-US" dirty="0"/>
          </a:p>
        </p:txBody>
      </p:sp>
      <p:sp>
        <p:nvSpPr>
          <p:cNvPr id="11" name="TextBox 10"/>
          <p:cNvSpPr txBox="1"/>
          <p:nvPr/>
        </p:nvSpPr>
        <p:spPr>
          <a:xfrm>
            <a:off x="3500537" y="1476495"/>
            <a:ext cx="903965" cy="369332"/>
          </a:xfrm>
          <a:prstGeom prst="rect">
            <a:avLst/>
          </a:prstGeom>
          <a:noFill/>
        </p:spPr>
        <p:txBody>
          <a:bodyPr wrap="non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Old Way</a:t>
            </a:r>
          </a:p>
        </p:txBody>
      </p:sp>
      <p:sp>
        <p:nvSpPr>
          <p:cNvPr id="8" name="TextBox 7"/>
          <p:cNvSpPr txBox="1"/>
          <p:nvPr/>
        </p:nvSpPr>
        <p:spPr>
          <a:xfrm>
            <a:off x="2209800" y="1933383"/>
            <a:ext cx="36576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Manual Data Entry</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Faxed copies of lab work</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Handwritten lab reports</a:t>
            </a:r>
          </a:p>
        </p:txBody>
      </p:sp>
      <p:sp>
        <p:nvSpPr>
          <p:cNvPr id="12" name="TextBox 11"/>
          <p:cNvSpPr txBox="1"/>
          <p:nvPr/>
        </p:nvSpPr>
        <p:spPr>
          <a:xfrm>
            <a:off x="7602845" y="1458976"/>
            <a:ext cx="987322" cy="369332"/>
          </a:xfrm>
          <a:prstGeom prst="rect">
            <a:avLst/>
          </a:prstGeom>
          <a:noFill/>
        </p:spPr>
        <p:txBody>
          <a:bodyPr wrap="non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New Way</a:t>
            </a:r>
          </a:p>
        </p:txBody>
      </p:sp>
      <p:sp>
        <p:nvSpPr>
          <p:cNvPr id="10" name="TextBox 9"/>
          <p:cNvSpPr txBox="1"/>
          <p:nvPr/>
        </p:nvSpPr>
        <p:spPr>
          <a:xfrm>
            <a:off x="6172200" y="1961521"/>
            <a:ext cx="403860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Tx/>
              <a:buChar char="-"/>
            </a:pPr>
            <a:r>
              <a:rPr lang="en-US" dirty="0">
                <a:solidFill>
                  <a:prstClr val="black"/>
                </a:solidFill>
                <a:latin typeface="Open Sans" panose="020B0606030504020204"/>
              </a:rPr>
              <a:t>Data Import of Labs from Surveillance</a:t>
            </a:r>
          </a:p>
          <a:p>
            <a:pPr marL="285750" indent="-285750">
              <a:buFontTx/>
              <a:buChar char="-"/>
            </a:pPr>
            <a:r>
              <a:rPr lang="en-US" dirty="0">
                <a:solidFill>
                  <a:prstClr val="black"/>
                </a:solidFill>
                <a:latin typeface="Open Sans" panose="020B0606030504020204"/>
              </a:rPr>
              <a:t>No Faxes or handwritten lab reports</a:t>
            </a:r>
          </a:p>
          <a:p>
            <a:pPr marL="285750" indent="-285750">
              <a:buFontTx/>
              <a:buChar char="-"/>
            </a:pPr>
            <a:r>
              <a:rPr lang="en-US" dirty="0">
                <a:solidFill>
                  <a:prstClr val="black"/>
                </a:solidFill>
                <a:latin typeface="Open Sans" panose="020B0606030504020204"/>
              </a:rPr>
              <a:t>No Data Loss</a:t>
            </a:r>
          </a:p>
        </p:txBody>
      </p:sp>
      <p:sp>
        <p:nvSpPr>
          <p:cNvPr id="13" name="TextBox 12"/>
          <p:cNvSpPr txBox="1"/>
          <p:nvPr/>
        </p:nvSpPr>
        <p:spPr>
          <a:xfrm>
            <a:off x="5633373" y="3910377"/>
            <a:ext cx="753732" cy="369332"/>
          </a:xfrm>
          <a:prstGeom prst="rect">
            <a:avLst/>
          </a:prstGeom>
          <a:noFill/>
        </p:spPr>
        <p:txBody>
          <a:bodyPr wrap="non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Impact</a:t>
            </a:r>
          </a:p>
        </p:txBody>
      </p:sp>
      <p:sp>
        <p:nvSpPr>
          <p:cNvPr id="9" name="TextBox 8"/>
          <p:cNvSpPr txBox="1"/>
          <p:nvPr/>
        </p:nvSpPr>
        <p:spPr>
          <a:xfrm>
            <a:off x="3467100" y="4444444"/>
            <a:ext cx="5257800" cy="1477328"/>
          </a:xfrm>
          <a:prstGeom prst="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High Data Quality</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Eliminates Data Entry</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Better Outcomes</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Time Savings</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Quality Management</a:t>
            </a:r>
          </a:p>
        </p:txBody>
      </p:sp>
    </p:spTree>
    <p:extLst>
      <p:ext uri="{BB962C8B-B14F-4D97-AF65-F5344CB8AC3E}">
        <p14:creationId xmlns:p14="http://schemas.microsoft.com/office/powerpoint/2010/main" val="29619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2" grpId="0"/>
      <p:bldP spid="10" grpId="0" animBg="1"/>
      <p:bldP spid="13" grpId="0"/>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e2Hawaii|Time Savings</a:t>
            </a:r>
            <a:endParaRPr lang="en-US" dirty="0"/>
          </a:p>
        </p:txBody>
      </p:sp>
      <p:pic>
        <p:nvPicPr>
          <p:cNvPr id="8" name="Picture 7" descr="Chart showing the number of hours saved by e2Hawaii. &#10;&#10;Hours saved by Task:&#10;&#10;Secure Messaging 170 hours&#10;Monthly reports 276 Hours&#10;ADAP Recertifications and new Applications 331 hours&#10;Labs Data Import 404 hours&#10;Requests for RW Assistance 1260 hours&#10;Clent office visits 1792 hours&#10;WHC Data Import 2000 hours" title="e2Hawaii Time Savings"/>
          <p:cNvPicPr>
            <a:picLocks noChangeAspect="1"/>
          </p:cNvPicPr>
          <p:nvPr/>
        </p:nvPicPr>
        <p:blipFill>
          <a:blip r:embed="rId2"/>
          <a:stretch>
            <a:fillRect/>
          </a:stretch>
        </p:blipFill>
        <p:spPr>
          <a:xfrm>
            <a:off x="3157474" y="1621380"/>
            <a:ext cx="6654723" cy="4093621"/>
          </a:xfrm>
          <a:prstGeom prst="rect">
            <a:avLst/>
          </a:prstGeom>
        </p:spPr>
      </p:pic>
      <p:sp>
        <p:nvSpPr>
          <p:cNvPr id="5" name="TextBox 5"/>
          <p:cNvSpPr txBox="1">
            <a:spLocks noChangeArrowheads="1"/>
          </p:cNvSpPr>
          <p:nvPr/>
        </p:nvSpPr>
        <p:spPr bwMode="auto">
          <a:xfrm>
            <a:off x="7948411" y="5384801"/>
            <a:ext cx="2286000" cy="923925"/>
          </a:xfrm>
          <a:prstGeom prst="rect">
            <a:avLst/>
          </a:prstGeom>
          <a:solidFill>
            <a:srgbClr val="FFFF00"/>
          </a:solidFill>
          <a:ln w="9525">
            <a:solidFill>
              <a:srgbClr val="00B050"/>
            </a:solidFill>
            <a:miter lim="800000"/>
            <a:headEnd/>
            <a:tailEnd/>
          </a:ln>
        </p:spPr>
        <p:txBody>
          <a:bodyPr>
            <a:spAutoFit/>
          </a:bodyP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dirty="0">
                <a:solidFill>
                  <a:srgbClr val="000000"/>
                </a:solidFill>
                <a:latin typeface="Arial" panose="020B0604020202020204" pitchFamily="34" charset="0"/>
                <a:cs typeface="Arial" panose="020B0604020202020204" pitchFamily="34" charset="0"/>
              </a:rPr>
              <a:t>Total of </a:t>
            </a:r>
            <a:r>
              <a:rPr lang="en-US" b="1" dirty="0" smtClean="0">
                <a:solidFill>
                  <a:srgbClr val="000000"/>
                </a:solidFill>
                <a:latin typeface="Arial" panose="020B0604020202020204" pitchFamily="34" charset="0"/>
                <a:cs typeface="Arial" panose="020B0604020202020204" pitchFamily="34" charset="0"/>
              </a:rPr>
              <a:t>6,063 </a:t>
            </a:r>
            <a:r>
              <a:rPr lang="en-US" b="1" dirty="0">
                <a:solidFill>
                  <a:srgbClr val="000000"/>
                </a:solidFill>
                <a:latin typeface="Arial" panose="020B0604020202020204" pitchFamily="34" charset="0"/>
                <a:cs typeface="Arial" panose="020B0604020202020204" pitchFamily="34" charset="0"/>
              </a:rPr>
              <a:t>Hours</a:t>
            </a:r>
            <a:r>
              <a:rPr lang="en-US" dirty="0">
                <a:solidFill>
                  <a:srgbClr val="000000"/>
                </a:solidFill>
                <a:latin typeface="Arial" panose="020B0604020202020204" pitchFamily="34" charset="0"/>
                <a:cs typeface="Arial" panose="020B0604020202020204" pitchFamily="34" charset="0"/>
              </a:rPr>
              <a:t> Saved by e2Hawaii Each Year</a:t>
            </a:r>
          </a:p>
        </p:txBody>
      </p:sp>
    </p:spTree>
    <p:extLst>
      <p:ext uri="{BB962C8B-B14F-4D97-AF65-F5344CB8AC3E}">
        <p14:creationId xmlns:p14="http://schemas.microsoft.com/office/powerpoint/2010/main" val="20135762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990601"/>
            <a:ext cx="7620000" cy="5705475"/>
          </a:xfrm>
        </p:spPr>
        <p:txBody>
          <a:bodyPr/>
          <a:lstStyle/>
          <a:p>
            <a:pPr marL="609600" indent="-609600">
              <a:buFontTx/>
              <a:buAutoNum type="arabicPeriod"/>
            </a:pPr>
            <a:r>
              <a:rPr lang="en-US" altLang="en-US" sz="2400" dirty="0">
                <a:solidFill>
                  <a:schemeClr val="bg1">
                    <a:lumMod val="85000"/>
                  </a:schemeClr>
                </a:solidFill>
              </a:rPr>
              <a:t>e2Hawaii Ryan White 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Part C EMR (Waikiki Health) </a:t>
            </a:r>
            <a:r>
              <a:rPr lang="en-US" altLang="en-US" sz="2400" dirty="0">
                <a:solidFill>
                  <a:schemeClr val="bg1">
                    <a:lumMod val="85000"/>
                  </a:schemeClr>
                </a:solidFill>
                <a:sym typeface="Wingdings" panose="05000000000000000000" pitchFamily="2" charset="2"/>
              </a:rPr>
              <a:t> Part B </a:t>
            </a:r>
            <a:r>
              <a:rPr lang="en-US" altLang="en-US" sz="2400" dirty="0">
                <a:solidFill>
                  <a:schemeClr val="bg1">
                    <a:lumMod val="85000"/>
                  </a:schemeClr>
                </a:solidFill>
              </a:rPr>
              <a:t>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ADAP</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rgbClr val="0070C0"/>
                </a:solidFill>
              </a:rPr>
              <a:t>Secure Messaging</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Visual Reporting and Proactive Alerts &amp; Reminders </a:t>
            </a:r>
          </a:p>
          <a:p>
            <a:pPr marL="609600" indent="-609600">
              <a:buFontTx/>
              <a:buAutoNum type="arabicPeriod"/>
            </a:pPr>
            <a:endParaRPr lang="en-US" altLang="en-US" sz="2400" dirty="0">
              <a:solidFill>
                <a:schemeClr val="bg1">
                  <a:lumMod val="85000"/>
                </a:schemeClr>
              </a:solidFill>
            </a:endParaRPr>
          </a:p>
        </p:txBody>
      </p:sp>
    </p:spTree>
    <p:extLst>
      <p:ext uri="{BB962C8B-B14F-4D97-AF65-F5344CB8AC3E}">
        <p14:creationId xmlns:p14="http://schemas.microsoft.com/office/powerpoint/2010/main" val="113657746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t>
            </a:r>
            <a:r>
              <a:rPr lang="en-US" dirty="0"/>
              <a:t>Messaging</a:t>
            </a:r>
          </a:p>
        </p:txBody>
      </p:sp>
      <p:sp>
        <p:nvSpPr>
          <p:cNvPr id="3" name="Content Placeholder 2"/>
          <p:cNvSpPr>
            <a:spLocks noGrp="1"/>
          </p:cNvSpPr>
          <p:nvPr>
            <p:ph idx="1"/>
          </p:nvPr>
        </p:nvSpPr>
        <p:spPr/>
        <p:txBody>
          <a:bodyPr/>
          <a:lstStyle/>
          <a:p>
            <a:r>
              <a:rPr lang="en-US" dirty="0"/>
              <a:t>Feature: Smart Real-time notifications</a:t>
            </a:r>
          </a:p>
          <a:p>
            <a:endParaRPr lang="en-US" dirty="0"/>
          </a:p>
          <a:p>
            <a:endParaRPr lang="en-US" dirty="0"/>
          </a:p>
          <a:p>
            <a:pPr marL="0" indent="0">
              <a:buNone/>
            </a:pPr>
            <a:endParaRPr lang="en-US" dirty="0"/>
          </a:p>
        </p:txBody>
      </p:sp>
      <p:pic>
        <p:nvPicPr>
          <p:cNvPr id="10242" name="Picture 1" descr="Screenshot of the inbox tab at the top of the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183" y="2339084"/>
            <a:ext cx="53530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Screenshot of the inbox drop 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588" y="4419600"/>
            <a:ext cx="43148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987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t>
            </a:r>
            <a:r>
              <a:rPr lang="en-US" dirty="0"/>
              <a:t>Messaging</a:t>
            </a:r>
          </a:p>
        </p:txBody>
      </p:sp>
      <p:sp>
        <p:nvSpPr>
          <p:cNvPr id="3" name="Content Placeholder 2"/>
          <p:cNvSpPr>
            <a:spLocks noGrp="1"/>
          </p:cNvSpPr>
          <p:nvPr>
            <p:ph idx="1"/>
          </p:nvPr>
        </p:nvSpPr>
        <p:spPr/>
        <p:txBody>
          <a:bodyPr/>
          <a:lstStyle/>
          <a:p>
            <a:r>
              <a:rPr lang="en-US" dirty="0"/>
              <a:t>Feature: User Inbox</a:t>
            </a:r>
          </a:p>
          <a:p>
            <a:endParaRPr lang="en-US" dirty="0"/>
          </a:p>
          <a:p>
            <a:endParaRPr lang="en-US" dirty="0"/>
          </a:p>
          <a:p>
            <a:pPr marL="0" indent="0">
              <a:buNone/>
            </a:pPr>
            <a:endParaRPr lang="en-US" dirty="0"/>
          </a:p>
        </p:txBody>
      </p:sp>
      <p:pic>
        <p:nvPicPr>
          <p:cNvPr id="11266" name="Picture 3" descr="Screenshot of what your inbox will look like in e2Hawai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43998" y="274638"/>
            <a:ext cx="6138402" cy="562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28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3397"/>
            <a:ext cx="10972800" cy="1143000"/>
          </a:xfrm>
        </p:spPr>
        <p:txBody>
          <a:bodyPr/>
          <a:lstStyle/>
          <a:p>
            <a:r>
              <a:rPr lang="en-US" dirty="0" smtClean="0"/>
              <a:t>Secure </a:t>
            </a:r>
            <a:r>
              <a:rPr lang="en-US" dirty="0"/>
              <a:t>Messaging</a:t>
            </a:r>
          </a:p>
        </p:txBody>
      </p:sp>
      <p:sp>
        <p:nvSpPr>
          <p:cNvPr id="3" name="Content Placeholder 2"/>
          <p:cNvSpPr>
            <a:spLocks noGrp="1"/>
          </p:cNvSpPr>
          <p:nvPr>
            <p:ph idx="1"/>
          </p:nvPr>
        </p:nvSpPr>
        <p:spPr>
          <a:xfrm>
            <a:off x="609600" y="1072170"/>
            <a:ext cx="10972800" cy="4525963"/>
          </a:xfrm>
        </p:spPr>
        <p:txBody>
          <a:bodyPr/>
          <a:lstStyle/>
          <a:p>
            <a:r>
              <a:rPr lang="en-US" dirty="0"/>
              <a:t>Feature: Compose New Secure Message with Autocomplete</a:t>
            </a:r>
          </a:p>
          <a:p>
            <a:endParaRPr lang="en-US" dirty="0"/>
          </a:p>
          <a:p>
            <a:endParaRPr lang="en-US" dirty="0"/>
          </a:p>
          <a:p>
            <a:pPr marL="0" indent="0">
              <a:buNone/>
            </a:pPr>
            <a:endParaRPr lang="en-US" dirty="0"/>
          </a:p>
        </p:txBody>
      </p:sp>
      <p:pic>
        <p:nvPicPr>
          <p:cNvPr id="12290" name="Picture 4" descr="Screenshot of how the new message window looks l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148" y="1643801"/>
            <a:ext cx="43434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Screenshot of receipient field when you start typing the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221" y="1643801"/>
            <a:ext cx="42576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912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t>
            </a:r>
            <a:r>
              <a:rPr lang="en-US" dirty="0"/>
              <a:t>Messaging</a:t>
            </a:r>
          </a:p>
        </p:txBody>
      </p:sp>
      <p:sp>
        <p:nvSpPr>
          <p:cNvPr id="3" name="Content Placeholder 2"/>
          <p:cNvSpPr>
            <a:spLocks noGrp="1"/>
          </p:cNvSpPr>
          <p:nvPr>
            <p:ph idx="1"/>
          </p:nvPr>
        </p:nvSpPr>
        <p:spPr/>
        <p:txBody>
          <a:bodyPr/>
          <a:lstStyle/>
          <a:p>
            <a:r>
              <a:rPr lang="en-US" dirty="0"/>
              <a:t>Feature: Quick Compose </a:t>
            </a:r>
          </a:p>
          <a:p>
            <a:endParaRPr lang="en-US" dirty="0"/>
          </a:p>
          <a:p>
            <a:endParaRPr lang="en-US" dirty="0"/>
          </a:p>
          <a:p>
            <a:pPr marL="0" indent="0">
              <a:buNone/>
            </a:pPr>
            <a:endParaRPr lang="en-US" dirty="0"/>
          </a:p>
        </p:txBody>
      </p:sp>
      <p:pic>
        <p:nvPicPr>
          <p:cNvPr id="13314" name="Picture 6" descr="Screenshot of where the uick compose feature is located in the inbox drop down on the main p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836" y="1417638"/>
            <a:ext cx="5586412" cy="411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038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t>
            </a:r>
            <a:r>
              <a:rPr lang="en-US" dirty="0"/>
              <a:t>Messaging</a:t>
            </a:r>
          </a:p>
        </p:txBody>
      </p:sp>
      <p:sp>
        <p:nvSpPr>
          <p:cNvPr id="3" name="Content Placeholder 2"/>
          <p:cNvSpPr>
            <a:spLocks noGrp="1"/>
          </p:cNvSpPr>
          <p:nvPr>
            <p:ph idx="1"/>
          </p:nvPr>
        </p:nvSpPr>
        <p:spPr/>
        <p:txBody>
          <a:bodyPr/>
          <a:lstStyle/>
          <a:p>
            <a:r>
              <a:rPr lang="en-US" dirty="0"/>
              <a:t>Feature: Smart Client Tagging</a:t>
            </a:r>
          </a:p>
          <a:p>
            <a:endParaRPr lang="en-US" dirty="0"/>
          </a:p>
          <a:p>
            <a:endParaRPr lang="en-US" dirty="0"/>
          </a:p>
          <a:p>
            <a:pPr marL="0" indent="0">
              <a:buNone/>
            </a:pPr>
            <a:endParaRPr lang="en-US" dirty="0"/>
          </a:p>
        </p:txBody>
      </p:sp>
      <p:pic>
        <p:nvPicPr>
          <p:cNvPr id="14338" name="Picture 7" descr="Screenshot of Smart client tagging featur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92950" y="497680"/>
            <a:ext cx="417430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Screenshot of a blown up image of smart client tag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302" y="400288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930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Messaging</a:t>
            </a:r>
            <a:endParaRPr lang="en-US" dirty="0"/>
          </a:p>
        </p:txBody>
      </p:sp>
      <p:graphicFrame>
        <p:nvGraphicFramePr>
          <p:cNvPr id="4" name="Chart 3" descr="This graph shows the amount of secure messaging has been used from September 2014 until may 2016." title="e2 Secure messaging Adoption (Nb. Messages Sent)"/>
          <p:cNvGraphicFramePr>
            <a:graphicFrameLocks/>
          </p:cNvGraphicFramePr>
          <p:nvPr>
            <p:extLst/>
          </p:nvPr>
        </p:nvGraphicFramePr>
        <p:xfrm>
          <a:off x="2552700" y="1417638"/>
          <a:ext cx="7086600" cy="4343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6851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5152"/>
            <a:ext cx="8229600" cy="1143000"/>
          </a:xfrm>
        </p:spPr>
        <p:txBody>
          <a:bodyPr/>
          <a:lstStyle/>
          <a:p>
            <a:pPr algn="ctr"/>
            <a:r>
              <a:rPr lang="en-US" sz="4000" dirty="0" smtClean="0"/>
              <a:t>Share it!</a:t>
            </a:r>
            <a:br>
              <a:rPr lang="en-US" sz="4000" dirty="0" smtClean="0"/>
            </a:br>
            <a:r>
              <a:rPr lang="en-US" sz="4000" dirty="0" smtClean="0"/>
              <a:t/>
            </a:r>
            <a:br>
              <a:rPr lang="en-US" sz="4000" dirty="0" smtClean="0"/>
            </a:br>
            <a:r>
              <a:rPr lang="en-US" sz="4000" dirty="0" smtClean="0"/>
              <a:t>&amp;</a:t>
            </a:r>
            <a:r>
              <a:rPr lang="en-US" sz="4000" dirty="0"/>
              <a:t/>
            </a:r>
            <a:br>
              <a:rPr lang="en-US" sz="4000" dirty="0"/>
            </a:br>
            <a:r>
              <a:rPr lang="en-US" sz="4000" dirty="0"/>
              <a:t/>
            </a:r>
            <a:br>
              <a:rPr lang="en-US" sz="4000" dirty="0"/>
            </a:br>
            <a:r>
              <a:rPr lang="en-US" sz="4000" dirty="0" smtClean="0"/>
              <a:t>Use it!</a:t>
            </a:r>
            <a:endParaRPr lang="en-US" sz="4000" dirty="0"/>
          </a:p>
        </p:txBody>
      </p:sp>
    </p:spTree>
    <p:extLst>
      <p:ext uri="{BB962C8B-B14F-4D97-AF65-F5344CB8AC3E}">
        <p14:creationId xmlns:p14="http://schemas.microsoft.com/office/powerpoint/2010/main" val="29222833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t>
            </a:r>
            <a:r>
              <a:rPr lang="en-US" dirty="0"/>
              <a:t>Messaging</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endParaRPr lang="en-US" dirty="0"/>
          </a:p>
        </p:txBody>
      </p:sp>
      <p:sp>
        <p:nvSpPr>
          <p:cNvPr id="6" name="Title 1"/>
          <p:cNvSpPr txBox="1">
            <a:spLocks/>
          </p:cNvSpPr>
          <p:nvPr/>
        </p:nvSpPr>
        <p:spPr bwMode="auto">
          <a:xfrm>
            <a:off x="1981200" y="2895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FFFF00"/>
                </a:solidFill>
                <a:latin typeface="Open Sans Semibold" pitchFamily="34" charset="0"/>
                <a:ea typeface="Open Sans Semibold" pitchFamily="34" charset="0"/>
                <a:cs typeface="Open Sans Semibold" pitchFamily="34"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4000" b="1" dirty="0">
                <a:solidFill>
                  <a:srgbClr val="00B050"/>
                </a:solidFill>
              </a:rPr>
              <a:t>5,000+ Messages Sent / Year</a:t>
            </a:r>
          </a:p>
        </p:txBody>
      </p:sp>
    </p:spTree>
    <p:extLst>
      <p:ext uri="{BB962C8B-B14F-4D97-AF65-F5344CB8AC3E}">
        <p14:creationId xmlns:p14="http://schemas.microsoft.com/office/powerpoint/2010/main" val="3225925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Secure Messaging</a:t>
            </a:r>
          </a:p>
        </p:txBody>
      </p:sp>
      <p:sp>
        <p:nvSpPr>
          <p:cNvPr id="11" name="TextBox 10"/>
          <p:cNvSpPr txBox="1"/>
          <p:nvPr/>
        </p:nvSpPr>
        <p:spPr>
          <a:xfrm>
            <a:off x="3500537" y="1510038"/>
            <a:ext cx="903965" cy="369332"/>
          </a:xfrm>
          <a:prstGeom prst="rect">
            <a:avLst/>
          </a:prstGeom>
          <a:noFill/>
        </p:spPr>
        <p:txBody>
          <a:bodyPr wrap="non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Old Way</a:t>
            </a:r>
          </a:p>
        </p:txBody>
      </p:sp>
      <p:sp>
        <p:nvSpPr>
          <p:cNvPr id="8" name="TextBox 7"/>
          <p:cNvSpPr txBox="1"/>
          <p:nvPr/>
        </p:nvSpPr>
        <p:spPr>
          <a:xfrm>
            <a:off x="2209800" y="2023535"/>
            <a:ext cx="36576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Phone Calls to Follow-Up</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Faxes</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External, Insecure Email</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Risk of PHI leak</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Informal requests &amp; tracking</a:t>
            </a:r>
          </a:p>
        </p:txBody>
      </p:sp>
      <p:sp>
        <p:nvSpPr>
          <p:cNvPr id="12" name="TextBox 11"/>
          <p:cNvSpPr txBox="1"/>
          <p:nvPr/>
        </p:nvSpPr>
        <p:spPr>
          <a:xfrm>
            <a:off x="7602845" y="1608342"/>
            <a:ext cx="987322" cy="369332"/>
          </a:xfrm>
          <a:prstGeom prst="rect">
            <a:avLst/>
          </a:prstGeom>
          <a:noFill/>
        </p:spPr>
        <p:txBody>
          <a:bodyPr wrap="non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New Way</a:t>
            </a:r>
          </a:p>
        </p:txBody>
      </p:sp>
      <p:sp>
        <p:nvSpPr>
          <p:cNvPr id="10" name="TextBox 9"/>
          <p:cNvSpPr txBox="1"/>
          <p:nvPr/>
        </p:nvSpPr>
        <p:spPr>
          <a:xfrm>
            <a:off x="6172200" y="2051673"/>
            <a:ext cx="4038600"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Tx/>
              <a:buChar char="-"/>
            </a:pPr>
            <a:r>
              <a:rPr lang="en-US" dirty="0">
                <a:solidFill>
                  <a:prstClr val="black"/>
                </a:solidFill>
              </a:rPr>
              <a:t>Send a Secure Message</a:t>
            </a:r>
          </a:p>
          <a:p>
            <a:pPr marL="285750" indent="-285750">
              <a:buFontTx/>
              <a:buChar char="-"/>
            </a:pPr>
            <a:r>
              <a:rPr lang="en-US" dirty="0">
                <a:solidFill>
                  <a:prstClr val="black"/>
                </a:solidFill>
              </a:rPr>
              <a:t>No more phone calls &amp; faxes</a:t>
            </a:r>
          </a:p>
          <a:p>
            <a:pPr marL="285750" indent="-285750">
              <a:buFontTx/>
              <a:buChar char="-"/>
            </a:pPr>
            <a:r>
              <a:rPr lang="en-US" dirty="0">
                <a:solidFill>
                  <a:prstClr val="black"/>
                </a:solidFill>
              </a:rPr>
              <a:t>Keep Track of requests and follow-ups</a:t>
            </a:r>
          </a:p>
          <a:p>
            <a:pPr marL="285750" indent="-285750">
              <a:buFontTx/>
              <a:buChar char="-"/>
            </a:pPr>
            <a:r>
              <a:rPr lang="en-US" dirty="0">
                <a:solidFill>
                  <a:prstClr val="black"/>
                </a:solidFill>
              </a:rPr>
              <a:t>Inter-agency communication</a:t>
            </a:r>
          </a:p>
          <a:p>
            <a:endParaRPr lang="en-US" dirty="0">
              <a:solidFill>
                <a:prstClr val="black"/>
              </a:solidFill>
            </a:endParaRPr>
          </a:p>
        </p:txBody>
      </p:sp>
      <p:sp>
        <p:nvSpPr>
          <p:cNvPr id="13" name="TextBox 12"/>
          <p:cNvSpPr txBox="1"/>
          <p:nvPr/>
        </p:nvSpPr>
        <p:spPr>
          <a:xfrm>
            <a:off x="5633373" y="4170552"/>
            <a:ext cx="753732" cy="369332"/>
          </a:xfrm>
          <a:prstGeom prst="rect">
            <a:avLst/>
          </a:prstGeom>
          <a:noFill/>
        </p:spPr>
        <p:txBody>
          <a:bodyPr wrap="none" rtlCol="0">
            <a:spAutoFit/>
          </a:bodyPr>
          <a:lstStyle/>
          <a:p>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Impact</a:t>
            </a:r>
          </a:p>
        </p:txBody>
      </p:sp>
      <p:sp>
        <p:nvSpPr>
          <p:cNvPr id="9" name="TextBox 8"/>
          <p:cNvSpPr txBox="1"/>
          <p:nvPr/>
        </p:nvSpPr>
        <p:spPr>
          <a:xfrm>
            <a:off x="3467100" y="4534597"/>
            <a:ext cx="5257800" cy="1200329"/>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More Streamlined Care Coordination</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More Secure Communications</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Time savings</a:t>
            </a:r>
          </a:p>
          <a:p>
            <a:pPr marL="285750" indent="-285750">
              <a:buFontTx/>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Faster response time and care</a:t>
            </a:r>
          </a:p>
        </p:txBody>
      </p:sp>
      <p:sp>
        <p:nvSpPr>
          <p:cNvPr id="3" name="Content Placeholder 2" descr="Diagram showing the old way in which securing messaging was done compared to the new way and the impact it has had. " title="Secure Messaging Diagram"/>
          <p:cNvSpPr>
            <a:spLocks noGrp="1"/>
          </p:cNvSpPr>
          <p:nvPr>
            <p:ph idx="1"/>
          </p:nvPr>
        </p:nvSpPr>
        <p:spPr/>
        <p:txBody>
          <a:bodyPr/>
          <a:lstStyle/>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410248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2" grpId="0"/>
      <p:bldP spid="10" grpId="0" animBg="1"/>
      <p:bldP spid="13" grpId="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e2Hawaii|Time Savings</a:t>
            </a:r>
            <a:endParaRPr lang="en-US" dirty="0"/>
          </a:p>
        </p:txBody>
      </p:sp>
      <p:pic>
        <p:nvPicPr>
          <p:cNvPr id="8" name="Picture 7" descr="Chart showing the number of hours saved by e2Hawaii. &#10;&#10;Hours saved by Task:&#10;&#10;Secure Messaging 170 hours&#10;Monthly reports 276 Hours&#10;ADAP Recertifications and new Applications 331 hours&#10;Labs Data Import 404 hours&#10;Requests for RW Assistance 1260 hours&#10;Clent office visits 1792 hours&#10;WHC Data Import 2000 hours" title="Hours saved by eCOMPAS"/>
          <p:cNvPicPr>
            <a:picLocks noChangeAspect="1"/>
          </p:cNvPicPr>
          <p:nvPr/>
        </p:nvPicPr>
        <p:blipFill>
          <a:blip r:embed="rId2"/>
          <a:stretch>
            <a:fillRect/>
          </a:stretch>
        </p:blipFill>
        <p:spPr>
          <a:xfrm>
            <a:off x="3157474" y="1621380"/>
            <a:ext cx="6654723" cy="4093621"/>
          </a:xfrm>
          <a:prstGeom prst="rect">
            <a:avLst/>
          </a:prstGeom>
        </p:spPr>
      </p:pic>
      <p:sp>
        <p:nvSpPr>
          <p:cNvPr id="5" name="TextBox 5"/>
          <p:cNvSpPr txBox="1">
            <a:spLocks noChangeArrowheads="1"/>
          </p:cNvSpPr>
          <p:nvPr/>
        </p:nvSpPr>
        <p:spPr bwMode="auto">
          <a:xfrm>
            <a:off x="7948411" y="5384801"/>
            <a:ext cx="2286000" cy="923925"/>
          </a:xfrm>
          <a:prstGeom prst="rect">
            <a:avLst/>
          </a:prstGeom>
          <a:solidFill>
            <a:srgbClr val="FFFF00"/>
          </a:solidFill>
          <a:ln w="9525">
            <a:solidFill>
              <a:srgbClr val="00B050"/>
            </a:solidFill>
            <a:miter lim="800000"/>
            <a:headEnd/>
            <a:tailEnd/>
          </a:ln>
        </p:spPr>
        <p:txBody>
          <a:bodyPr>
            <a:spAutoFit/>
          </a:bodyP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dirty="0">
                <a:solidFill>
                  <a:srgbClr val="000000"/>
                </a:solidFill>
                <a:latin typeface="Arial" panose="020B0604020202020204" pitchFamily="34" charset="0"/>
                <a:cs typeface="Arial" panose="020B0604020202020204" pitchFamily="34" charset="0"/>
              </a:rPr>
              <a:t>Total of </a:t>
            </a:r>
            <a:r>
              <a:rPr lang="en-US" b="1" dirty="0" smtClean="0">
                <a:solidFill>
                  <a:srgbClr val="000000"/>
                </a:solidFill>
                <a:latin typeface="Arial" panose="020B0604020202020204" pitchFamily="34" charset="0"/>
                <a:cs typeface="Arial" panose="020B0604020202020204" pitchFamily="34" charset="0"/>
              </a:rPr>
              <a:t>6,063 </a:t>
            </a:r>
            <a:r>
              <a:rPr lang="en-US" b="1" dirty="0">
                <a:solidFill>
                  <a:srgbClr val="000000"/>
                </a:solidFill>
                <a:latin typeface="Arial" panose="020B0604020202020204" pitchFamily="34" charset="0"/>
                <a:cs typeface="Arial" panose="020B0604020202020204" pitchFamily="34" charset="0"/>
              </a:rPr>
              <a:t>Hours</a:t>
            </a:r>
            <a:r>
              <a:rPr lang="en-US" dirty="0">
                <a:solidFill>
                  <a:srgbClr val="000000"/>
                </a:solidFill>
                <a:latin typeface="Arial" panose="020B0604020202020204" pitchFamily="34" charset="0"/>
                <a:cs typeface="Arial" panose="020B0604020202020204" pitchFamily="34" charset="0"/>
              </a:rPr>
              <a:t> Saved by e2Hawaii Each Year</a:t>
            </a:r>
          </a:p>
        </p:txBody>
      </p:sp>
    </p:spTree>
    <p:extLst>
      <p:ext uri="{BB962C8B-B14F-4D97-AF65-F5344CB8AC3E}">
        <p14:creationId xmlns:p14="http://schemas.microsoft.com/office/powerpoint/2010/main" val="36083938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76200"/>
            <a:ext cx="8229600"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990601"/>
            <a:ext cx="7620000" cy="5705475"/>
          </a:xfrm>
        </p:spPr>
        <p:txBody>
          <a:bodyPr/>
          <a:lstStyle/>
          <a:p>
            <a:pPr marL="609600" indent="-609600">
              <a:buFontTx/>
              <a:buAutoNum type="arabicPeriod"/>
            </a:pPr>
            <a:r>
              <a:rPr lang="en-US" altLang="en-US" sz="2400" dirty="0">
                <a:solidFill>
                  <a:schemeClr val="bg1">
                    <a:lumMod val="85000"/>
                  </a:schemeClr>
                </a:solidFill>
              </a:rPr>
              <a:t>e2Hawaii Ryan White 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Part C EMR (Waikiki Health) </a:t>
            </a:r>
            <a:r>
              <a:rPr lang="en-US" altLang="en-US" sz="2400" dirty="0">
                <a:solidFill>
                  <a:schemeClr val="bg1">
                    <a:lumMod val="85000"/>
                  </a:schemeClr>
                </a:solidFill>
                <a:sym typeface="Wingdings" panose="05000000000000000000" pitchFamily="2" charset="2"/>
              </a:rPr>
              <a:t> Part B </a:t>
            </a:r>
            <a:r>
              <a:rPr lang="en-US" altLang="en-US" sz="2400" dirty="0">
                <a:solidFill>
                  <a:schemeClr val="bg1">
                    <a:lumMod val="85000"/>
                  </a:schemeClr>
                </a:solidFill>
              </a:rPr>
              <a:t>HIE</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ADAP</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chemeClr val="bg1">
                    <a:lumMod val="85000"/>
                  </a:schemeClr>
                </a:solidFill>
              </a:rPr>
              <a:t>Secure Messaging</a:t>
            </a:r>
          </a:p>
          <a:p>
            <a:pPr marL="609600" indent="-609600">
              <a:buFontTx/>
              <a:buAutoNum type="arabicPeriod"/>
            </a:pPr>
            <a:endParaRPr lang="en-US" altLang="en-US" sz="2400" dirty="0">
              <a:solidFill>
                <a:schemeClr val="bg1">
                  <a:lumMod val="85000"/>
                </a:schemeClr>
              </a:solidFill>
            </a:endParaRPr>
          </a:p>
          <a:p>
            <a:pPr marL="609600" indent="-609600">
              <a:buFontTx/>
              <a:buAutoNum type="arabicPeriod"/>
            </a:pPr>
            <a:r>
              <a:rPr lang="en-US" altLang="en-US" sz="2400" dirty="0">
                <a:solidFill>
                  <a:srgbClr val="0070C0"/>
                </a:solidFill>
              </a:rPr>
              <a:t>Visual Reporting and Proactive Alerts &amp; Reminders </a:t>
            </a:r>
          </a:p>
          <a:p>
            <a:pPr marL="609600" indent="-609600">
              <a:buFontTx/>
              <a:buAutoNum type="arabicPeriod"/>
            </a:pPr>
            <a:endParaRPr lang="en-US" altLang="en-US" sz="2400" dirty="0">
              <a:solidFill>
                <a:schemeClr val="bg1">
                  <a:lumMod val="85000"/>
                </a:schemeClr>
              </a:solidFill>
            </a:endParaRPr>
          </a:p>
        </p:txBody>
      </p:sp>
    </p:spTree>
    <p:extLst>
      <p:ext uri="{BB962C8B-B14F-4D97-AF65-F5344CB8AC3E}">
        <p14:creationId xmlns:p14="http://schemas.microsoft.com/office/powerpoint/2010/main" val="222579502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Indicators Report</a:t>
            </a:r>
            <a:endParaRPr lang="en-US" dirty="0"/>
          </a:p>
        </p:txBody>
      </p:sp>
      <p:pic>
        <p:nvPicPr>
          <p:cNvPr id="17410" name="Picture 5" descr="Screenshot of the Indicators Report" title="Indicator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761" y="2239169"/>
            <a:ext cx="62865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0923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Indicators Report</a:t>
            </a:r>
            <a:endParaRPr lang="en-US" dirty="0"/>
          </a:p>
        </p:txBody>
      </p:sp>
      <p:pic>
        <p:nvPicPr>
          <p:cNvPr id="18434" name="Picture 4" descr="screenshot of indicators repor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39941"/>
            <a:ext cx="62865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09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 Report</a:t>
            </a:r>
            <a:endParaRPr lang="en-US" dirty="0"/>
          </a:p>
        </p:txBody>
      </p:sp>
      <p:pic>
        <p:nvPicPr>
          <p:cNvPr id="20482" name="Picture 2" descr="screenshot of detailed monthly expenditures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21" y="1957589"/>
            <a:ext cx="10307155" cy="396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8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4" descr="shreenshot showing what gender at birth pie chart looks like after data imported.&#10;" title="Gender at 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78" y="1531087"/>
            <a:ext cx="4899025" cy="2838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5" descr="Screenshot showing what HIV Status pie chart looks like after data imported." title="HIV Sta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84994"/>
            <a:ext cx="4038600" cy="183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6" descr="Screenshot showing what Transmission modes graph looks like ater data is imported" title="Transmission Mo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690" y="2830513"/>
            <a:ext cx="5295900" cy="355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Rectangle 2"/>
          <p:cNvSpPr>
            <a:spLocks noGrp="1" noChangeArrowheads="1"/>
          </p:cNvSpPr>
          <p:nvPr>
            <p:ph type="title"/>
          </p:nvPr>
        </p:nvSpPr>
        <p:spPr/>
        <p:txBody>
          <a:bodyPr/>
          <a:lstStyle/>
          <a:p>
            <a:r>
              <a:rPr lang="en-US" altLang="en-US" dirty="0"/>
              <a:t>Visual </a:t>
            </a:r>
            <a:r>
              <a:rPr lang="en-US" altLang="en-US" dirty="0" smtClean="0"/>
              <a:t>Analytics: From data to action</a:t>
            </a:r>
            <a:endParaRPr lang="en-US" altLang="en-US" dirty="0"/>
          </a:p>
        </p:txBody>
      </p:sp>
      <p:sp>
        <p:nvSpPr>
          <p:cNvPr id="110595" name="Rectangle 3"/>
          <p:cNvSpPr>
            <a:spLocks noGrp="1" noChangeArrowheads="1"/>
          </p:cNvSpPr>
          <p:nvPr>
            <p:ph type="body" idx="1"/>
          </p:nvPr>
        </p:nvSpPr>
        <p:spPr/>
        <p:txBody>
          <a:bodyPr/>
          <a:lstStyle/>
          <a:p>
            <a:r>
              <a:rPr lang="en-US" altLang="en-US" smtClean="0">
                <a:solidFill>
                  <a:schemeClr val="bg1"/>
                </a:solidFill>
              </a:rPr>
              <a:t>Visual Analytics</a:t>
            </a:r>
          </a:p>
        </p:txBody>
      </p:sp>
    </p:spTree>
    <p:extLst>
      <p:ext uri="{BB962C8B-B14F-4D97-AF65-F5344CB8AC3E}">
        <p14:creationId xmlns:p14="http://schemas.microsoft.com/office/powerpoint/2010/main" val="3664054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Alerts &amp; Reminders</a:t>
            </a:r>
            <a:endParaRPr lang="en-US" dirty="0"/>
          </a:p>
        </p:txBody>
      </p:sp>
      <p:pic>
        <p:nvPicPr>
          <p:cNvPr id="22530" name="Picture 2" descr="screenshot of the alerts 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77169"/>
            <a:ext cx="55626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1046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Proactive Alerts &amp; Reminders</a:t>
            </a:r>
          </a:p>
        </p:txBody>
      </p:sp>
      <p:pic>
        <p:nvPicPr>
          <p:cNvPr id="23554" name="Picture 2" descr="screenshot of proactive alerts and reminders page in e2Hawa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1058069"/>
            <a:ext cx="53816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50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5152"/>
            <a:ext cx="8229600" cy="1143000"/>
          </a:xfrm>
        </p:spPr>
        <p:txBody>
          <a:bodyPr/>
          <a:lstStyle/>
          <a:p>
            <a:pPr algn="ctr"/>
            <a:r>
              <a:rPr lang="en-US" sz="4000" dirty="0" smtClean="0"/>
              <a:t>Three Stories</a:t>
            </a:r>
            <a:endParaRPr lang="en-US" sz="4000" dirty="0"/>
          </a:p>
        </p:txBody>
      </p:sp>
    </p:spTree>
    <p:extLst>
      <p:ext uri="{BB962C8B-B14F-4D97-AF65-F5344CB8AC3E}">
        <p14:creationId xmlns:p14="http://schemas.microsoft.com/office/powerpoint/2010/main" val="17498429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Proactive Alerts &amp; Reminders</a:t>
            </a:r>
          </a:p>
        </p:txBody>
      </p:sp>
      <p:pic>
        <p:nvPicPr>
          <p:cNvPr id="24578" name="Picture 2" descr="screenshot of alerts tab from the basic information me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932" y="1905001"/>
            <a:ext cx="70675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779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425388" y="-76200"/>
            <a:ext cx="8785412" cy="1143000"/>
          </a:xfrm>
        </p:spPr>
        <p:txBody>
          <a:bodyPr/>
          <a:lstStyle/>
          <a:p>
            <a:r>
              <a:rPr lang="en-US" altLang="en-US" sz="3600" dirty="0" smtClean="0">
                <a:latin typeface="Open Sans" panose="020B0606030504020204" pitchFamily="34" charset="0"/>
                <a:ea typeface="Open Sans" panose="020B0606030504020204" pitchFamily="34" charset="0"/>
                <a:cs typeface="Open Sans" panose="020B0606030504020204" pitchFamily="34" charset="0"/>
              </a:rPr>
              <a:t>Wrap Up: Hawaii HIE and Use of Data</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395" name="Rectangle 3"/>
          <p:cNvSpPr>
            <a:spLocks noGrp="1" noChangeArrowheads="1"/>
          </p:cNvSpPr>
          <p:nvPr>
            <p:ph idx="1"/>
          </p:nvPr>
        </p:nvSpPr>
        <p:spPr>
          <a:xfrm>
            <a:off x="2286000" y="748555"/>
            <a:ext cx="8996082" cy="5705475"/>
          </a:xfrm>
        </p:spPr>
        <p:txBody>
          <a:bodyPr/>
          <a:lstStyle/>
          <a:p>
            <a:pPr marL="609600" indent="-609600">
              <a:buFontTx/>
              <a:buAutoNum type="arabicPeriod"/>
            </a:pPr>
            <a:r>
              <a:rPr lang="en-US" altLang="en-US" sz="2400" b="1" dirty="0" smtClean="0"/>
              <a:t>Share it! </a:t>
            </a:r>
            <a:r>
              <a:rPr lang="en-US" altLang="en-US" sz="2400" dirty="0" smtClean="0"/>
              <a:t>e2Hawaii </a:t>
            </a:r>
            <a:r>
              <a:rPr lang="en-US" altLang="en-US" sz="2400" dirty="0"/>
              <a:t>Ryan </a:t>
            </a:r>
            <a:r>
              <a:rPr lang="en-US" altLang="en-US" sz="2400" dirty="0" smtClean="0"/>
              <a:t>White Cross-Part HIE has a profound impact on care coordination, time savings, and data quality.</a:t>
            </a:r>
            <a:endParaRPr lang="en-US" altLang="en-US" sz="2400" dirty="0"/>
          </a:p>
          <a:p>
            <a:pPr marL="609600" indent="-609600">
              <a:buFontTx/>
              <a:buAutoNum type="arabicPeriod"/>
            </a:pPr>
            <a:endParaRPr lang="en-US" altLang="en-US" sz="1600" dirty="0"/>
          </a:p>
          <a:p>
            <a:pPr marL="609600" indent="-609600">
              <a:buFontTx/>
              <a:buAutoNum type="arabicPeriod"/>
            </a:pPr>
            <a:r>
              <a:rPr lang="en-US" altLang="en-US" sz="2400" dirty="0" smtClean="0"/>
              <a:t>The e2Hawaii Waikiki Health story demonstrates key leadership and partnership lessons in being resourceful and dedicated.</a:t>
            </a:r>
          </a:p>
          <a:p>
            <a:pPr marL="609600" indent="-609600">
              <a:buFontTx/>
              <a:buAutoNum type="arabicPeriod"/>
            </a:pPr>
            <a:endParaRPr lang="en-US" altLang="en-US" sz="1600" dirty="0"/>
          </a:p>
          <a:p>
            <a:pPr marL="609600" indent="-609600">
              <a:buFontTx/>
              <a:buAutoNum type="arabicPeriod"/>
            </a:pPr>
            <a:r>
              <a:rPr lang="en-US" altLang="en-US" sz="2400" dirty="0"/>
              <a:t>Secure </a:t>
            </a:r>
            <a:r>
              <a:rPr lang="en-US" altLang="en-US" sz="2400" dirty="0" smtClean="0"/>
              <a:t>Messaging improves productivity, responsiveness, and reduces staff interruptions </a:t>
            </a:r>
            <a:endParaRPr lang="en-US" altLang="en-US" sz="2400" dirty="0"/>
          </a:p>
          <a:p>
            <a:pPr marL="609600" indent="-609600">
              <a:buFontTx/>
              <a:buAutoNum type="arabicPeriod"/>
            </a:pPr>
            <a:endParaRPr lang="en-US" altLang="en-US" sz="1600" dirty="0"/>
          </a:p>
          <a:p>
            <a:pPr marL="609600" indent="-609600">
              <a:buFontTx/>
              <a:buAutoNum type="arabicPeriod"/>
            </a:pPr>
            <a:r>
              <a:rPr lang="en-US" altLang="en-US" sz="2400" b="1" dirty="0" smtClean="0"/>
              <a:t>Use it! </a:t>
            </a:r>
            <a:r>
              <a:rPr lang="en-US" altLang="en-US" sz="2400" dirty="0" smtClean="0"/>
              <a:t>Visual </a:t>
            </a:r>
            <a:r>
              <a:rPr lang="en-US" altLang="en-US" sz="2400" dirty="0"/>
              <a:t>Reporting and Proactive Alerts &amp; </a:t>
            </a:r>
            <a:r>
              <a:rPr lang="en-US" altLang="en-US" sz="2400" dirty="0" smtClean="0"/>
              <a:t>Reminders increases data use and reduces the time from data to action. </a:t>
            </a:r>
            <a:endParaRPr lang="en-US" altLang="en-US" sz="2400" dirty="0"/>
          </a:p>
          <a:p>
            <a:pPr marL="609600" indent="-609600">
              <a:buFontTx/>
              <a:buAutoNum type="arabicPeriod"/>
            </a:pPr>
            <a:endParaRPr lang="en-US" altLang="en-US" sz="1600" dirty="0"/>
          </a:p>
          <a:p>
            <a:pPr marL="609600" indent="-609600">
              <a:buFontTx/>
              <a:buAutoNum type="arabicPeriod"/>
            </a:pPr>
            <a:r>
              <a:rPr lang="en-US" altLang="en-US" sz="2400" dirty="0"/>
              <a:t>ADAP, supported by SPNS, produced innovative recertification, </a:t>
            </a:r>
            <a:r>
              <a:rPr lang="en-US" altLang="en-US" sz="2400" dirty="0" smtClean="0"/>
              <a:t>eligibility and data exchange. Perfect learning laboratory.</a:t>
            </a:r>
            <a:endParaRPr lang="en-US" altLang="en-US" sz="2400" dirty="0"/>
          </a:p>
        </p:txBody>
      </p:sp>
    </p:spTree>
    <p:extLst>
      <p:ext uri="{BB962C8B-B14F-4D97-AF65-F5344CB8AC3E}">
        <p14:creationId xmlns:p14="http://schemas.microsoft.com/office/powerpoint/2010/main" val="492944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dissolve">
                                      <p:cBhvr>
                                        <p:cTn id="12" dur="500"/>
                                        <p:tgtEl>
                                          <p:spTgt spid="315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dissolve">
                                      <p:cBhvr>
                                        <p:cTn id="17" dur="500"/>
                                        <p:tgtEl>
                                          <p:spTgt spid="315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395">
                                            <p:txEl>
                                              <p:pRg st="4" end="4"/>
                                            </p:txEl>
                                          </p:spTgt>
                                        </p:tgtEl>
                                        <p:attrNameLst>
                                          <p:attrName>style.visibility</p:attrName>
                                        </p:attrNameLst>
                                      </p:cBhvr>
                                      <p:to>
                                        <p:strVal val="visible"/>
                                      </p:to>
                                    </p:set>
                                    <p:animEffect transition="in" filter="dissolve">
                                      <p:cBhvr>
                                        <p:cTn id="22" dur="500"/>
                                        <p:tgtEl>
                                          <p:spTgt spid="315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395">
                                            <p:txEl>
                                              <p:pRg st="6" end="6"/>
                                            </p:txEl>
                                          </p:spTgt>
                                        </p:tgtEl>
                                        <p:attrNameLst>
                                          <p:attrName>style.visibility</p:attrName>
                                        </p:attrNameLst>
                                      </p:cBhvr>
                                      <p:to>
                                        <p:strVal val="visible"/>
                                      </p:to>
                                    </p:set>
                                    <p:animEffect transition="in" filter="dissolve">
                                      <p:cBhvr>
                                        <p:cTn id="27" dur="500"/>
                                        <p:tgtEl>
                                          <p:spTgt spid="3153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395">
                                            <p:txEl>
                                              <p:pRg st="8" end="8"/>
                                            </p:txEl>
                                          </p:spTgt>
                                        </p:tgtEl>
                                        <p:attrNameLst>
                                          <p:attrName>style.visibility</p:attrName>
                                        </p:attrNameLst>
                                      </p:cBhvr>
                                      <p:to>
                                        <p:strVal val="visible"/>
                                      </p:to>
                                    </p:set>
                                    <p:animEffect transition="in" filter="dissolve">
                                      <p:cBhvr>
                                        <p:cTn id="32" dur="500"/>
                                        <p:tgtEl>
                                          <p:spTgt spid="315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49706" y="1524001"/>
            <a:ext cx="6931326" cy="1567542"/>
          </a:xfrm>
          <a:prstGeom prst="rect">
            <a:avLst/>
          </a:prstGeom>
        </p:spPr>
        <p:txBody>
          <a:bodyPr>
            <a:normAutofit fontScale="55000" lnSpcReduction="20000"/>
          </a:bodyPr>
          <a:lstStyle>
            <a:lvl1pPr algn="l" defTabSz="685800" rtl="0" eaLnBrk="1" latinLnBrk="0" hangingPunct="1">
              <a:lnSpc>
                <a:spcPct val="90000"/>
              </a:lnSpc>
              <a:spcBef>
                <a:spcPct val="0"/>
              </a:spcBef>
              <a:buNone/>
              <a:defRPr sz="6000" b="1" kern="1200" baseline="0">
                <a:solidFill>
                  <a:schemeClr val="bg1"/>
                </a:solidFill>
                <a:latin typeface="+mn-lt"/>
                <a:ea typeface="+mj-ea"/>
                <a:cs typeface="+mj-cs"/>
              </a:defRPr>
            </a:lvl1pPr>
          </a:lstStyle>
          <a:p>
            <a:pPr algn="ctr"/>
            <a:r>
              <a:rPr lang="en-US" dirty="0">
                <a:solidFill>
                  <a:prstClr val="white"/>
                </a:solidFill>
              </a:rPr>
              <a:t>How the Boston Public Health Commission created a client level data system that providers actually use</a:t>
            </a:r>
          </a:p>
        </p:txBody>
      </p:sp>
      <p:sp>
        <p:nvSpPr>
          <p:cNvPr id="9" name="Subtitle 2"/>
          <p:cNvSpPr txBox="1">
            <a:spLocks/>
          </p:cNvSpPr>
          <p:nvPr/>
        </p:nvSpPr>
        <p:spPr>
          <a:xfrm>
            <a:off x="3508075" y="3111204"/>
            <a:ext cx="6268289" cy="102168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28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dirty="0">
                <a:solidFill>
                  <a:prstClr val="white"/>
                </a:solidFill>
              </a:rPr>
              <a:t>August 24, 2016</a:t>
            </a:r>
          </a:p>
          <a:p>
            <a:pPr algn="ctr"/>
            <a:endParaRPr lang="en-US" sz="2400" dirty="0">
              <a:solidFill>
                <a:prstClr val="white"/>
              </a:solidFill>
            </a:endParaRPr>
          </a:p>
          <a:p>
            <a:pPr algn="ctr"/>
            <a:r>
              <a:rPr lang="en-US" sz="2400" dirty="0">
                <a:solidFill>
                  <a:prstClr val="white"/>
                </a:solidFill>
              </a:rPr>
              <a:t>HIV/AIDS Services Division</a:t>
            </a:r>
          </a:p>
          <a:p>
            <a:pPr algn="ctr"/>
            <a:r>
              <a:rPr lang="en-US" sz="2400" dirty="0">
                <a:solidFill>
                  <a:prstClr val="white"/>
                </a:solidFill>
              </a:rPr>
              <a:t>Infectious Disease Bureau</a:t>
            </a:r>
          </a:p>
          <a:p>
            <a:pPr algn="ctr"/>
            <a:r>
              <a:rPr lang="en-US" sz="2400" dirty="0">
                <a:solidFill>
                  <a:prstClr val="white"/>
                </a:solidFill>
              </a:rPr>
              <a:t>Boston Public Health Commission</a:t>
            </a:r>
          </a:p>
        </p:txBody>
      </p:sp>
      <p:pic>
        <p:nvPicPr>
          <p:cNvPr id="10" name="Picture 9" descr="on the lower right corner the Boston Public Health Commission logo appears" title="Boston Public health Commission logo"/>
          <p:cNvPicPr>
            <a:picLocks noChangeAspect="1"/>
          </p:cNvPicPr>
          <p:nvPr/>
        </p:nvPicPr>
        <p:blipFill>
          <a:blip r:embed="rId3" cstate="print"/>
          <a:stretch>
            <a:fillRect/>
          </a:stretch>
        </p:blipFill>
        <p:spPr>
          <a:xfrm>
            <a:off x="9446404" y="3909187"/>
            <a:ext cx="992996" cy="1150930"/>
          </a:xfrm>
          <a:prstGeom prst="rect">
            <a:avLst/>
          </a:prstGeom>
        </p:spPr>
      </p:pic>
    </p:spTree>
    <p:extLst>
      <p:ext uri="{BB962C8B-B14F-4D97-AF65-F5344CB8AC3E}">
        <p14:creationId xmlns:p14="http://schemas.microsoft.com/office/powerpoint/2010/main" val="6199041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A map of Massachusetts and New Hampshire shows the following counties shaded to indicate the Boston EMA.  In Massachusetts, Worcester, Middlesex, Essex, Norfolk, Suffolk, Bristol and Plymouth counties.  In New Hampshire, Stratford, Hillsborough and Rockingham counties." title="Jurisdictional Profile"/>
          <p:cNvSpPr>
            <a:spLocks noGrp="1"/>
          </p:cNvSpPr>
          <p:nvPr>
            <p:ph type="title"/>
          </p:nvPr>
        </p:nvSpPr>
        <p:spPr>
          <a:xfrm>
            <a:off x="1981200" y="533400"/>
            <a:ext cx="8229600" cy="1143000"/>
          </a:xfrm>
        </p:spPr>
        <p:txBody>
          <a:bodyPr>
            <a:normAutofit/>
          </a:bodyPr>
          <a:lstStyle/>
          <a:p>
            <a:pPr algn="ctr"/>
            <a:r>
              <a:rPr lang="en-US" sz="4000" dirty="0">
                <a:solidFill>
                  <a:srgbClr val="002A5C"/>
                </a:solidFill>
              </a:rPr>
              <a:t>Jurisdictional Profile</a:t>
            </a:r>
            <a:endParaRPr lang="en-US" sz="4000" dirty="0"/>
          </a:p>
        </p:txBody>
      </p:sp>
      <p:sp>
        <p:nvSpPr>
          <p:cNvPr id="3" name="Content Placeholder 2"/>
          <p:cNvSpPr>
            <a:spLocks noGrp="1"/>
          </p:cNvSpPr>
          <p:nvPr>
            <p:ph sz="half" idx="1"/>
          </p:nvPr>
        </p:nvSpPr>
        <p:spPr/>
        <p:txBody>
          <a:bodyPr>
            <a:normAutofit/>
          </a:bodyPr>
          <a:lstStyle/>
          <a:p>
            <a:r>
              <a:rPr lang="en-US" sz="2900" dirty="0"/>
              <a:t>The Boston EMA is a 10-county region, comprising 7 counties in MA and 3 counties in NH.</a:t>
            </a:r>
          </a:p>
          <a:p>
            <a:r>
              <a:rPr lang="en-US" sz="2900" dirty="0"/>
              <a:t>The Boston EMA Planning Council is the community planning body, which prioritizes and allocates funds to service categories.</a:t>
            </a:r>
          </a:p>
          <a:p>
            <a:endParaRPr lang="en-US" sz="2900" dirty="0"/>
          </a:p>
        </p:txBody>
      </p:sp>
      <p:pic>
        <p:nvPicPr>
          <p:cNvPr id="1026" name="Picture 2"/>
          <p:cNvPicPr>
            <a:picLocks noGrp="1" noChangeAspect="1" noChangeArrowheads="1"/>
          </p:cNvPicPr>
          <p:nvPr>
            <p:ph sz="half" idx="2"/>
          </p:nvPr>
        </p:nvPicPr>
        <p:blipFill>
          <a:blip r:embed="rId3" cstate="print"/>
          <a:stretch>
            <a:fillRect/>
          </a:stretch>
        </p:blipFill>
        <p:spPr bwMode="auto">
          <a:xfrm>
            <a:off x="6529369" y="1471614"/>
            <a:ext cx="3222662" cy="4351337"/>
          </a:xfrm>
          <a:prstGeom prst="rect">
            <a:avLst/>
          </a:prstGeom>
          <a:noFill/>
          <a:ln w="9525">
            <a:noFill/>
            <a:miter lim="800000"/>
            <a:headEnd/>
            <a:tailEnd/>
          </a:ln>
        </p:spPr>
      </p:pic>
    </p:spTree>
    <p:extLst>
      <p:ext uri="{BB962C8B-B14F-4D97-AF65-F5344CB8AC3E}">
        <p14:creationId xmlns:p14="http://schemas.microsoft.com/office/powerpoint/2010/main" val="21723725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a:bodyPr>
          <a:lstStyle/>
          <a:p>
            <a:pPr algn="ctr"/>
            <a:r>
              <a:rPr lang="en-US" dirty="0" smtClean="0">
                <a:latin typeface="+mn-lt"/>
              </a:rPr>
              <a:t>Jurisdictional Profile</a:t>
            </a:r>
            <a:endParaRPr lang="en-US" dirty="0">
              <a:latin typeface="+mn-lt"/>
            </a:endParaRPr>
          </a:p>
        </p:txBody>
      </p:sp>
      <p:sp>
        <p:nvSpPr>
          <p:cNvPr id="3" name="Content Placeholder 2"/>
          <p:cNvSpPr>
            <a:spLocks noGrp="1"/>
          </p:cNvSpPr>
          <p:nvPr>
            <p:ph idx="1"/>
          </p:nvPr>
        </p:nvSpPr>
        <p:spPr>
          <a:xfrm>
            <a:off x="1981200" y="1981201"/>
            <a:ext cx="8229600" cy="4525963"/>
          </a:xfrm>
        </p:spPr>
        <p:txBody>
          <a:bodyPr>
            <a:normAutofit/>
          </a:bodyPr>
          <a:lstStyle/>
          <a:p>
            <a:r>
              <a:rPr lang="en-US" sz="3000" dirty="0"/>
              <a:t>Boston Public Health Commission (BPHC) is designated as the Part A recipient.</a:t>
            </a:r>
          </a:p>
          <a:p>
            <a:r>
              <a:rPr lang="en-US" sz="3000" dirty="0"/>
              <a:t>The FY 2016 Award for the Boston EMA was $14.6M.</a:t>
            </a:r>
          </a:p>
          <a:p>
            <a:r>
              <a:rPr lang="en-US" sz="3000" dirty="0"/>
              <a:t>BPHC funds 34 direct service providers, including 54 programs.</a:t>
            </a:r>
          </a:p>
        </p:txBody>
      </p:sp>
    </p:spTree>
    <p:extLst>
      <p:ext uri="{BB962C8B-B14F-4D97-AF65-F5344CB8AC3E}">
        <p14:creationId xmlns:p14="http://schemas.microsoft.com/office/powerpoint/2010/main" val="3379940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Central themes in the BPHC experience prior to moving to a cloud-based system</a:t>
            </a:r>
            <a:endParaRPr lang="en-US" dirty="0">
              <a:latin typeface="+mn-lt"/>
            </a:endParaRPr>
          </a:p>
        </p:txBody>
      </p:sp>
      <p:sp>
        <p:nvSpPr>
          <p:cNvPr id="3" name="Content Placeholder 2"/>
          <p:cNvSpPr>
            <a:spLocks noGrp="1"/>
          </p:cNvSpPr>
          <p:nvPr>
            <p:ph idx="1"/>
          </p:nvPr>
        </p:nvSpPr>
        <p:spPr>
          <a:xfrm>
            <a:off x="1981200" y="1835283"/>
            <a:ext cx="8229600" cy="4525963"/>
          </a:xfrm>
        </p:spPr>
        <p:txBody>
          <a:bodyPr>
            <a:normAutofit/>
          </a:bodyPr>
          <a:lstStyle/>
          <a:p>
            <a:r>
              <a:rPr lang="en-US" dirty="0" smtClean="0"/>
              <a:t>Maintaining an aging data system</a:t>
            </a:r>
          </a:p>
          <a:p>
            <a:r>
              <a:rPr lang="en-US" dirty="0" smtClean="0"/>
              <a:t>General lack of progress to modernize the infrastructure needed to collect the ever-expanding amount of RWHAP data</a:t>
            </a:r>
          </a:p>
          <a:p>
            <a:r>
              <a:rPr lang="en-US" dirty="0" smtClean="0"/>
              <a:t>Addressing the needs of numerous stakeholder groups in order to build an optimal user experience for all participants</a:t>
            </a:r>
          </a:p>
          <a:p>
            <a:r>
              <a:rPr lang="en-US" dirty="0" smtClean="0"/>
              <a:t>Considering scalability and flexibility for data projects during initial implementation vs. the entire lifespan of a data system</a:t>
            </a:r>
          </a:p>
          <a:p>
            <a:endParaRPr lang="en-US" dirty="0" smtClean="0"/>
          </a:p>
          <a:p>
            <a:endParaRPr lang="en-US" dirty="0"/>
          </a:p>
        </p:txBody>
      </p:sp>
    </p:spTree>
    <p:extLst>
      <p:ext uri="{BB962C8B-B14F-4D97-AF65-F5344CB8AC3E}">
        <p14:creationId xmlns:p14="http://schemas.microsoft.com/office/powerpoint/2010/main" val="24136758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“A data system held together by scotch tape.”</a:t>
            </a:r>
            <a:endParaRPr lang="en-US" dirty="0">
              <a:latin typeface="+mn-lt"/>
            </a:endParaRPr>
          </a:p>
        </p:txBody>
      </p:sp>
      <p:sp>
        <p:nvSpPr>
          <p:cNvPr id="3" name="Content Placeholder 2"/>
          <p:cNvSpPr>
            <a:spLocks noGrp="1"/>
          </p:cNvSpPr>
          <p:nvPr>
            <p:ph idx="1"/>
          </p:nvPr>
        </p:nvSpPr>
        <p:spPr>
          <a:xfrm>
            <a:off x="1981200" y="1981201"/>
            <a:ext cx="8229600" cy="4525963"/>
          </a:xfrm>
        </p:spPr>
        <p:txBody>
          <a:bodyPr>
            <a:normAutofit/>
          </a:bodyPr>
          <a:lstStyle/>
          <a:p>
            <a:r>
              <a:rPr lang="en-US" sz="3000" dirty="0"/>
              <a:t>BPHC previously had a custom-built database that could not be modified.</a:t>
            </a:r>
          </a:p>
          <a:p>
            <a:r>
              <a:rPr lang="en-US" sz="3000" dirty="0"/>
              <a:t>Agencies submitted client demographic &amp; service utilization via paper forms and data entry staff manually entered the data.</a:t>
            </a:r>
          </a:p>
          <a:p>
            <a:r>
              <a:rPr lang="en-US" sz="3000" dirty="0"/>
              <a:t>This system could not generate the RSR XML file. In the first RSR year, BPHC had to use T-REX to help providers submit.</a:t>
            </a:r>
          </a:p>
          <a:p>
            <a:endParaRPr lang="en-US" dirty="0" smtClean="0"/>
          </a:p>
          <a:p>
            <a:endParaRPr lang="en-US" dirty="0"/>
          </a:p>
        </p:txBody>
      </p:sp>
    </p:spTree>
    <p:extLst>
      <p:ext uri="{BB962C8B-B14F-4D97-AF65-F5344CB8AC3E}">
        <p14:creationId xmlns:p14="http://schemas.microsoft.com/office/powerpoint/2010/main" val="6519282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a:bodyPr>
          <a:lstStyle/>
          <a:p>
            <a:pPr algn="ctr"/>
            <a:r>
              <a:rPr lang="en-US" dirty="0" smtClean="0">
                <a:latin typeface="+mn-lt"/>
              </a:rPr>
              <a:t>BPHC needed a solution…fast!</a:t>
            </a:r>
            <a:endParaRPr lang="en-US" dirty="0">
              <a:latin typeface="+mn-lt"/>
            </a:endParaRPr>
          </a:p>
        </p:txBody>
      </p:sp>
      <p:sp>
        <p:nvSpPr>
          <p:cNvPr id="3" name="Content Placeholder 2"/>
          <p:cNvSpPr>
            <a:spLocks noGrp="1"/>
          </p:cNvSpPr>
          <p:nvPr>
            <p:ph idx="1"/>
          </p:nvPr>
        </p:nvSpPr>
        <p:spPr>
          <a:xfrm>
            <a:off x="1981200" y="1532105"/>
            <a:ext cx="8229600" cy="4906963"/>
          </a:xfrm>
        </p:spPr>
        <p:txBody>
          <a:bodyPr>
            <a:normAutofit/>
          </a:bodyPr>
          <a:lstStyle/>
          <a:p>
            <a:r>
              <a:rPr lang="en-US" dirty="0" smtClean="0"/>
              <a:t>The original vision was to build a networked system that allowed BPHC to also connect with MA Part B data, creating one universal system to report all RW data.</a:t>
            </a:r>
          </a:p>
          <a:p>
            <a:r>
              <a:rPr lang="en-US" dirty="0" smtClean="0"/>
              <a:t>Failure of many data system projects is not knowing what you want, how much you can afford, and how long it takes to get the product out on the street.</a:t>
            </a:r>
          </a:p>
          <a:p>
            <a:r>
              <a:rPr lang="en-US" dirty="0" smtClean="0"/>
              <a:t>To avoid repeating mistakes from the past, the solution must be a commercially off-the-shelf product that allowed for customizability, but had a strong core system.</a:t>
            </a:r>
          </a:p>
          <a:p>
            <a:endParaRPr lang="en-US" dirty="0" smtClean="0"/>
          </a:p>
          <a:p>
            <a:endParaRPr lang="en-US" dirty="0"/>
          </a:p>
        </p:txBody>
      </p:sp>
    </p:spTree>
    <p:extLst>
      <p:ext uri="{BB962C8B-B14F-4D97-AF65-F5344CB8AC3E}">
        <p14:creationId xmlns:p14="http://schemas.microsoft.com/office/powerpoint/2010/main" val="3261568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pPr algn="ctr"/>
            <a:r>
              <a:rPr lang="en-US" dirty="0" smtClean="0">
                <a:latin typeface="+mn-lt"/>
              </a:rPr>
              <a:t>How do you maintain control over the development process?</a:t>
            </a:r>
            <a:endParaRPr lang="en-US" dirty="0">
              <a:latin typeface="+mn-lt"/>
            </a:endParaRPr>
          </a:p>
        </p:txBody>
      </p:sp>
      <p:sp>
        <p:nvSpPr>
          <p:cNvPr id="3" name="Content Placeholder 2"/>
          <p:cNvSpPr>
            <a:spLocks noGrp="1"/>
          </p:cNvSpPr>
          <p:nvPr>
            <p:ph idx="1"/>
          </p:nvPr>
        </p:nvSpPr>
        <p:spPr>
          <a:xfrm>
            <a:off x="1981200" y="1532105"/>
            <a:ext cx="8229600" cy="4906963"/>
          </a:xfrm>
        </p:spPr>
        <p:txBody>
          <a:bodyPr>
            <a:normAutofit/>
          </a:bodyPr>
          <a:lstStyle/>
          <a:p>
            <a:r>
              <a:rPr lang="en-US" dirty="0" smtClean="0"/>
              <a:t>BPHC worked collaboratively with the vendor to design a user-friendly interface and reports that reflect the needs of program staff.</a:t>
            </a:r>
          </a:p>
          <a:p>
            <a:r>
              <a:rPr lang="en-US" dirty="0" smtClean="0"/>
              <a:t>This requires recipients to also work collaboratively within their organization, such as with IT/IS departments.</a:t>
            </a:r>
          </a:p>
          <a:p>
            <a:r>
              <a:rPr lang="en-US" dirty="0" smtClean="0"/>
              <a:t>Consider dividing up the labor within the development process into programmatic (e.g. data dictionary) vs. IT/IS (e.g. security) buckets in order to promote a speedy implementation.</a:t>
            </a:r>
          </a:p>
          <a:p>
            <a:endParaRPr lang="en-US" dirty="0" smtClean="0"/>
          </a:p>
          <a:p>
            <a:endParaRPr lang="en-US" dirty="0"/>
          </a:p>
        </p:txBody>
      </p:sp>
    </p:spTree>
    <p:extLst>
      <p:ext uri="{BB962C8B-B14F-4D97-AF65-F5344CB8AC3E}">
        <p14:creationId xmlns:p14="http://schemas.microsoft.com/office/powerpoint/2010/main" val="13415177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image shows the log-in screen for e2Boston.  The background image for the log-in screen is a partial view of the Boston skyline at dusk, with the Charles River in the foreground.  In the upper left-hand corner, the log-in screen shows the text: &quot;e2Boston. The Very Best for Those Who Care. Powered by eCOMPAS.&quot;  In the upper right-hand corner, the log-in screen shows the Boston Public Health Commission emblem.  In the lower righ-hand corner, the log-in screen shows the box prompting users to enter their user name and password.  The complete text of that box reads: &quot;Login. Username. Password. Forgot your password?  Log in.&quot;  Across the bottom of the log-in screen is the following text: &quot;This is a secured web connection.  All data is protected by the highest level of internet encryption (SSL).  eCOMPAS copyright 2016. RDE Systems, LLC.  All rights reserved." title="(No Title)"/>
          <p:cNvPicPr>
            <a:picLocks noChangeAspect="1" noChangeArrowheads="1"/>
          </p:cNvPicPr>
          <p:nvPr/>
        </p:nvPicPr>
        <p:blipFill>
          <a:blip r:embed="rId3" cstate="print"/>
          <a:srcRect/>
          <a:stretch>
            <a:fillRect/>
          </a:stretch>
        </p:blipFill>
        <p:spPr bwMode="auto">
          <a:xfrm>
            <a:off x="3716595" y="403124"/>
            <a:ext cx="5083277" cy="3979690"/>
          </a:xfrm>
          <a:prstGeom prst="rect">
            <a:avLst/>
          </a:prstGeom>
          <a:noFill/>
        </p:spPr>
      </p:pic>
      <p:sp>
        <p:nvSpPr>
          <p:cNvPr id="8" name="Rectangle 7"/>
          <p:cNvSpPr/>
          <p:nvPr/>
        </p:nvSpPr>
        <p:spPr>
          <a:xfrm>
            <a:off x="2747427" y="4420475"/>
            <a:ext cx="7438792" cy="1569660"/>
          </a:xfrm>
          <a:prstGeom prst="rect">
            <a:avLst/>
          </a:prstGeom>
        </p:spPr>
        <p:txBody>
          <a:bodyPr wrap="square">
            <a:spAutoFit/>
          </a:bodyPr>
          <a:lstStyle/>
          <a:p>
            <a:pPr algn="ctr"/>
            <a:r>
              <a:rPr lang="en-US" sz="2400" dirty="0">
                <a:solidFill>
                  <a:prstClr val="black"/>
                </a:solidFill>
              </a:rPr>
              <a:t>RDE was selected as the final vendor in  February  2013.</a:t>
            </a:r>
          </a:p>
          <a:p>
            <a:pPr algn="ctr"/>
            <a:endParaRPr lang="en-US" sz="2400" dirty="0">
              <a:solidFill>
                <a:prstClr val="black"/>
              </a:solidFill>
            </a:endParaRPr>
          </a:p>
          <a:p>
            <a:pPr algn="ctr"/>
            <a:r>
              <a:rPr lang="en-US" sz="2400" dirty="0">
                <a:solidFill>
                  <a:prstClr val="black"/>
                </a:solidFill>
              </a:rPr>
              <a:t>BPHC launched e2Boston in March 2014 and is now well into its third year of implementation.</a:t>
            </a:r>
          </a:p>
        </p:txBody>
      </p:sp>
    </p:spTree>
    <p:extLst>
      <p:ext uri="{BB962C8B-B14F-4D97-AF65-F5344CB8AC3E}">
        <p14:creationId xmlns:p14="http://schemas.microsoft.com/office/powerpoint/2010/main" val="5924761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6_Default Design">
  <a:themeElements>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pt2FFC.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Custom 1">
      <a:dk1>
        <a:sysClr val="windowText" lastClr="000000"/>
      </a:dk1>
      <a:lt1>
        <a:sysClr val="window" lastClr="FFFFFF"/>
      </a:lt1>
      <a:dk2>
        <a:srgbClr val="464646"/>
      </a:dk2>
      <a:lt2>
        <a:srgbClr val="DEF5FA"/>
      </a:lt2>
      <a:accent1>
        <a:srgbClr val="1896C8"/>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3643</Words>
  <Application>Microsoft Office PowerPoint</Application>
  <PresentationFormat>Widescreen</PresentationFormat>
  <Paragraphs>628</Paragraphs>
  <Slides>134</Slides>
  <Notes>63</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134</vt:i4>
      </vt:variant>
    </vt:vector>
  </HeadingPairs>
  <TitlesOfParts>
    <vt:vector size="153" baseType="lpstr">
      <vt:lpstr>Arial</vt:lpstr>
      <vt:lpstr>Arial Black</vt:lpstr>
      <vt:lpstr>Calibri</vt:lpstr>
      <vt:lpstr>Calibri Light</vt:lpstr>
      <vt:lpstr>Open Sans</vt:lpstr>
      <vt:lpstr>Open Sans Semibold</vt:lpstr>
      <vt:lpstr>Times New Roman</vt:lpstr>
      <vt:lpstr>Wingdings</vt:lpstr>
      <vt:lpstr>Wingdings 3</vt:lpstr>
      <vt:lpstr>1_Office Theme</vt:lpstr>
      <vt:lpstr>3_Office Theme</vt:lpstr>
      <vt:lpstr>23_Default Design</vt:lpstr>
      <vt:lpstr>4_Default Design</vt:lpstr>
      <vt:lpstr>26_Default Design</vt:lpstr>
      <vt:lpstr>8_Default Design</vt:lpstr>
      <vt:lpstr>18_Default Design</vt:lpstr>
      <vt:lpstr>ppt2FFC.tmp</vt:lpstr>
      <vt:lpstr>4_Office Theme</vt:lpstr>
      <vt:lpstr>Microsoft Excel Chart</vt:lpstr>
      <vt:lpstr>The Whoosh: Innovative Data Exchange to Save Time and Improve Care in Hawaii, Boston EMA, and Riker's Island</vt:lpstr>
      <vt:lpstr>PowerPoint Presentation</vt:lpstr>
      <vt:lpstr>Disclosures</vt:lpstr>
      <vt:lpstr>Learning Objectives</vt:lpstr>
      <vt:lpstr>Obtaining CME/CE Credit</vt:lpstr>
      <vt:lpstr>Who are you?</vt:lpstr>
      <vt:lpstr>PowerPoint Presentation</vt:lpstr>
      <vt:lpstr>Share it!  &amp;  Use it!</vt:lpstr>
      <vt:lpstr>Three Stories</vt:lpstr>
      <vt:lpstr>PowerPoint Presentation</vt:lpstr>
      <vt:lpstr> </vt:lpstr>
      <vt:lpstr>PowerPoint Presentation</vt:lpstr>
      <vt:lpstr>PowerPoint Presentation</vt:lpstr>
      <vt:lpstr>Waikiki Health Data Import</vt:lpstr>
      <vt:lpstr>PowerPoint Presentation</vt:lpstr>
      <vt:lpstr>Launch! </vt:lpstr>
      <vt:lpstr>Importance of Stakeholder Engagement and Support</vt:lpstr>
      <vt:lpstr>PowerPoint Presentation</vt:lpstr>
      <vt:lpstr>PowerPoint Presentation</vt:lpstr>
      <vt:lpstr>PowerPoint Presentation</vt:lpstr>
      <vt:lpstr>PowerPoint Presentation</vt:lpstr>
      <vt:lpstr>Standards, Tools, TA:  RSR+   &amp;  The Data Converter</vt:lpstr>
      <vt:lpstr>PowerPoint Presentation</vt:lpstr>
      <vt:lpstr>PowerPoint Presentation</vt:lpstr>
      <vt:lpstr>RSR+   &amp;  The Data Converter</vt:lpstr>
      <vt:lpstr>PowerPoint Presentation</vt:lpstr>
      <vt:lpstr>PowerPoint Presentation</vt:lpstr>
      <vt:lpstr>700+ agencies</vt:lpstr>
      <vt:lpstr>$400+ million funding managed</vt:lpstr>
      <vt:lpstr>27,000+ users</vt:lpstr>
      <vt:lpstr>200,000+ patients / clients</vt:lpstr>
      <vt:lpstr>132+ million provider data points exchanged</vt:lpstr>
      <vt:lpstr>218,000+ hours saved</vt:lpstr>
      <vt:lpstr>“For every dollar spent on this initiative, ten dollars has been saved in the healthcare system”</vt:lpstr>
      <vt:lpstr>Higher-quality, more coordinated care  Better data, less stressed users  Strengthened plans and grants  Community VL 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vt:lpstr>
      <vt:lpstr>PowerPoint Presentation</vt:lpstr>
      <vt:lpstr>Hawaii HIE and Use of Data</vt:lpstr>
      <vt:lpstr>Hawaii HIE and Use of Data</vt:lpstr>
      <vt:lpstr>Consent Status on Search Screen</vt:lpstr>
      <vt:lpstr>Consent Status on Search Screen</vt:lpstr>
      <vt:lpstr>402,343 Progress Notes</vt:lpstr>
      <vt:lpstr>306 million data points</vt:lpstr>
      <vt:lpstr>PowerPoint Presentation</vt:lpstr>
      <vt:lpstr>e2Hawaii|Time Savings</vt:lpstr>
      <vt:lpstr>Hawaii HIE and Use of Data</vt:lpstr>
      <vt:lpstr>Waikiki Health Data Import</vt:lpstr>
      <vt:lpstr>e2Hawaii|Time Savings</vt:lpstr>
      <vt:lpstr>Hawaii HIE and Use of Data</vt:lpstr>
      <vt:lpstr>Recertification Due Report</vt:lpstr>
      <vt:lpstr>Physician Certification Due Report</vt:lpstr>
      <vt:lpstr>Client Recertification Process</vt:lpstr>
      <vt:lpstr>Time to Complete each ADAP Recertification</vt:lpstr>
      <vt:lpstr>Visual ADAP Drug Report</vt:lpstr>
      <vt:lpstr>Visual ADAP Drug Report</vt:lpstr>
      <vt:lpstr>Labs Data Import – the Old Way</vt:lpstr>
      <vt:lpstr>Labs Data Import – the New Way</vt:lpstr>
      <vt:lpstr>Labs Data Import</vt:lpstr>
      <vt:lpstr>PowerPoint Presentation</vt:lpstr>
      <vt:lpstr>PowerPoint Presentation</vt:lpstr>
      <vt:lpstr>PowerPoint Presentation</vt:lpstr>
      <vt:lpstr>Labs Data Import</vt:lpstr>
      <vt:lpstr>e2Hawaii|Time Savings</vt:lpstr>
      <vt:lpstr>Hawaii HIE and Use of Data</vt:lpstr>
      <vt:lpstr>Secure Messaging</vt:lpstr>
      <vt:lpstr>Secure Messaging</vt:lpstr>
      <vt:lpstr>Secure Messaging</vt:lpstr>
      <vt:lpstr>Secure Messaging</vt:lpstr>
      <vt:lpstr>Secure Messaging</vt:lpstr>
      <vt:lpstr>Secure Messaging</vt:lpstr>
      <vt:lpstr>Secure Messaging</vt:lpstr>
      <vt:lpstr>Secure Messaging</vt:lpstr>
      <vt:lpstr>e2Hawaii|Time Savings</vt:lpstr>
      <vt:lpstr>Hawaii HIE and Use of Data</vt:lpstr>
      <vt:lpstr>8 Indicators Report</vt:lpstr>
      <vt:lpstr>8 Indicators Report</vt:lpstr>
      <vt:lpstr>Expenditures Report</vt:lpstr>
      <vt:lpstr>Visual Analytics: From data to action</vt:lpstr>
      <vt:lpstr>Proactive Alerts &amp; Reminders</vt:lpstr>
      <vt:lpstr>Proactive Alerts &amp; Reminders</vt:lpstr>
      <vt:lpstr>Proactive Alerts &amp; Reminders</vt:lpstr>
      <vt:lpstr>Wrap Up: Hawaii HIE and Use of Data</vt:lpstr>
      <vt:lpstr>PowerPoint Presentation</vt:lpstr>
      <vt:lpstr>Jurisdictional Profile</vt:lpstr>
      <vt:lpstr>Jurisdictional Profile</vt:lpstr>
      <vt:lpstr>Central themes in the BPHC experience prior to moving to a cloud-based system</vt:lpstr>
      <vt:lpstr>“A data system held together by scotch tape.”</vt:lpstr>
      <vt:lpstr>BPHC needed a solution…fast!</vt:lpstr>
      <vt:lpstr>How do you maintain control over the development process?</vt:lpstr>
      <vt:lpstr>PowerPoint Presentation</vt:lpstr>
      <vt:lpstr>What do you do when you have champagne taste, but beer money?</vt:lpstr>
      <vt:lpstr>What do you do when you have champagne taste, but beer money?</vt:lpstr>
      <vt:lpstr>Having plain language feedback makes it easier and quicker to fix problems with your XML file.</vt:lpstr>
      <vt:lpstr>Start with a good core product and then upgrade/modify as necessary.</vt:lpstr>
      <vt:lpstr>e2Boston utilizes an open data standard to provide user choice.</vt:lpstr>
      <vt:lpstr>Data import is a highly prized functionality within e2Boston.</vt:lpstr>
      <vt:lpstr>Seventeen import users imported over 600K data elements since launch.</vt:lpstr>
      <vt:lpstr>Users can enter and see their data in real time.</vt:lpstr>
      <vt:lpstr>Users can enter and see their data in real time.</vt:lpstr>
      <vt:lpstr>The HIV Care Continuum is everywhere and now it’s in e2Boston.</vt:lpstr>
      <vt:lpstr>Viral suppression is the ultimate goal.</vt:lpstr>
      <vt:lpstr>Lessons learned through this process:</vt:lpstr>
      <vt:lpstr>See how the Boston EMA tracks VS!</vt:lpstr>
      <vt:lpstr>e2Boston will keep evolving.</vt:lpstr>
      <vt:lpstr>NYC Department of Health and Mental Hygiene Transitional Health Care Coordination</vt:lpstr>
      <vt:lpstr> Rationale / Challenges </vt:lpstr>
      <vt:lpstr>Practice Transformation Model</vt:lpstr>
      <vt:lpstr>Practice Transformation Model</vt:lpstr>
      <vt:lpstr>Steps toward Implementation</vt:lpstr>
      <vt:lpstr>PowerPoint Presentation</vt:lpstr>
      <vt:lpstr>… to Launch</vt:lpstr>
      <vt:lpstr>… to Launch</vt:lpstr>
      <vt:lpstr>PowerPoint Presentation</vt:lpstr>
      <vt:lpstr>PowerPoint Presentation</vt:lpstr>
      <vt:lpstr>PowerPoint Presentation</vt:lpstr>
      <vt:lpstr>PowerPoint Presentation</vt:lpstr>
      <vt:lpstr>PowerPoint Presentation</vt:lpstr>
      <vt:lpstr>Collapse-expand feature</vt:lpstr>
      <vt:lpstr>PowerPoint Presentation</vt:lpstr>
      <vt:lpstr>PowerPoint Presentation</vt:lpstr>
      <vt:lpstr>Client Drill downs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Alfredo Ardila</dc:creator>
  <cp:lastModifiedBy>Alfredo Ardila</cp:lastModifiedBy>
  <cp:revision>2</cp:revision>
  <dcterms:created xsi:type="dcterms:W3CDTF">2016-09-27T22:05:13Z</dcterms:created>
  <dcterms:modified xsi:type="dcterms:W3CDTF">2016-09-27T22:09:02Z</dcterms:modified>
</cp:coreProperties>
</file>