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8"/>
  </p:notesMasterIdLst>
  <p:sldIdLst>
    <p:sldId id="266" r:id="rId2"/>
    <p:sldId id="268" r:id="rId3"/>
    <p:sldId id="435" r:id="rId4"/>
    <p:sldId id="265" r:id="rId5"/>
    <p:sldId id="353" r:id="rId6"/>
    <p:sldId id="273" r:id="rId7"/>
    <p:sldId id="299" r:id="rId8"/>
    <p:sldId id="300" r:id="rId9"/>
    <p:sldId id="274" r:id="rId10"/>
    <p:sldId id="324" r:id="rId11"/>
    <p:sldId id="275" r:id="rId12"/>
    <p:sldId id="384" r:id="rId13"/>
    <p:sldId id="322" r:id="rId14"/>
    <p:sldId id="276" r:id="rId15"/>
    <p:sldId id="279" r:id="rId16"/>
    <p:sldId id="417" r:id="rId17"/>
    <p:sldId id="427" r:id="rId18"/>
    <p:sldId id="416" r:id="rId19"/>
    <p:sldId id="395" r:id="rId20"/>
    <p:sldId id="420" r:id="rId21"/>
    <p:sldId id="396" r:id="rId22"/>
    <p:sldId id="397" r:id="rId23"/>
    <p:sldId id="428" r:id="rId24"/>
    <p:sldId id="429" r:id="rId25"/>
    <p:sldId id="403" r:id="rId26"/>
    <p:sldId id="432" r:id="rId27"/>
    <p:sldId id="387" r:id="rId28"/>
    <p:sldId id="415" r:id="rId29"/>
    <p:sldId id="430" r:id="rId30"/>
    <p:sldId id="411" r:id="rId31"/>
    <p:sldId id="325" r:id="rId32"/>
    <p:sldId id="284" r:id="rId33"/>
    <p:sldId id="433" r:id="rId34"/>
    <p:sldId id="404" r:id="rId35"/>
    <p:sldId id="389" r:id="rId36"/>
    <p:sldId id="406" r:id="rId37"/>
    <p:sldId id="405" r:id="rId38"/>
    <p:sldId id="388" r:id="rId39"/>
    <p:sldId id="409" r:id="rId40"/>
    <p:sldId id="331" r:id="rId41"/>
    <p:sldId id="392" r:id="rId42"/>
    <p:sldId id="402" r:id="rId43"/>
    <p:sldId id="337" r:id="rId44"/>
    <p:sldId id="338" r:id="rId45"/>
    <p:sldId id="339" r:id="rId46"/>
    <p:sldId id="414" r:id="rId47"/>
    <p:sldId id="340" r:id="rId48"/>
    <p:sldId id="343" r:id="rId49"/>
    <p:sldId id="342" r:id="rId50"/>
    <p:sldId id="425" r:id="rId51"/>
    <p:sldId id="422" r:id="rId52"/>
    <p:sldId id="421" r:id="rId53"/>
    <p:sldId id="424" r:id="rId54"/>
    <p:sldId id="426" r:id="rId55"/>
    <p:sldId id="436" r:id="rId56"/>
    <p:sldId id="29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a Gonzalez Davila" initials="MC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313A"/>
    <a:srgbClr val="0958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59328" autoAdjust="0"/>
  </p:normalViewPr>
  <p:slideViewPr>
    <p:cSldViewPr snapToGrid="0" snapToObjects="1">
      <p:cViewPr>
        <p:scale>
          <a:sx n="50" d="100"/>
          <a:sy n="50" d="100"/>
        </p:scale>
        <p:origin x="-1512" y="-41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nypgroups.sis.nyp.org\groups\CHP\STaR%20Project\STaR%20PTM%20Components\HIT%20-%20Pop%20Health%20Mngmt\PCP%20-%20SW%20Alignment\Team%20Panel%20Reassignment%20v2.SAOMCG.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Provider (PCP)</a:t>
            </a:r>
            <a:r>
              <a:rPr lang="en-US" baseline="0"/>
              <a:t>-Social Worker (SW) </a:t>
            </a:r>
          </a:p>
          <a:p>
            <a:pPr>
              <a:defRPr/>
            </a:pPr>
            <a:r>
              <a:rPr lang="en-US" baseline="0"/>
              <a:t>Team Alignment </a:t>
            </a:r>
          </a:p>
        </c:rich>
      </c:tx>
      <c:layout/>
      <c:overlay val="0"/>
    </c:title>
    <c:autoTitleDeleted val="0"/>
    <c:plotArea>
      <c:layout>
        <c:manualLayout>
          <c:layoutTarget val="inner"/>
          <c:xMode val="edge"/>
          <c:yMode val="edge"/>
          <c:x val="9.6848917405435095E-2"/>
          <c:y val="0.18304975341568999"/>
          <c:w val="0.87287238506492504"/>
          <c:h val="0.56946022272961905"/>
        </c:manualLayout>
      </c:layout>
      <c:barChart>
        <c:barDir val="col"/>
        <c:grouping val="stacked"/>
        <c:varyColors val="0"/>
        <c:ser>
          <c:idx val="5"/>
          <c:order val="0"/>
          <c:tx>
            <c:strRef>
              <c:f>'New Alignment Charts'!$M$7</c:f>
              <c:strCache>
                <c:ptCount val="1"/>
                <c:pt idx="0">
                  <c:v>No SW Assigned</c:v>
                </c:pt>
              </c:strCache>
            </c:strRef>
          </c:tx>
          <c:invertIfNegative val="0"/>
          <c:cat>
            <c:strRef>
              <c:f>'New Alignment Charts'!$N$1:$R$1</c:f>
              <c:strCache>
                <c:ptCount val="5"/>
                <c:pt idx="0">
                  <c:v>PCP Team A</c:v>
                </c:pt>
                <c:pt idx="1">
                  <c:v>PCP Team B</c:v>
                </c:pt>
                <c:pt idx="2">
                  <c:v>PCP Team C</c:v>
                </c:pt>
                <c:pt idx="3">
                  <c:v>PCP Team D</c:v>
                </c:pt>
                <c:pt idx="4">
                  <c:v>PCP Team E</c:v>
                </c:pt>
              </c:strCache>
            </c:strRef>
          </c:cat>
          <c:val>
            <c:numRef>
              <c:f>'New Alignment Charts'!$N$7:$R$7</c:f>
              <c:numCache>
                <c:formatCode>General</c:formatCode>
                <c:ptCount val="5"/>
                <c:pt idx="0">
                  <c:v>126</c:v>
                </c:pt>
                <c:pt idx="1">
                  <c:v>93</c:v>
                </c:pt>
                <c:pt idx="2">
                  <c:v>153</c:v>
                </c:pt>
                <c:pt idx="3">
                  <c:v>23</c:v>
                </c:pt>
                <c:pt idx="4">
                  <c:v>72</c:v>
                </c:pt>
              </c:numCache>
            </c:numRef>
          </c:val>
        </c:ser>
        <c:ser>
          <c:idx val="4"/>
          <c:order val="1"/>
          <c:tx>
            <c:strRef>
              <c:f>'New Alignment Charts'!$M$6</c:f>
              <c:strCache>
                <c:ptCount val="1"/>
                <c:pt idx="0">
                  <c:v>SW Team E</c:v>
                </c:pt>
              </c:strCache>
            </c:strRef>
          </c:tx>
          <c:invertIfNegative val="0"/>
          <c:cat>
            <c:strRef>
              <c:f>'New Alignment Charts'!$N$1:$R$1</c:f>
              <c:strCache>
                <c:ptCount val="5"/>
                <c:pt idx="0">
                  <c:v>PCP Team A</c:v>
                </c:pt>
                <c:pt idx="1">
                  <c:v>PCP Team B</c:v>
                </c:pt>
                <c:pt idx="2">
                  <c:v>PCP Team C</c:v>
                </c:pt>
                <c:pt idx="3">
                  <c:v>PCP Team D</c:v>
                </c:pt>
                <c:pt idx="4">
                  <c:v>PCP Team E</c:v>
                </c:pt>
              </c:strCache>
            </c:strRef>
          </c:cat>
          <c:val>
            <c:numRef>
              <c:f>'New Alignment Charts'!$N$6:$R$6</c:f>
              <c:numCache>
                <c:formatCode>General</c:formatCode>
                <c:ptCount val="5"/>
                <c:pt idx="0">
                  <c:v>0</c:v>
                </c:pt>
                <c:pt idx="1">
                  <c:v>0</c:v>
                </c:pt>
                <c:pt idx="2">
                  <c:v>0</c:v>
                </c:pt>
                <c:pt idx="3">
                  <c:v>0</c:v>
                </c:pt>
                <c:pt idx="4">
                  <c:v>372</c:v>
                </c:pt>
              </c:numCache>
            </c:numRef>
          </c:val>
        </c:ser>
        <c:ser>
          <c:idx val="3"/>
          <c:order val="2"/>
          <c:tx>
            <c:strRef>
              <c:f>'New Alignment Charts'!$M$5</c:f>
              <c:strCache>
                <c:ptCount val="1"/>
                <c:pt idx="0">
                  <c:v>SW Team D</c:v>
                </c:pt>
              </c:strCache>
            </c:strRef>
          </c:tx>
          <c:invertIfNegative val="0"/>
          <c:cat>
            <c:strRef>
              <c:f>'New Alignment Charts'!$N$1:$R$1</c:f>
              <c:strCache>
                <c:ptCount val="5"/>
                <c:pt idx="0">
                  <c:v>PCP Team A</c:v>
                </c:pt>
                <c:pt idx="1">
                  <c:v>PCP Team B</c:v>
                </c:pt>
                <c:pt idx="2">
                  <c:v>PCP Team C</c:v>
                </c:pt>
                <c:pt idx="3">
                  <c:v>PCP Team D</c:v>
                </c:pt>
                <c:pt idx="4">
                  <c:v>PCP Team E</c:v>
                </c:pt>
              </c:strCache>
            </c:strRef>
          </c:cat>
          <c:val>
            <c:numRef>
              <c:f>'New Alignment Charts'!$N$5:$R$5</c:f>
              <c:numCache>
                <c:formatCode>General</c:formatCode>
                <c:ptCount val="5"/>
                <c:pt idx="0">
                  <c:v>0</c:v>
                </c:pt>
                <c:pt idx="1">
                  <c:v>0</c:v>
                </c:pt>
                <c:pt idx="2">
                  <c:v>0</c:v>
                </c:pt>
                <c:pt idx="3">
                  <c:v>439</c:v>
                </c:pt>
                <c:pt idx="4">
                  <c:v>0</c:v>
                </c:pt>
              </c:numCache>
            </c:numRef>
          </c:val>
        </c:ser>
        <c:ser>
          <c:idx val="2"/>
          <c:order val="3"/>
          <c:tx>
            <c:strRef>
              <c:f>'New Alignment Charts'!$M$4</c:f>
              <c:strCache>
                <c:ptCount val="1"/>
                <c:pt idx="0">
                  <c:v>SW Team C</c:v>
                </c:pt>
              </c:strCache>
            </c:strRef>
          </c:tx>
          <c:invertIfNegative val="0"/>
          <c:cat>
            <c:strRef>
              <c:f>'New Alignment Charts'!$N$1:$R$1</c:f>
              <c:strCache>
                <c:ptCount val="5"/>
                <c:pt idx="0">
                  <c:v>PCP Team A</c:v>
                </c:pt>
                <c:pt idx="1">
                  <c:v>PCP Team B</c:v>
                </c:pt>
                <c:pt idx="2">
                  <c:v>PCP Team C</c:v>
                </c:pt>
                <c:pt idx="3">
                  <c:v>PCP Team D</c:v>
                </c:pt>
                <c:pt idx="4">
                  <c:v>PCP Team E</c:v>
                </c:pt>
              </c:strCache>
            </c:strRef>
          </c:cat>
          <c:val>
            <c:numRef>
              <c:f>'New Alignment Charts'!$N$4:$R$4</c:f>
              <c:numCache>
                <c:formatCode>General</c:formatCode>
                <c:ptCount val="5"/>
                <c:pt idx="0">
                  <c:v>0</c:v>
                </c:pt>
                <c:pt idx="1">
                  <c:v>0</c:v>
                </c:pt>
                <c:pt idx="2">
                  <c:v>358</c:v>
                </c:pt>
                <c:pt idx="3">
                  <c:v>0</c:v>
                </c:pt>
                <c:pt idx="4">
                  <c:v>0</c:v>
                </c:pt>
              </c:numCache>
            </c:numRef>
          </c:val>
        </c:ser>
        <c:ser>
          <c:idx val="1"/>
          <c:order val="4"/>
          <c:tx>
            <c:strRef>
              <c:f>'New Alignment Charts'!$M$3</c:f>
              <c:strCache>
                <c:ptCount val="1"/>
                <c:pt idx="0">
                  <c:v>SW Team B</c:v>
                </c:pt>
              </c:strCache>
            </c:strRef>
          </c:tx>
          <c:invertIfNegative val="0"/>
          <c:cat>
            <c:strRef>
              <c:f>'New Alignment Charts'!$N$1:$R$1</c:f>
              <c:strCache>
                <c:ptCount val="5"/>
                <c:pt idx="0">
                  <c:v>PCP Team A</c:v>
                </c:pt>
                <c:pt idx="1">
                  <c:v>PCP Team B</c:v>
                </c:pt>
                <c:pt idx="2">
                  <c:v>PCP Team C</c:v>
                </c:pt>
                <c:pt idx="3">
                  <c:v>PCP Team D</c:v>
                </c:pt>
                <c:pt idx="4">
                  <c:v>PCP Team E</c:v>
                </c:pt>
              </c:strCache>
            </c:strRef>
          </c:cat>
          <c:val>
            <c:numRef>
              <c:f>'New Alignment Charts'!$N$3:$R$3</c:f>
              <c:numCache>
                <c:formatCode>General</c:formatCode>
                <c:ptCount val="5"/>
                <c:pt idx="0">
                  <c:v>0</c:v>
                </c:pt>
                <c:pt idx="1">
                  <c:v>358</c:v>
                </c:pt>
                <c:pt idx="2">
                  <c:v>0</c:v>
                </c:pt>
                <c:pt idx="3">
                  <c:v>0</c:v>
                </c:pt>
                <c:pt idx="4">
                  <c:v>0</c:v>
                </c:pt>
              </c:numCache>
            </c:numRef>
          </c:val>
        </c:ser>
        <c:ser>
          <c:idx val="0"/>
          <c:order val="5"/>
          <c:tx>
            <c:strRef>
              <c:f>'New Alignment Charts'!$M$2</c:f>
              <c:strCache>
                <c:ptCount val="1"/>
                <c:pt idx="0">
                  <c:v>SW Team A</c:v>
                </c:pt>
              </c:strCache>
            </c:strRef>
          </c:tx>
          <c:invertIfNegative val="0"/>
          <c:cat>
            <c:strRef>
              <c:f>'New Alignment Charts'!$N$1:$R$1</c:f>
              <c:strCache>
                <c:ptCount val="5"/>
                <c:pt idx="0">
                  <c:v>PCP Team A</c:v>
                </c:pt>
                <c:pt idx="1">
                  <c:v>PCP Team B</c:v>
                </c:pt>
                <c:pt idx="2">
                  <c:v>PCP Team C</c:v>
                </c:pt>
                <c:pt idx="3">
                  <c:v>PCP Team D</c:v>
                </c:pt>
                <c:pt idx="4">
                  <c:v>PCP Team E</c:v>
                </c:pt>
              </c:strCache>
            </c:strRef>
          </c:cat>
          <c:val>
            <c:numRef>
              <c:f>'New Alignment Charts'!$N$2:$R$2</c:f>
              <c:numCache>
                <c:formatCode>General</c:formatCode>
                <c:ptCount val="5"/>
                <c:pt idx="0">
                  <c:v>213</c:v>
                </c:pt>
                <c:pt idx="1">
                  <c:v>0</c:v>
                </c:pt>
                <c:pt idx="2">
                  <c:v>0</c:v>
                </c:pt>
                <c:pt idx="3">
                  <c:v>0</c:v>
                </c:pt>
                <c:pt idx="4">
                  <c:v>0</c:v>
                </c:pt>
              </c:numCache>
            </c:numRef>
          </c:val>
        </c:ser>
        <c:dLbls>
          <c:showLegendKey val="0"/>
          <c:showVal val="0"/>
          <c:showCatName val="0"/>
          <c:showSerName val="0"/>
          <c:showPercent val="0"/>
          <c:showBubbleSize val="0"/>
        </c:dLbls>
        <c:gapWidth val="150"/>
        <c:overlap val="100"/>
        <c:axId val="145694080"/>
        <c:axId val="145704064"/>
      </c:barChart>
      <c:catAx>
        <c:axId val="145694080"/>
        <c:scaling>
          <c:orientation val="minMax"/>
        </c:scaling>
        <c:delete val="0"/>
        <c:axPos val="b"/>
        <c:majorTickMark val="out"/>
        <c:minorTickMark val="none"/>
        <c:tickLblPos val="nextTo"/>
        <c:crossAx val="145704064"/>
        <c:crosses val="autoZero"/>
        <c:auto val="1"/>
        <c:lblAlgn val="ctr"/>
        <c:lblOffset val="100"/>
        <c:noMultiLvlLbl val="0"/>
      </c:catAx>
      <c:valAx>
        <c:axId val="145704064"/>
        <c:scaling>
          <c:orientation val="minMax"/>
        </c:scaling>
        <c:delete val="0"/>
        <c:axPos val="l"/>
        <c:majorGridlines/>
        <c:numFmt formatCode="General" sourceLinked="1"/>
        <c:majorTickMark val="out"/>
        <c:minorTickMark val="none"/>
        <c:tickLblPos val="nextTo"/>
        <c:crossAx val="145694080"/>
        <c:crosses val="autoZero"/>
        <c:crossBetween val="between"/>
      </c:valAx>
    </c:plotArea>
    <c:legend>
      <c:legendPos val="b"/>
      <c:layout>
        <c:manualLayout>
          <c:xMode val="edge"/>
          <c:yMode val="edge"/>
          <c:x val="9.6620039061904001E-2"/>
          <c:y val="0.88713404220213399"/>
          <c:w val="0.80675968346125104"/>
          <c:h val="9.621325943789489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Social Worker Distribution </a:t>
            </a:r>
            <a:endParaRPr lang="en-US" dirty="0" smtClean="0"/>
          </a:p>
          <a:p>
            <a:pPr>
              <a:defRPr/>
            </a:pPr>
            <a:r>
              <a:rPr lang="en-US" dirty="0" smtClean="0"/>
              <a:t>by </a:t>
            </a:r>
            <a:r>
              <a:rPr lang="en-US" dirty="0"/>
              <a:t>Team A Provider</a:t>
            </a:r>
          </a:p>
        </c:rich>
      </c:tx>
      <c:layout/>
      <c:overlay val="0"/>
    </c:title>
    <c:autoTitleDeleted val="0"/>
    <c:plotArea>
      <c:layout>
        <c:manualLayout>
          <c:layoutTarget val="inner"/>
          <c:xMode val="edge"/>
          <c:yMode val="edge"/>
          <c:x val="8.3752446734767699E-2"/>
          <c:y val="0.165214842845572"/>
          <c:w val="0.88651534954281097"/>
          <c:h val="0.55950758089661101"/>
        </c:manualLayout>
      </c:layout>
      <c:barChart>
        <c:barDir val="col"/>
        <c:grouping val="stacked"/>
        <c:varyColors val="0"/>
        <c:ser>
          <c:idx val="8"/>
          <c:order val="0"/>
          <c:tx>
            <c:strRef>
              <c:f>'G:\CHP\STaR Project\STaR PTM Components\HIT - Pop Health Mngmt\PCP - SW Alignment\[Team A SW Analysis_v2.xlsx]Team A Chart Data'!$A$10</c:f>
              <c:strCache>
                <c:ptCount val="1"/>
                <c:pt idx="0">
                  <c:v>Salcedo</c:v>
                </c:pt>
              </c:strCache>
            </c:strRef>
          </c:tx>
          <c:invertIfNegative val="0"/>
          <c:cat>
            <c:strRef>
              <c:f>'G:\CHP\STaR Project\STaR PTM Components\HIT - Pop Health Mngmt\PCP - SW Alignment\[Team A SW Analysis_v2.xlsx]Team A Chart Data'!$B$1:$J$1</c:f>
              <c:strCache>
                <c:ptCount val="9"/>
                <c:pt idx="0">
                  <c:v>Shalev</c:v>
                </c:pt>
                <c:pt idx="1">
                  <c:v>Olender</c:v>
                </c:pt>
                <c:pt idx="2">
                  <c:v>Villarreal</c:v>
                </c:pt>
                <c:pt idx="3">
                  <c:v>Gomez-Simmonds</c:v>
                </c:pt>
                <c:pt idx="4">
                  <c:v>Myers</c:v>
                </c:pt>
                <c:pt idx="5">
                  <c:v>Ellman</c:v>
                </c:pt>
                <c:pt idx="6">
                  <c:v>Wong</c:v>
                </c:pt>
                <c:pt idx="7">
                  <c:v>Cheng</c:v>
                </c:pt>
                <c:pt idx="8">
                  <c:v>Zucker</c:v>
                </c:pt>
              </c:strCache>
            </c:strRef>
          </c:cat>
          <c:val>
            <c:numRef>
              <c:f>'G:\CHP\STaR Project\STaR PTM Components\HIT - Pop Health Mngmt\PCP - SW Alignment\[Team A SW Analysis_v2.xlsx]Team A Chart Data'!$B$10:$J$10</c:f>
              <c:numCache>
                <c:formatCode>General</c:formatCode>
                <c:ptCount val="9"/>
                <c:pt idx="0">
                  <c:v>68</c:v>
                </c:pt>
                <c:pt idx="1">
                  <c:v>58</c:v>
                </c:pt>
                <c:pt idx="2">
                  <c:v>32</c:v>
                </c:pt>
                <c:pt idx="3">
                  <c:v>10</c:v>
                </c:pt>
                <c:pt idx="4">
                  <c:v>9</c:v>
                </c:pt>
                <c:pt idx="5">
                  <c:v>7</c:v>
                </c:pt>
                <c:pt idx="6">
                  <c:v>4</c:v>
                </c:pt>
                <c:pt idx="7">
                  <c:v>6</c:v>
                </c:pt>
                <c:pt idx="8">
                  <c:v>3</c:v>
                </c:pt>
              </c:numCache>
            </c:numRef>
          </c:val>
        </c:ser>
        <c:ser>
          <c:idx val="7"/>
          <c:order val="1"/>
          <c:tx>
            <c:strRef>
              <c:f>'G:\CHP\STaR Project\STaR PTM Components\HIT - Pop Health Mngmt\PCP - SW Alignment\[Team A SW Analysis_v2.xlsx]Team A Chart Data'!$A$9</c:f>
              <c:strCache>
                <c:ptCount val="1"/>
                <c:pt idx="0">
                  <c:v>Rojas</c:v>
                </c:pt>
              </c:strCache>
            </c:strRef>
          </c:tx>
          <c:invertIfNegative val="0"/>
          <c:cat>
            <c:strRef>
              <c:f>'G:\CHP\STaR Project\STaR PTM Components\HIT - Pop Health Mngmt\PCP - SW Alignment\[Team A SW Analysis_v2.xlsx]Team A Chart Data'!$B$1:$J$1</c:f>
              <c:strCache>
                <c:ptCount val="9"/>
                <c:pt idx="0">
                  <c:v>Shalev</c:v>
                </c:pt>
                <c:pt idx="1">
                  <c:v>Olender</c:v>
                </c:pt>
                <c:pt idx="2">
                  <c:v>Villarreal</c:v>
                </c:pt>
                <c:pt idx="3">
                  <c:v>Gomez-Simmonds</c:v>
                </c:pt>
                <c:pt idx="4">
                  <c:v>Myers</c:v>
                </c:pt>
                <c:pt idx="5">
                  <c:v>Ellman</c:v>
                </c:pt>
                <c:pt idx="6">
                  <c:v>Wong</c:v>
                </c:pt>
                <c:pt idx="7">
                  <c:v>Cheng</c:v>
                </c:pt>
                <c:pt idx="8">
                  <c:v>Zucker</c:v>
                </c:pt>
              </c:strCache>
            </c:strRef>
          </c:cat>
          <c:val>
            <c:numRef>
              <c:f>'G:\CHP\STaR Project\STaR PTM Components\HIT - Pop Health Mngmt\PCP - SW Alignment\[Team A SW Analysis_v2.xlsx]Team A Chart Data'!$B$9:$J$9</c:f>
              <c:numCache>
                <c:formatCode>General</c:formatCode>
                <c:ptCount val="9"/>
                <c:pt idx="0">
                  <c:v>0</c:v>
                </c:pt>
                <c:pt idx="1">
                  <c:v>0</c:v>
                </c:pt>
                <c:pt idx="2">
                  <c:v>1</c:v>
                </c:pt>
                <c:pt idx="3">
                  <c:v>0</c:v>
                </c:pt>
                <c:pt idx="4">
                  <c:v>0</c:v>
                </c:pt>
                <c:pt idx="5">
                  <c:v>0</c:v>
                </c:pt>
                <c:pt idx="6">
                  <c:v>0</c:v>
                </c:pt>
                <c:pt idx="7">
                  <c:v>0</c:v>
                </c:pt>
                <c:pt idx="8">
                  <c:v>0</c:v>
                </c:pt>
              </c:numCache>
            </c:numRef>
          </c:val>
        </c:ser>
        <c:ser>
          <c:idx val="6"/>
          <c:order val="2"/>
          <c:tx>
            <c:strRef>
              <c:f>'G:\CHP\STaR Project\STaR PTM Components\HIT - Pop Health Mngmt\PCP - SW Alignment\[Team A SW Analysis_v2.xlsx]Team A Chart Data'!$A$8</c:f>
              <c:strCache>
                <c:ptCount val="1"/>
                <c:pt idx="0">
                  <c:v>Pudil</c:v>
                </c:pt>
              </c:strCache>
            </c:strRef>
          </c:tx>
          <c:invertIfNegative val="0"/>
          <c:cat>
            <c:strRef>
              <c:f>'G:\CHP\STaR Project\STaR PTM Components\HIT - Pop Health Mngmt\PCP - SW Alignment\[Team A SW Analysis_v2.xlsx]Team A Chart Data'!$B$1:$J$1</c:f>
              <c:strCache>
                <c:ptCount val="9"/>
                <c:pt idx="0">
                  <c:v>Shalev</c:v>
                </c:pt>
                <c:pt idx="1">
                  <c:v>Olender</c:v>
                </c:pt>
                <c:pt idx="2">
                  <c:v>Villarreal</c:v>
                </c:pt>
                <c:pt idx="3">
                  <c:v>Gomez-Simmonds</c:v>
                </c:pt>
                <c:pt idx="4">
                  <c:v>Myers</c:v>
                </c:pt>
                <c:pt idx="5">
                  <c:v>Ellman</c:v>
                </c:pt>
                <c:pt idx="6">
                  <c:v>Wong</c:v>
                </c:pt>
                <c:pt idx="7">
                  <c:v>Cheng</c:v>
                </c:pt>
                <c:pt idx="8">
                  <c:v>Zucker</c:v>
                </c:pt>
              </c:strCache>
            </c:strRef>
          </c:cat>
          <c:val>
            <c:numRef>
              <c:f>'G:\CHP\STaR Project\STaR PTM Components\HIT - Pop Health Mngmt\PCP - SW Alignment\[Team A SW Analysis_v2.xlsx]Team A Chart Data'!$B$8:$J$8</c:f>
              <c:numCache>
                <c:formatCode>General</c:formatCode>
                <c:ptCount val="9"/>
                <c:pt idx="0">
                  <c:v>0</c:v>
                </c:pt>
                <c:pt idx="1">
                  <c:v>0</c:v>
                </c:pt>
                <c:pt idx="2">
                  <c:v>11</c:v>
                </c:pt>
                <c:pt idx="3">
                  <c:v>0</c:v>
                </c:pt>
                <c:pt idx="4">
                  <c:v>0</c:v>
                </c:pt>
                <c:pt idx="5">
                  <c:v>0</c:v>
                </c:pt>
                <c:pt idx="6">
                  <c:v>0</c:v>
                </c:pt>
                <c:pt idx="7">
                  <c:v>0</c:v>
                </c:pt>
                <c:pt idx="8">
                  <c:v>0</c:v>
                </c:pt>
              </c:numCache>
            </c:numRef>
          </c:val>
        </c:ser>
        <c:ser>
          <c:idx val="5"/>
          <c:order val="3"/>
          <c:tx>
            <c:strRef>
              <c:f>'G:\CHP\STaR Project\STaR PTM Components\HIT - Pop Health Mngmt\PCP - SW Alignment\[Team A SW Analysis_v2.xlsx]Team A Chart Data'!$A$7</c:f>
              <c:strCache>
                <c:ptCount val="1"/>
                <c:pt idx="0">
                  <c:v>Hidalgo</c:v>
                </c:pt>
              </c:strCache>
            </c:strRef>
          </c:tx>
          <c:invertIfNegative val="0"/>
          <c:cat>
            <c:strRef>
              <c:f>'G:\CHP\STaR Project\STaR PTM Components\HIT - Pop Health Mngmt\PCP - SW Alignment\[Team A SW Analysis_v2.xlsx]Team A Chart Data'!$B$1:$J$1</c:f>
              <c:strCache>
                <c:ptCount val="9"/>
                <c:pt idx="0">
                  <c:v>Shalev</c:v>
                </c:pt>
                <c:pt idx="1">
                  <c:v>Olender</c:v>
                </c:pt>
                <c:pt idx="2">
                  <c:v>Villarreal</c:v>
                </c:pt>
                <c:pt idx="3">
                  <c:v>Gomez-Simmonds</c:v>
                </c:pt>
                <c:pt idx="4">
                  <c:v>Myers</c:v>
                </c:pt>
                <c:pt idx="5">
                  <c:v>Ellman</c:v>
                </c:pt>
                <c:pt idx="6">
                  <c:v>Wong</c:v>
                </c:pt>
                <c:pt idx="7">
                  <c:v>Cheng</c:v>
                </c:pt>
                <c:pt idx="8">
                  <c:v>Zucker</c:v>
                </c:pt>
              </c:strCache>
            </c:strRef>
          </c:cat>
          <c:val>
            <c:numRef>
              <c:f>'G:\CHP\STaR Project\STaR PTM Components\HIT - Pop Health Mngmt\PCP - SW Alignment\[Team A SW Analysis_v2.xlsx]Team A Chart Data'!$B$7:$J$7</c:f>
              <c:numCache>
                <c:formatCode>General</c:formatCode>
                <c:ptCount val="9"/>
                <c:pt idx="0">
                  <c:v>42</c:v>
                </c:pt>
                <c:pt idx="1">
                  <c:v>39</c:v>
                </c:pt>
                <c:pt idx="2">
                  <c:v>23</c:v>
                </c:pt>
                <c:pt idx="3">
                  <c:v>4</c:v>
                </c:pt>
                <c:pt idx="4">
                  <c:v>2</c:v>
                </c:pt>
                <c:pt idx="5">
                  <c:v>5</c:v>
                </c:pt>
                <c:pt idx="6">
                  <c:v>3</c:v>
                </c:pt>
                <c:pt idx="7">
                  <c:v>1</c:v>
                </c:pt>
                <c:pt idx="8">
                  <c:v>1</c:v>
                </c:pt>
              </c:numCache>
            </c:numRef>
          </c:val>
        </c:ser>
        <c:ser>
          <c:idx val="4"/>
          <c:order val="4"/>
          <c:tx>
            <c:strRef>
              <c:f>'G:\CHP\STaR Project\STaR PTM Components\HIT - Pop Health Mngmt\PCP - SW Alignment\[Team A SW Analysis_v2.xlsx]Team A Chart Data'!$A$6</c:f>
              <c:strCache>
                <c:ptCount val="1"/>
                <c:pt idx="0">
                  <c:v>Cruz</c:v>
                </c:pt>
              </c:strCache>
            </c:strRef>
          </c:tx>
          <c:invertIfNegative val="0"/>
          <c:cat>
            <c:strRef>
              <c:f>'G:\CHP\STaR Project\STaR PTM Components\HIT - Pop Health Mngmt\PCP - SW Alignment\[Team A SW Analysis_v2.xlsx]Team A Chart Data'!$B$1:$J$1</c:f>
              <c:strCache>
                <c:ptCount val="9"/>
                <c:pt idx="0">
                  <c:v>Shalev</c:v>
                </c:pt>
                <c:pt idx="1">
                  <c:v>Olender</c:v>
                </c:pt>
                <c:pt idx="2">
                  <c:v>Villarreal</c:v>
                </c:pt>
                <c:pt idx="3">
                  <c:v>Gomez-Simmonds</c:v>
                </c:pt>
                <c:pt idx="4">
                  <c:v>Myers</c:v>
                </c:pt>
                <c:pt idx="5">
                  <c:v>Ellman</c:v>
                </c:pt>
                <c:pt idx="6">
                  <c:v>Wong</c:v>
                </c:pt>
                <c:pt idx="7">
                  <c:v>Cheng</c:v>
                </c:pt>
                <c:pt idx="8">
                  <c:v>Zucker</c:v>
                </c:pt>
              </c:strCache>
            </c:strRef>
          </c:cat>
          <c:val>
            <c:numRef>
              <c:f>'G:\CHP\STaR Project\STaR PTM Components\HIT - Pop Health Mngmt\PCP - SW Alignment\[Team A SW Analysis_v2.xlsx]Team A Chart Data'!$B$6:$J$6</c:f>
              <c:numCache>
                <c:formatCode>General</c:formatCode>
                <c:ptCount val="9"/>
                <c:pt idx="0">
                  <c:v>44</c:v>
                </c:pt>
                <c:pt idx="1">
                  <c:v>40</c:v>
                </c:pt>
                <c:pt idx="2">
                  <c:v>9</c:v>
                </c:pt>
                <c:pt idx="3">
                  <c:v>9</c:v>
                </c:pt>
                <c:pt idx="4">
                  <c:v>8</c:v>
                </c:pt>
                <c:pt idx="5">
                  <c:v>2</c:v>
                </c:pt>
                <c:pt idx="6">
                  <c:v>5</c:v>
                </c:pt>
                <c:pt idx="7">
                  <c:v>0</c:v>
                </c:pt>
                <c:pt idx="8">
                  <c:v>0</c:v>
                </c:pt>
              </c:numCache>
            </c:numRef>
          </c:val>
        </c:ser>
        <c:ser>
          <c:idx val="3"/>
          <c:order val="5"/>
          <c:tx>
            <c:strRef>
              <c:f>'G:\CHP\STaR Project\STaR PTM Components\HIT - Pop Health Mngmt\PCP - SW Alignment\[Team A SW Analysis_v2.xlsx]Team A Chart Data'!$A$5</c:f>
              <c:strCache>
                <c:ptCount val="1"/>
                <c:pt idx="0">
                  <c:v>Cella- Shackelford</c:v>
                </c:pt>
              </c:strCache>
            </c:strRef>
          </c:tx>
          <c:invertIfNegative val="0"/>
          <c:cat>
            <c:strRef>
              <c:f>'G:\CHP\STaR Project\STaR PTM Components\HIT - Pop Health Mngmt\PCP - SW Alignment\[Team A SW Analysis_v2.xlsx]Team A Chart Data'!$B$1:$J$1</c:f>
              <c:strCache>
                <c:ptCount val="9"/>
                <c:pt idx="0">
                  <c:v>Shalev</c:v>
                </c:pt>
                <c:pt idx="1">
                  <c:v>Olender</c:v>
                </c:pt>
                <c:pt idx="2">
                  <c:v>Villarreal</c:v>
                </c:pt>
                <c:pt idx="3">
                  <c:v>Gomez-Simmonds</c:v>
                </c:pt>
                <c:pt idx="4">
                  <c:v>Myers</c:v>
                </c:pt>
                <c:pt idx="5">
                  <c:v>Ellman</c:v>
                </c:pt>
                <c:pt idx="6">
                  <c:v>Wong</c:v>
                </c:pt>
                <c:pt idx="7">
                  <c:v>Cheng</c:v>
                </c:pt>
                <c:pt idx="8">
                  <c:v>Zucker</c:v>
                </c:pt>
              </c:strCache>
            </c:strRef>
          </c:cat>
          <c:val>
            <c:numRef>
              <c:f>'G:\CHP\STaR Project\STaR PTM Components\HIT - Pop Health Mngmt\PCP - SW Alignment\[Team A SW Analysis_v2.xlsx]Team A Chart Data'!$B$5:$J$5</c:f>
              <c:numCache>
                <c:formatCode>General</c:formatCode>
                <c:ptCount val="9"/>
                <c:pt idx="0">
                  <c:v>8</c:v>
                </c:pt>
                <c:pt idx="1">
                  <c:v>9</c:v>
                </c:pt>
                <c:pt idx="2">
                  <c:v>3</c:v>
                </c:pt>
                <c:pt idx="3">
                  <c:v>1</c:v>
                </c:pt>
                <c:pt idx="4">
                  <c:v>1</c:v>
                </c:pt>
                <c:pt idx="5">
                  <c:v>1</c:v>
                </c:pt>
                <c:pt idx="6">
                  <c:v>0</c:v>
                </c:pt>
                <c:pt idx="7">
                  <c:v>1</c:v>
                </c:pt>
                <c:pt idx="8">
                  <c:v>0</c:v>
                </c:pt>
              </c:numCache>
            </c:numRef>
          </c:val>
        </c:ser>
        <c:ser>
          <c:idx val="1"/>
          <c:order val="6"/>
          <c:tx>
            <c:strRef>
              <c:f>'G:\CHP\STaR Project\STaR PTM Components\HIT - Pop Health Mngmt\PCP - SW Alignment\[Team A SW Analysis_v2.xlsx]Team A Chart Data'!$A$3</c:f>
              <c:strCache>
                <c:ptCount val="1"/>
                <c:pt idx="0">
                  <c:v>Cabrera</c:v>
                </c:pt>
              </c:strCache>
            </c:strRef>
          </c:tx>
          <c:invertIfNegative val="0"/>
          <c:cat>
            <c:strRef>
              <c:f>'G:\CHP\STaR Project\STaR PTM Components\HIT - Pop Health Mngmt\PCP - SW Alignment\[Team A SW Analysis_v2.xlsx]Team A Chart Data'!$B$1:$J$1</c:f>
              <c:strCache>
                <c:ptCount val="9"/>
                <c:pt idx="0">
                  <c:v>Shalev</c:v>
                </c:pt>
                <c:pt idx="1">
                  <c:v>Olender</c:v>
                </c:pt>
                <c:pt idx="2">
                  <c:v>Villarreal</c:v>
                </c:pt>
                <c:pt idx="3">
                  <c:v>Gomez-Simmonds</c:v>
                </c:pt>
                <c:pt idx="4">
                  <c:v>Myers</c:v>
                </c:pt>
                <c:pt idx="5">
                  <c:v>Ellman</c:v>
                </c:pt>
                <c:pt idx="6">
                  <c:v>Wong</c:v>
                </c:pt>
                <c:pt idx="7">
                  <c:v>Cheng</c:v>
                </c:pt>
                <c:pt idx="8">
                  <c:v>Zucker</c:v>
                </c:pt>
              </c:strCache>
            </c:strRef>
          </c:cat>
          <c:val>
            <c:numRef>
              <c:f>'G:\CHP\STaR Project\STaR PTM Components\HIT - Pop Health Mngmt\PCP - SW Alignment\[Team A SW Analysis_v2.xlsx]Team A Chart Data'!$B$3:$J$3</c:f>
              <c:numCache>
                <c:formatCode>General</c:formatCode>
                <c:ptCount val="9"/>
                <c:pt idx="0">
                  <c:v>1</c:v>
                </c:pt>
                <c:pt idx="1">
                  <c:v>2</c:v>
                </c:pt>
                <c:pt idx="2">
                  <c:v>1</c:v>
                </c:pt>
                <c:pt idx="3">
                  <c:v>0</c:v>
                </c:pt>
                <c:pt idx="4">
                  <c:v>0</c:v>
                </c:pt>
                <c:pt idx="5">
                  <c:v>0</c:v>
                </c:pt>
                <c:pt idx="6">
                  <c:v>2</c:v>
                </c:pt>
                <c:pt idx="7">
                  <c:v>0</c:v>
                </c:pt>
                <c:pt idx="8">
                  <c:v>0</c:v>
                </c:pt>
              </c:numCache>
            </c:numRef>
          </c:val>
        </c:ser>
        <c:ser>
          <c:idx val="0"/>
          <c:order val="7"/>
          <c:tx>
            <c:strRef>
              <c:f>'G:\CHP\STaR Project\STaR PTM Components\HIT - Pop Health Mngmt\PCP - SW Alignment\[Team A SW Analysis_v2.xlsx]Team A Chart Data'!$A$2</c:f>
              <c:strCache>
                <c:ptCount val="1"/>
                <c:pt idx="0">
                  <c:v>Cabreja</c:v>
                </c:pt>
              </c:strCache>
            </c:strRef>
          </c:tx>
          <c:invertIfNegative val="0"/>
          <c:cat>
            <c:strRef>
              <c:f>'G:\CHP\STaR Project\STaR PTM Components\HIT - Pop Health Mngmt\PCP - SW Alignment\[Team A SW Analysis_v2.xlsx]Team A Chart Data'!$B$1:$J$1</c:f>
              <c:strCache>
                <c:ptCount val="9"/>
                <c:pt idx="0">
                  <c:v>Shalev</c:v>
                </c:pt>
                <c:pt idx="1">
                  <c:v>Olender</c:v>
                </c:pt>
                <c:pt idx="2">
                  <c:v>Villarreal</c:v>
                </c:pt>
                <c:pt idx="3">
                  <c:v>Gomez-Simmonds</c:v>
                </c:pt>
                <c:pt idx="4">
                  <c:v>Myers</c:v>
                </c:pt>
                <c:pt idx="5">
                  <c:v>Ellman</c:v>
                </c:pt>
                <c:pt idx="6">
                  <c:v>Wong</c:v>
                </c:pt>
                <c:pt idx="7">
                  <c:v>Cheng</c:v>
                </c:pt>
                <c:pt idx="8">
                  <c:v>Zucker</c:v>
                </c:pt>
              </c:strCache>
            </c:strRef>
          </c:cat>
          <c:val>
            <c:numRef>
              <c:f>'G:\CHP\STaR Project\STaR PTM Components\HIT - Pop Health Mngmt\PCP - SW Alignment\[Team A SW Analysis_v2.xlsx]Team A Chart Data'!$B$2:$J$2</c:f>
              <c:numCache>
                <c:formatCode>General</c:formatCode>
                <c:ptCount val="9"/>
                <c:pt idx="0">
                  <c:v>11</c:v>
                </c:pt>
                <c:pt idx="1">
                  <c:v>10</c:v>
                </c:pt>
                <c:pt idx="2">
                  <c:v>14</c:v>
                </c:pt>
                <c:pt idx="3">
                  <c:v>4</c:v>
                </c:pt>
                <c:pt idx="4">
                  <c:v>4</c:v>
                </c:pt>
                <c:pt idx="5">
                  <c:v>2</c:v>
                </c:pt>
                <c:pt idx="6">
                  <c:v>3</c:v>
                </c:pt>
                <c:pt idx="7">
                  <c:v>1</c:v>
                </c:pt>
                <c:pt idx="8">
                  <c:v>1</c:v>
                </c:pt>
              </c:numCache>
            </c:numRef>
          </c:val>
        </c:ser>
        <c:ser>
          <c:idx val="2"/>
          <c:order val="8"/>
          <c:tx>
            <c:strRef>
              <c:f>'G:\CHP\STaR Project\STaR PTM Components\HIT - Pop Health Mngmt\PCP - SW Alignment\[Team A SW Analysis_v2.xlsx]Team A Chart Data'!$A$4</c:f>
              <c:strCache>
                <c:ptCount val="1"/>
                <c:pt idx="0">
                  <c:v>Campos</c:v>
                </c:pt>
              </c:strCache>
            </c:strRef>
          </c:tx>
          <c:invertIfNegative val="0"/>
          <c:cat>
            <c:strRef>
              <c:f>'G:\CHP\STaR Project\STaR PTM Components\HIT - Pop Health Mngmt\PCP - SW Alignment\[Team A SW Analysis_v2.xlsx]Team A Chart Data'!$B$1:$J$1</c:f>
              <c:strCache>
                <c:ptCount val="9"/>
                <c:pt idx="0">
                  <c:v>Shalev</c:v>
                </c:pt>
                <c:pt idx="1">
                  <c:v>Olender</c:v>
                </c:pt>
                <c:pt idx="2">
                  <c:v>Villarreal</c:v>
                </c:pt>
                <c:pt idx="3">
                  <c:v>Gomez-Simmonds</c:v>
                </c:pt>
                <c:pt idx="4">
                  <c:v>Myers</c:v>
                </c:pt>
                <c:pt idx="5">
                  <c:v>Ellman</c:v>
                </c:pt>
                <c:pt idx="6">
                  <c:v>Wong</c:v>
                </c:pt>
                <c:pt idx="7">
                  <c:v>Cheng</c:v>
                </c:pt>
                <c:pt idx="8">
                  <c:v>Zucker</c:v>
                </c:pt>
              </c:strCache>
            </c:strRef>
          </c:cat>
          <c:val>
            <c:numRef>
              <c:f>'G:\CHP\STaR Project\STaR PTM Components\HIT - Pop Health Mngmt\PCP - SW Alignment\[Team A SW Analysis_v2.xlsx]Team A Chart Data'!$B$4:$J$4</c:f>
              <c:numCache>
                <c:formatCode>General</c:formatCode>
                <c:ptCount val="9"/>
                <c:pt idx="0">
                  <c:v>0</c:v>
                </c:pt>
                <c:pt idx="1">
                  <c:v>0</c:v>
                </c:pt>
                <c:pt idx="2">
                  <c:v>8</c:v>
                </c:pt>
                <c:pt idx="3">
                  <c:v>0</c:v>
                </c:pt>
                <c:pt idx="4">
                  <c:v>0</c:v>
                </c:pt>
                <c:pt idx="5">
                  <c:v>0</c:v>
                </c:pt>
                <c:pt idx="6">
                  <c:v>0</c:v>
                </c:pt>
                <c:pt idx="7">
                  <c:v>0</c:v>
                </c:pt>
                <c:pt idx="8">
                  <c:v>0</c:v>
                </c:pt>
              </c:numCache>
            </c:numRef>
          </c:val>
        </c:ser>
        <c:ser>
          <c:idx val="9"/>
          <c:order val="9"/>
          <c:tx>
            <c:strRef>
              <c:f>'G:\CHP\STaR Project\STaR PTM Components\HIT - Pop Health Mngmt\PCP - SW Alignment\[Team A SW Analysis_v2.xlsx]Team A Chart Data'!$A$11</c:f>
              <c:strCache>
                <c:ptCount val="1"/>
                <c:pt idx="0">
                  <c:v>No SW visit after 2011</c:v>
                </c:pt>
              </c:strCache>
            </c:strRef>
          </c:tx>
          <c:spPr>
            <a:solidFill>
              <a:schemeClr val="bg1">
                <a:lumMod val="65000"/>
              </a:schemeClr>
            </a:solidFill>
          </c:spPr>
          <c:invertIfNegative val="0"/>
          <c:cat>
            <c:strRef>
              <c:f>'G:\CHP\STaR Project\STaR PTM Components\HIT - Pop Health Mngmt\PCP - SW Alignment\[Team A SW Analysis_v2.xlsx]Team A Chart Data'!$B$1:$J$1</c:f>
              <c:strCache>
                <c:ptCount val="9"/>
                <c:pt idx="0">
                  <c:v>Shalev</c:v>
                </c:pt>
                <c:pt idx="1">
                  <c:v>Olender</c:v>
                </c:pt>
                <c:pt idx="2">
                  <c:v>Villarreal</c:v>
                </c:pt>
                <c:pt idx="3">
                  <c:v>Gomez-Simmonds</c:v>
                </c:pt>
                <c:pt idx="4">
                  <c:v>Myers</c:v>
                </c:pt>
                <c:pt idx="5">
                  <c:v>Ellman</c:v>
                </c:pt>
                <c:pt idx="6">
                  <c:v>Wong</c:v>
                </c:pt>
                <c:pt idx="7">
                  <c:v>Cheng</c:v>
                </c:pt>
                <c:pt idx="8">
                  <c:v>Zucker</c:v>
                </c:pt>
              </c:strCache>
            </c:strRef>
          </c:cat>
          <c:val>
            <c:numRef>
              <c:f>'G:\CHP\STaR Project\STaR PTM Components\HIT - Pop Health Mngmt\PCP - SW Alignment\[Team A SW Analysis_v2.xlsx]Team A Chart Data'!$B$11:$J$11</c:f>
              <c:numCache>
                <c:formatCode>General</c:formatCode>
                <c:ptCount val="9"/>
                <c:pt idx="0">
                  <c:v>67</c:v>
                </c:pt>
                <c:pt idx="1">
                  <c:v>57</c:v>
                </c:pt>
                <c:pt idx="2">
                  <c:v>40</c:v>
                </c:pt>
                <c:pt idx="3">
                  <c:v>8</c:v>
                </c:pt>
                <c:pt idx="4">
                  <c:v>11</c:v>
                </c:pt>
                <c:pt idx="5">
                  <c:v>8</c:v>
                </c:pt>
                <c:pt idx="6">
                  <c:v>7</c:v>
                </c:pt>
                <c:pt idx="7">
                  <c:v>7</c:v>
                </c:pt>
                <c:pt idx="8">
                  <c:v>1</c:v>
                </c:pt>
              </c:numCache>
            </c:numRef>
          </c:val>
        </c:ser>
        <c:dLbls>
          <c:showLegendKey val="0"/>
          <c:showVal val="0"/>
          <c:showCatName val="0"/>
          <c:showSerName val="0"/>
          <c:showPercent val="0"/>
          <c:showBubbleSize val="0"/>
        </c:dLbls>
        <c:gapWidth val="150"/>
        <c:overlap val="100"/>
        <c:axId val="145764352"/>
        <c:axId val="145765888"/>
      </c:barChart>
      <c:catAx>
        <c:axId val="145764352"/>
        <c:scaling>
          <c:orientation val="minMax"/>
        </c:scaling>
        <c:delete val="0"/>
        <c:axPos val="b"/>
        <c:majorTickMark val="out"/>
        <c:minorTickMark val="none"/>
        <c:tickLblPos val="nextTo"/>
        <c:crossAx val="145765888"/>
        <c:crosses val="autoZero"/>
        <c:auto val="1"/>
        <c:lblAlgn val="ctr"/>
        <c:lblOffset val="100"/>
        <c:noMultiLvlLbl val="0"/>
      </c:catAx>
      <c:valAx>
        <c:axId val="145765888"/>
        <c:scaling>
          <c:orientation val="minMax"/>
        </c:scaling>
        <c:delete val="0"/>
        <c:axPos val="l"/>
        <c:majorGridlines/>
        <c:numFmt formatCode="General" sourceLinked="1"/>
        <c:majorTickMark val="out"/>
        <c:minorTickMark val="none"/>
        <c:tickLblPos val="nextTo"/>
        <c:crossAx val="145764352"/>
        <c:crosses val="autoZero"/>
        <c:crossBetween val="between"/>
      </c:valAx>
    </c:plotArea>
    <c:legend>
      <c:legendPos val="b"/>
      <c:layout>
        <c:manualLayout>
          <c:xMode val="edge"/>
          <c:yMode val="edge"/>
          <c:x val="8.8317627621281106E-2"/>
          <c:y val="0.88167720482922196"/>
          <c:w val="0.86390844609543005"/>
          <c:h val="9.5914204219110302E-2"/>
        </c:manualLayout>
      </c:layout>
      <c:overlay val="0"/>
      <c:txPr>
        <a:bodyPr/>
        <a:lstStyle/>
        <a:p>
          <a:pPr>
            <a:defRPr sz="1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Rates!$B$1</c:f>
              <c:strCache>
                <c:ptCount val="1"/>
                <c:pt idx="0">
                  <c:v>Unsuppressed</c:v>
                </c:pt>
              </c:strCache>
            </c:strRef>
          </c:tx>
          <c:invertIfNegative val="0"/>
          <c:dLbls>
            <c:dLbl>
              <c:idx val="0"/>
              <c:tx>
                <c:rich>
                  <a:bodyPr/>
                  <a:lstStyle/>
                  <a:p>
                    <a:r>
                      <a:rPr lang="en-US" smtClean="0"/>
                      <a:t>32%</a:t>
                    </a:r>
                    <a:endParaRPr lang="en-US"/>
                  </a:p>
                </c:rich>
              </c:tx>
              <c:showLegendKey val="0"/>
              <c:showVal val="1"/>
              <c:showCatName val="0"/>
              <c:showSerName val="0"/>
              <c:showPercent val="0"/>
              <c:showBubbleSize val="0"/>
            </c:dLbl>
            <c:dLbl>
              <c:idx val="1"/>
              <c:tx>
                <c:rich>
                  <a:bodyPr/>
                  <a:lstStyle/>
                  <a:p>
                    <a:r>
                      <a:rPr lang="en-US" smtClean="0"/>
                      <a:t>15%</a:t>
                    </a:r>
                    <a:endParaRPr lang="en-US"/>
                  </a:p>
                </c:rich>
              </c:tx>
              <c:showLegendKey val="0"/>
              <c:showVal val="1"/>
              <c:showCatName val="0"/>
              <c:showSerName val="0"/>
              <c:showPercent val="0"/>
              <c:showBubbleSize val="0"/>
            </c:dLbl>
            <c:dLbl>
              <c:idx val="2"/>
              <c:tx>
                <c:rich>
                  <a:bodyPr/>
                  <a:lstStyle/>
                  <a:p>
                    <a:r>
                      <a:rPr lang="en-US" smtClean="0"/>
                      <a:t>5%</a:t>
                    </a:r>
                    <a:endParaRPr lang="en-US"/>
                  </a:p>
                </c:rich>
              </c:tx>
              <c:showLegendKey val="0"/>
              <c:showVal val="1"/>
              <c:showCatName val="0"/>
              <c:showSerName val="0"/>
              <c:showPercent val="0"/>
              <c:showBubbleSize val="0"/>
            </c:dLbl>
            <c:dLbl>
              <c:idx val="3"/>
              <c:layout>
                <c:manualLayout>
                  <c:x val="8.8910691991375301E-2"/>
                  <c:y val="-9.2057783823956005E-2"/>
                </c:manualLayout>
              </c:layout>
              <c:tx>
                <c:rich>
                  <a:bodyPr/>
                  <a:lstStyle/>
                  <a:p>
                    <a:r>
                      <a:rPr lang="en-US" dirty="0" smtClean="0"/>
                      <a:t>1%</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Rates!$A$2:$A$5</c:f>
              <c:strCache>
                <c:ptCount val="4"/>
                <c:pt idx="0">
                  <c:v>A</c:v>
                </c:pt>
                <c:pt idx="1">
                  <c:v>B</c:v>
                </c:pt>
                <c:pt idx="2">
                  <c:v>C</c:v>
                </c:pt>
                <c:pt idx="3">
                  <c:v>D</c:v>
                </c:pt>
              </c:strCache>
            </c:strRef>
          </c:cat>
          <c:val>
            <c:numRef>
              <c:f>Rates!$B$2:$B$5</c:f>
              <c:numCache>
                <c:formatCode>General</c:formatCode>
                <c:ptCount val="4"/>
                <c:pt idx="0">
                  <c:v>32</c:v>
                </c:pt>
                <c:pt idx="1">
                  <c:v>15</c:v>
                </c:pt>
                <c:pt idx="2">
                  <c:v>5</c:v>
                </c:pt>
                <c:pt idx="3">
                  <c:v>1</c:v>
                </c:pt>
              </c:numCache>
            </c:numRef>
          </c:val>
        </c:ser>
        <c:ser>
          <c:idx val="1"/>
          <c:order val="1"/>
          <c:tx>
            <c:strRef>
              <c:f>Rates!$C$1</c:f>
              <c:strCache>
                <c:ptCount val="1"/>
                <c:pt idx="0">
                  <c:v>Suppressed</c:v>
                </c:pt>
              </c:strCache>
            </c:strRef>
          </c:tx>
          <c:invertIfNegative val="0"/>
          <c:dLbls>
            <c:dLbl>
              <c:idx val="0"/>
              <c:tx>
                <c:rich>
                  <a:bodyPr/>
                  <a:lstStyle/>
                  <a:p>
                    <a:r>
                      <a:rPr lang="en-US" smtClean="0"/>
                      <a:t>47%</a:t>
                    </a:r>
                    <a:endParaRPr lang="en-US"/>
                  </a:p>
                </c:rich>
              </c:tx>
              <c:showLegendKey val="0"/>
              <c:showVal val="1"/>
              <c:showCatName val="0"/>
              <c:showSerName val="0"/>
              <c:showPercent val="0"/>
              <c:showBubbleSize val="0"/>
            </c:dLbl>
            <c:dLbl>
              <c:idx val="1"/>
              <c:tx>
                <c:rich>
                  <a:bodyPr/>
                  <a:lstStyle/>
                  <a:p>
                    <a:r>
                      <a:rPr lang="en-US" smtClean="0"/>
                      <a:t>32%</a:t>
                    </a:r>
                    <a:endParaRPr lang="en-US"/>
                  </a:p>
                </c:rich>
              </c:tx>
              <c:showLegendKey val="0"/>
              <c:showVal val="1"/>
              <c:showCatName val="0"/>
              <c:showSerName val="0"/>
              <c:showPercent val="0"/>
              <c:showBubbleSize val="0"/>
            </c:dLbl>
            <c:dLbl>
              <c:idx val="2"/>
              <c:tx>
                <c:rich>
                  <a:bodyPr/>
                  <a:lstStyle/>
                  <a:p>
                    <a:r>
                      <a:rPr lang="en-US" smtClean="0"/>
                      <a:t>12%</a:t>
                    </a:r>
                    <a:endParaRPr lang="en-US"/>
                  </a:p>
                </c:rich>
              </c:tx>
              <c:showLegendKey val="0"/>
              <c:showVal val="1"/>
              <c:showCatName val="0"/>
              <c:showSerName val="0"/>
              <c:showPercent val="0"/>
              <c:showBubbleSize val="0"/>
            </c:dLbl>
            <c:dLbl>
              <c:idx val="3"/>
              <c:tx>
                <c:rich>
                  <a:bodyPr/>
                  <a:lstStyle/>
                  <a:p>
                    <a:r>
                      <a:rPr lang="en-US" smtClean="0"/>
                      <a:t>6%</a:t>
                    </a:r>
                    <a:endParaRPr lang="en-US"/>
                  </a:p>
                </c:rich>
              </c:tx>
              <c:showLegendKey val="0"/>
              <c:showVal val="1"/>
              <c:showCatName val="0"/>
              <c:showSerName val="0"/>
              <c:showPercent val="0"/>
              <c:showBubbleSize val="0"/>
            </c:dLbl>
            <c:numFmt formatCode="General" sourceLinked="0"/>
            <c:showLegendKey val="0"/>
            <c:showVal val="1"/>
            <c:showCatName val="0"/>
            <c:showSerName val="0"/>
            <c:showPercent val="0"/>
            <c:showBubbleSize val="0"/>
            <c:showLeaderLines val="0"/>
          </c:dLbls>
          <c:cat>
            <c:strRef>
              <c:f>Rates!$A$2:$A$5</c:f>
              <c:strCache>
                <c:ptCount val="4"/>
                <c:pt idx="0">
                  <c:v>A</c:v>
                </c:pt>
                <c:pt idx="1">
                  <c:v>B</c:v>
                </c:pt>
                <c:pt idx="2">
                  <c:v>C</c:v>
                </c:pt>
                <c:pt idx="3">
                  <c:v>D</c:v>
                </c:pt>
              </c:strCache>
            </c:strRef>
          </c:cat>
          <c:val>
            <c:numRef>
              <c:f>Rates!$C$2:$C$5</c:f>
              <c:numCache>
                <c:formatCode>General</c:formatCode>
                <c:ptCount val="4"/>
                <c:pt idx="0">
                  <c:v>47</c:v>
                </c:pt>
                <c:pt idx="1">
                  <c:v>32</c:v>
                </c:pt>
                <c:pt idx="2">
                  <c:v>12</c:v>
                </c:pt>
                <c:pt idx="3">
                  <c:v>6</c:v>
                </c:pt>
              </c:numCache>
            </c:numRef>
          </c:val>
        </c:ser>
        <c:dLbls>
          <c:showLegendKey val="0"/>
          <c:showVal val="0"/>
          <c:showCatName val="0"/>
          <c:showSerName val="0"/>
          <c:showPercent val="0"/>
          <c:showBubbleSize val="0"/>
        </c:dLbls>
        <c:gapWidth val="150"/>
        <c:overlap val="100"/>
        <c:axId val="112966656"/>
        <c:axId val="114033792"/>
      </c:barChart>
      <c:catAx>
        <c:axId val="112966656"/>
        <c:scaling>
          <c:orientation val="minMax"/>
        </c:scaling>
        <c:delete val="0"/>
        <c:axPos val="b"/>
        <c:title>
          <c:tx>
            <c:rich>
              <a:bodyPr/>
              <a:lstStyle/>
              <a:p>
                <a:pPr>
                  <a:defRPr/>
                </a:pPr>
                <a:r>
                  <a:rPr lang="en-US"/>
                  <a:t>Clinical Care Teams</a:t>
                </a:r>
              </a:p>
            </c:rich>
          </c:tx>
          <c:overlay val="0"/>
        </c:title>
        <c:majorTickMark val="out"/>
        <c:minorTickMark val="none"/>
        <c:tickLblPos val="nextTo"/>
        <c:crossAx val="114033792"/>
        <c:crosses val="autoZero"/>
        <c:auto val="1"/>
        <c:lblAlgn val="ctr"/>
        <c:lblOffset val="100"/>
        <c:noMultiLvlLbl val="0"/>
      </c:catAx>
      <c:valAx>
        <c:axId val="114033792"/>
        <c:scaling>
          <c:orientation val="minMax"/>
        </c:scaling>
        <c:delete val="0"/>
        <c:axPos val="l"/>
        <c:majorGridlines/>
        <c:title>
          <c:tx>
            <c:rich>
              <a:bodyPr rot="-5400000" vert="horz"/>
              <a:lstStyle/>
              <a:p>
                <a:pPr>
                  <a:defRPr/>
                </a:pPr>
                <a:r>
                  <a:rPr lang="en-US"/>
                  <a:t>Number of Patients</a:t>
                </a:r>
              </a:p>
            </c:rich>
          </c:tx>
          <c:overlay val="0"/>
        </c:title>
        <c:numFmt formatCode="General" sourceLinked="1"/>
        <c:majorTickMark val="out"/>
        <c:minorTickMark val="none"/>
        <c:tickLblPos val="nextTo"/>
        <c:crossAx val="112966656"/>
        <c:crosses val="autoZero"/>
        <c:crossBetween val="between"/>
      </c:valAx>
    </c:plotArea>
    <c:legend>
      <c:legendPos val="b"/>
      <c:layout>
        <c:manualLayout>
          <c:xMode val="edge"/>
          <c:yMode val="edge"/>
          <c:x val="0.34419397137765601"/>
          <c:y val="0.89951437764697295"/>
          <c:w val="0.38877981813400098"/>
          <c:h val="6.2226560584584201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1"/>
          <c:order val="0"/>
          <c:tx>
            <c:strRef>
              <c:f>Rates!$A$16</c:f>
              <c:strCache>
                <c:ptCount val="1"/>
                <c:pt idx="0">
                  <c:v>Last VL &gt; 6 mo</c:v>
                </c:pt>
              </c:strCache>
            </c:strRef>
          </c:tx>
          <c:dLbls>
            <c:dLbl>
              <c:idx val="0"/>
              <c:tx>
                <c:rich>
                  <a:bodyPr/>
                  <a:lstStyle/>
                  <a:p>
                    <a:r>
                      <a:rPr lang="en-US" sz="2400" dirty="0"/>
                      <a:t>17%</a:t>
                    </a:r>
                  </a:p>
                </c:rich>
              </c:tx>
              <c:showLegendKey val="0"/>
              <c:showVal val="0"/>
              <c:showCatName val="0"/>
              <c:showSerName val="0"/>
              <c:showPercent val="1"/>
              <c:showBubbleSize val="0"/>
            </c:dLbl>
            <c:dLbl>
              <c:idx val="1"/>
              <c:layout>
                <c:manualLayout>
                  <c:x val="0.11794450551556"/>
                  <c:y val="-0.26025228682117302"/>
                </c:manualLayout>
              </c:layout>
              <c:tx>
                <c:rich>
                  <a:bodyPr/>
                  <a:lstStyle/>
                  <a:p>
                    <a:r>
                      <a:rPr lang="en-US" sz="2400" dirty="0"/>
                      <a:t>83%</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Rates!$B$14:$C$14</c:f>
              <c:strCache>
                <c:ptCount val="2"/>
                <c:pt idx="0">
                  <c:v>Unsuppressed</c:v>
                </c:pt>
                <c:pt idx="1">
                  <c:v>Suppressed</c:v>
                </c:pt>
              </c:strCache>
            </c:strRef>
          </c:cat>
          <c:val>
            <c:numRef>
              <c:f>Rates!$B$16:$C$16</c:f>
              <c:numCache>
                <c:formatCode>General</c:formatCode>
                <c:ptCount val="2"/>
                <c:pt idx="0">
                  <c:v>4</c:v>
                </c:pt>
                <c:pt idx="1">
                  <c:v>19</c:v>
                </c:pt>
              </c:numCache>
            </c:numRef>
          </c:val>
        </c:ser>
        <c:ser>
          <c:idx val="0"/>
          <c:order val="1"/>
          <c:tx>
            <c:strRef>
              <c:f>Rates!$A$15</c:f>
              <c:strCache>
                <c:ptCount val="1"/>
                <c:pt idx="0">
                  <c:v>Last VL &lt; 6 mo</c:v>
                </c:pt>
              </c:strCache>
            </c:strRef>
          </c:tx>
          <c:dLbls>
            <c:showLegendKey val="0"/>
            <c:showVal val="0"/>
            <c:showCatName val="0"/>
            <c:showSerName val="0"/>
            <c:showPercent val="1"/>
            <c:showBubbleSize val="0"/>
            <c:showLeaderLines val="1"/>
          </c:dLbls>
          <c:cat>
            <c:strRef>
              <c:f>Rates!$B$14:$C$14</c:f>
              <c:strCache>
                <c:ptCount val="2"/>
                <c:pt idx="0">
                  <c:v>Unsuppressed</c:v>
                </c:pt>
                <c:pt idx="1">
                  <c:v>Suppressed</c:v>
                </c:pt>
              </c:strCache>
            </c:strRef>
          </c:cat>
          <c:val>
            <c:numRef>
              <c:f>Rates!$B$15:$C$15</c:f>
              <c:numCache>
                <c:formatCode>General</c:formatCode>
                <c:ptCount val="2"/>
                <c:pt idx="0">
                  <c:v>49</c:v>
                </c:pt>
                <c:pt idx="1">
                  <c:v>78</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249091402130039"/>
          <c:y val="1.8435440755824001E-2"/>
          <c:w val="0.52565660906221101"/>
          <c:h val="0.143658776927054"/>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13BCB-D69C-4A15-AFC1-EB08E9EBB07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68E4924-D911-4572-803D-8FD9EB07A0F3}">
      <dgm:prSet phldrT="[Text]" custT="1"/>
      <dgm:spPr/>
      <dgm:t>
        <a:bodyPr/>
        <a:lstStyle/>
        <a:p>
          <a:r>
            <a:rPr lang="en-US" sz="1800"/>
            <a:t>CCT A</a:t>
          </a:r>
        </a:p>
      </dgm:t>
    </dgm:pt>
    <dgm:pt modelId="{6C15CE86-7B98-438C-AE84-7C7E94114447}" type="parTrans" cxnId="{02A08309-D5CC-434A-A544-9EF3DF1CFDA0}">
      <dgm:prSet/>
      <dgm:spPr/>
      <dgm:t>
        <a:bodyPr/>
        <a:lstStyle/>
        <a:p>
          <a:endParaRPr lang="en-US"/>
        </a:p>
      </dgm:t>
    </dgm:pt>
    <dgm:pt modelId="{5740FF32-7264-476A-91AE-12CEF7DC6657}" type="sibTrans" cxnId="{02A08309-D5CC-434A-A544-9EF3DF1CFDA0}">
      <dgm:prSet/>
      <dgm:spPr/>
      <dgm:t>
        <a:bodyPr/>
        <a:lstStyle/>
        <a:p>
          <a:endParaRPr lang="en-US"/>
        </a:p>
      </dgm:t>
    </dgm:pt>
    <dgm:pt modelId="{3518C972-547F-4DA8-A722-39E9706BD155}">
      <dgm:prSet phldrT="[Text]"/>
      <dgm:spPr/>
      <dgm:t>
        <a:bodyPr/>
        <a:lstStyle/>
        <a:p>
          <a:r>
            <a:rPr lang="en-US"/>
            <a:t>Social Worker(s)</a:t>
          </a:r>
        </a:p>
      </dgm:t>
    </dgm:pt>
    <dgm:pt modelId="{69975196-A0CC-4AED-B0CC-28BBC42CDBD7}" type="parTrans" cxnId="{94D44270-B305-4621-853F-6E59EE90B07A}">
      <dgm:prSet/>
      <dgm:spPr/>
      <dgm:t>
        <a:bodyPr/>
        <a:lstStyle/>
        <a:p>
          <a:endParaRPr lang="en-US"/>
        </a:p>
      </dgm:t>
    </dgm:pt>
    <dgm:pt modelId="{A9501AA9-6AED-43EF-A0CE-19BFEA7F0C70}" type="sibTrans" cxnId="{94D44270-B305-4621-853F-6E59EE90B07A}">
      <dgm:prSet/>
      <dgm:spPr/>
      <dgm:t>
        <a:bodyPr/>
        <a:lstStyle/>
        <a:p>
          <a:endParaRPr lang="en-US"/>
        </a:p>
      </dgm:t>
    </dgm:pt>
    <dgm:pt modelId="{ED0F8848-B60C-4EFF-85A1-B52308C25BE1}">
      <dgm:prSet phldrT="[Text]"/>
      <dgm:spPr/>
      <dgm:t>
        <a:bodyPr/>
        <a:lstStyle/>
        <a:p>
          <a:r>
            <a:rPr lang="en-US"/>
            <a:t>Registered Nurse</a:t>
          </a:r>
        </a:p>
      </dgm:t>
    </dgm:pt>
    <dgm:pt modelId="{0C7989C1-1058-4139-847F-730AE70489E6}" type="parTrans" cxnId="{666034FE-507A-484D-B256-BD4EF8F964FF}">
      <dgm:prSet/>
      <dgm:spPr/>
      <dgm:t>
        <a:bodyPr/>
        <a:lstStyle/>
        <a:p>
          <a:endParaRPr lang="en-US"/>
        </a:p>
      </dgm:t>
    </dgm:pt>
    <dgm:pt modelId="{A3F82562-6AD8-4222-8AA2-A0370CA30819}" type="sibTrans" cxnId="{666034FE-507A-484D-B256-BD4EF8F964FF}">
      <dgm:prSet/>
      <dgm:spPr/>
      <dgm:t>
        <a:bodyPr/>
        <a:lstStyle/>
        <a:p>
          <a:endParaRPr lang="en-US"/>
        </a:p>
      </dgm:t>
    </dgm:pt>
    <dgm:pt modelId="{F0644494-5E25-4EA7-8B53-D6450618BC26}">
      <dgm:prSet phldrT="[Text]" custT="1"/>
      <dgm:spPr/>
      <dgm:t>
        <a:bodyPr/>
        <a:lstStyle/>
        <a:p>
          <a:r>
            <a:rPr lang="en-US" sz="1800"/>
            <a:t>CCT B</a:t>
          </a:r>
        </a:p>
      </dgm:t>
    </dgm:pt>
    <dgm:pt modelId="{7FD7782F-0107-46B4-B88B-9626D528F73E}" type="parTrans" cxnId="{07C48DFD-2ED4-4FD7-85EC-3F5AFCCD6727}">
      <dgm:prSet/>
      <dgm:spPr/>
      <dgm:t>
        <a:bodyPr/>
        <a:lstStyle/>
        <a:p>
          <a:endParaRPr lang="en-US"/>
        </a:p>
      </dgm:t>
    </dgm:pt>
    <dgm:pt modelId="{FECE43BE-0020-4843-8AB7-7C9DEA3C0079}" type="sibTrans" cxnId="{07C48DFD-2ED4-4FD7-85EC-3F5AFCCD6727}">
      <dgm:prSet/>
      <dgm:spPr/>
      <dgm:t>
        <a:bodyPr/>
        <a:lstStyle/>
        <a:p>
          <a:endParaRPr lang="en-US"/>
        </a:p>
      </dgm:t>
    </dgm:pt>
    <dgm:pt modelId="{46DF9BF5-AE80-4CCD-8356-02B5D90ABAB7}">
      <dgm:prSet phldrT="[Text]"/>
      <dgm:spPr/>
      <dgm:t>
        <a:bodyPr/>
        <a:lstStyle/>
        <a:p>
          <a:r>
            <a:rPr lang="en-US"/>
            <a:t>Social Worker</a:t>
          </a:r>
        </a:p>
      </dgm:t>
    </dgm:pt>
    <dgm:pt modelId="{9077F9A1-1303-4F18-9A8B-FC89A7DC5429}" type="parTrans" cxnId="{6CF3D154-F3EC-404D-99DF-D45A5C04321A}">
      <dgm:prSet/>
      <dgm:spPr/>
      <dgm:t>
        <a:bodyPr/>
        <a:lstStyle/>
        <a:p>
          <a:endParaRPr lang="en-US"/>
        </a:p>
      </dgm:t>
    </dgm:pt>
    <dgm:pt modelId="{2E5768FA-553B-4702-AE61-5865DB300A1F}" type="sibTrans" cxnId="{6CF3D154-F3EC-404D-99DF-D45A5C04321A}">
      <dgm:prSet/>
      <dgm:spPr/>
      <dgm:t>
        <a:bodyPr/>
        <a:lstStyle/>
        <a:p>
          <a:endParaRPr lang="en-US"/>
        </a:p>
      </dgm:t>
    </dgm:pt>
    <dgm:pt modelId="{D2C5CA29-EB3E-48A3-967D-244EEEF30344}">
      <dgm:prSet phldrT="[Text]"/>
      <dgm:spPr/>
      <dgm:t>
        <a:bodyPr/>
        <a:lstStyle/>
        <a:p>
          <a:r>
            <a:rPr lang="en-US"/>
            <a:t>Registered Nurse</a:t>
          </a:r>
        </a:p>
      </dgm:t>
    </dgm:pt>
    <dgm:pt modelId="{5980502C-30D2-41A9-98CD-BF26DC2744AD}" type="parTrans" cxnId="{0D084AA6-7BD2-468A-BDB7-E7ED468A9EBC}">
      <dgm:prSet/>
      <dgm:spPr/>
      <dgm:t>
        <a:bodyPr/>
        <a:lstStyle/>
        <a:p>
          <a:endParaRPr lang="en-US"/>
        </a:p>
      </dgm:t>
    </dgm:pt>
    <dgm:pt modelId="{D4C16B95-9B86-4117-ACAC-E2B6DEA8EF10}" type="sibTrans" cxnId="{0D084AA6-7BD2-468A-BDB7-E7ED468A9EBC}">
      <dgm:prSet/>
      <dgm:spPr/>
      <dgm:t>
        <a:bodyPr/>
        <a:lstStyle/>
        <a:p>
          <a:endParaRPr lang="en-US"/>
        </a:p>
      </dgm:t>
    </dgm:pt>
    <dgm:pt modelId="{0DA97DD1-24D7-432E-A025-7188C7A2CCAF}">
      <dgm:prSet phldrT="[Text]" custT="1"/>
      <dgm:spPr/>
      <dgm:t>
        <a:bodyPr/>
        <a:lstStyle/>
        <a:p>
          <a:r>
            <a:rPr lang="en-US" sz="1800"/>
            <a:t>CCT C</a:t>
          </a:r>
        </a:p>
      </dgm:t>
    </dgm:pt>
    <dgm:pt modelId="{2FE3FDAE-278F-40B8-8110-D9EE09A9B552}" type="parTrans" cxnId="{F1198AA4-525B-4E6D-B39E-62549CE6A033}">
      <dgm:prSet/>
      <dgm:spPr/>
      <dgm:t>
        <a:bodyPr/>
        <a:lstStyle/>
        <a:p>
          <a:endParaRPr lang="en-US"/>
        </a:p>
      </dgm:t>
    </dgm:pt>
    <dgm:pt modelId="{05B7F41F-11AC-4B41-B95C-B52EB41D681A}" type="sibTrans" cxnId="{F1198AA4-525B-4E6D-B39E-62549CE6A033}">
      <dgm:prSet/>
      <dgm:spPr/>
      <dgm:t>
        <a:bodyPr/>
        <a:lstStyle/>
        <a:p>
          <a:endParaRPr lang="en-US"/>
        </a:p>
      </dgm:t>
    </dgm:pt>
    <dgm:pt modelId="{A9727207-4C1E-4EA5-9060-F09D22770E0C}">
      <dgm:prSet phldrT="[Text]"/>
      <dgm:spPr/>
      <dgm:t>
        <a:bodyPr/>
        <a:lstStyle/>
        <a:p>
          <a:r>
            <a:rPr lang="en-US"/>
            <a:t>Social Worker</a:t>
          </a:r>
        </a:p>
      </dgm:t>
    </dgm:pt>
    <dgm:pt modelId="{17575F50-8AB3-46BD-856E-F4E11DBCB7D0}" type="parTrans" cxnId="{1745C5E7-7742-4B26-8604-67D0B512FE4A}">
      <dgm:prSet/>
      <dgm:spPr/>
      <dgm:t>
        <a:bodyPr/>
        <a:lstStyle/>
        <a:p>
          <a:endParaRPr lang="en-US"/>
        </a:p>
      </dgm:t>
    </dgm:pt>
    <dgm:pt modelId="{AC233DDF-9D34-4804-BDE9-296F482C49E3}" type="sibTrans" cxnId="{1745C5E7-7742-4B26-8604-67D0B512FE4A}">
      <dgm:prSet/>
      <dgm:spPr/>
      <dgm:t>
        <a:bodyPr/>
        <a:lstStyle/>
        <a:p>
          <a:endParaRPr lang="en-US"/>
        </a:p>
      </dgm:t>
    </dgm:pt>
    <dgm:pt modelId="{9A4B2CCA-7CCA-48A8-BE82-34F18978BD05}">
      <dgm:prSet phldrT="[Text]" custT="1"/>
      <dgm:spPr/>
      <dgm:t>
        <a:bodyPr/>
        <a:lstStyle/>
        <a:p>
          <a:r>
            <a:rPr lang="en-US" sz="1800"/>
            <a:t>CCT D</a:t>
          </a:r>
        </a:p>
      </dgm:t>
    </dgm:pt>
    <dgm:pt modelId="{6B7B3141-6BA3-43E7-973E-96B65E1D5D61}" type="parTrans" cxnId="{08A2656B-34B5-4701-AD58-5A368447FADF}">
      <dgm:prSet/>
      <dgm:spPr/>
      <dgm:t>
        <a:bodyPr/>
        <a:lstStyle/>
        <a:p>
          <a:endParaRPr lang="en-US"/>
        </a:p>
      </dgm:t>
    </dgm:pt>
    <dgm:pt modelId="{4CE63584-563A-48AE-A7E9-6AA3A7B20FAB}" type="sibTrans" cxnId="{08A2656B-34B5-4701-AD58-5A368447FADF}">
      <dgm:prSet/>
      <dgm:spPr/>
      <dgm:t>
        <a:bodyPr/>
        <a:lstStyle/>
        <a:p>
          <a:endParaRPr lang="en-US"/>
        </a:p>
      </dgm:t>
    </dgm:pt>
    <dgm:pt modelId="{394FFD5B-8038-4A3A-AEBF-936471C16771}">
      <dgm:prSet phldrT="[Text]"/>
      <dgm:spPr/>
      <dgm:t>
        <a:bodyPr/>
        <a:lstStyle/>
        <a:p>
          <a:r>
            <a:rPr lang="en-US"/>
            <a:t>Social Worker(s)</a:t>
          </a:r>
        </a:p>
      </dgm:t>
    </dgm:pt>
    <dgm:pt modelId="{B595AAB4-3C4E-4337-8081-32A2DF601508}" type="parTrans" cxnId="{34CC9DEE-6565-437D-A540-87CFECD4CA25}">
      <dgm:prSet/>
      <dgm:spPr/>
      <dgm:t>
        <a:bodyPr/>
        <a:lstStyle/>
        <a:p>
          <a:endParaRPr lang="en-US"/>
        </a:p>
      </dgm:t>
    </dgm:pt>
    <dgm:pt modelId="{3F73E566-9783-4E3B-8838-111B6BD90F1F}" type="sibTrans" cxnId="{34CC9DEE-6565-437D-A540-87CFECD4CA25}">
      <dgm:prSet/>
      <dgm:spPr/>
      <dgm:t>
        <a:bodyPr/>
        <a:lstStyle/>
        <a:p>
          <a:endParaRPr lang="en-US"/>
        </a:p>
      </dgm:t>
    </dgm:pt>
    <dgm:pt modelId="{DF39F4AA-CF34-4E43-8ECE-8B168E2AF58C}">
      <dgm:prSet phldrT="[Text]"/>
      <dgm:spPr/>
      <dgm:t>
        <a:bodyPr/>
        <a:lstStyle/>
        <a:p>
          <a:r>
            <a:rPr lang="en-US" dirty="0"/>
            <a:t>Registered Nurse</a:t>
          </a:r>
        </a:p>
      </dgm:t>
    </dgm:pt>
    <dgm:pt modelId="{5BCC34EE-00CD-4634-8F25-9BBDD72F823F}" type="parTrans" cxnId="{513B3A3B-B3D5-4EA9-B3F6-BDCE19CDADAA}">
      <dgm:prSet/>
      <dgm:spPr/>
      <dgm:t>
        <a:bodyPr/>
        <a:lstStyle/>
        <a:p>
          <a:endParaRPr lang="en-US"/>
        </a:p>
      </dgm:t>
    </dgm:pt>
    <dgm:pt modelId="{D7FEF419-AF1C-4744-B323-D13DEC1C669F}" type="sibTrans" cxnId="{513B3A3B-B3D5-4EA9-B3F6-BDCE19CDADAA}">
      <dgm:prSet/>
      <dgm:spPr/>
      <dgm:t>
        <a:bodyPr/>
        <a:lstStyle/>
        <a:p>
          <a:endParaRPr lang="en-US"/>
        </a:p>
      </dgm:t>
    </dgm:pt>
    <dgm:pt modelId="{579A4410-64E0-46CF-B2D5-6471C990C78D}">
      <dgm:prSet phldrT="[Text]"/>
      <dgm:spPr/>
      <dgm:t>
        <a:bodyPr/>
        <a:lstStyle/>
        <a:p>
          <a:r>
            <a:rPr lang="en-US"/>
            <a:t>Registered Nurse</a:t>
          </a:r>
        </a:p>
      </dgm:t>
    </dgm:pt>
    <dgm:pt modelId="{3C244C88-5C9B-461E-944C-7F938D40CE77}" type="parTrans" cxnId="{BC7107FC-1E59-4CA0-BF43-565C09A9D9C6}">
      <dgm:prSet/>
      <dgm:spPr/>
      <dgm:t>
        <a:bodyPr/>
        <a:lstStyle/>
        <a:p>
          <a:endParaRPr lang="en-US"/>
        </a:p>
      </dgm:t>
    </dgm:pt>
    <dgm:pt modelId="{2A7BEA3A-C598-4489-AC14-9B7FFB2C2F9C}" type="sibTrans" cxnId="{BC7107FC-1E59-4CA0-BF43-565C09A9D9C6}">
      <dgm:prSet/>
      <dgm:spPr/>
      <dgm:t>
        <a:bodyPr/>
        <a:lstStyle/>
        <a:p>
          <a:endParaRPr lang="en-US"/>
        </a:p>
      </dgm:t>
    </dgm:pt>
    <dgm:pt modelId="{5F878E10-6756-46FA-8A1D-07E33640A988}">
      <dgm:prSet phldrT="[Text]"/>
      <dgm:spPr/>
      <dgm:t>
        <a:bodyPr/>
        <a:lstStyle/>
        <a:p>
          <a:r>
            <a:rPr lang="en-US" dirty="0"/>
            <a:t>Clinicians</a:t>
          </a:r>
        </a:p>
      </dgm:t>
    </dgm:pt>
    <dgm:pt modelId="{4EECF657-E43F-4D3A-8DC0-39AEBEC139E1}" type="parTrans" cxnId="{E3620CAD-13F0-4C92-96E5-421FBCE83D41}">
      <dgm:prSet/>
      <dgm:spPr/>
      <dgm:t>
        <a:bodyPr/>
        <a:lstStyle/>
        <a:p>
          <a:endParaRPr lang="en-US"/>
        </a:p>
      </dgm:t>
    </dgm:pt>
    <dgm:pt modelId="{C267BE7F-5DDE-4EAC-850B-3B6FEBCEF2DE}" type="sibTrans" cxnId="{E3620CAD-13F0-4C92-96E5-421FBCE83D41}">
      <dgm:prSet/>
      <dgm:spPr/>
      <dgm:t>
        <a:bodyPr/>
        <a:lstStyle/>
        <a:p>
          <a:endParaRPr lang="en-US"/>
        </a:p>
      </dgm:t>
    </dgm:pt>
    <dgm:pt modelId="{F3494670-1BF6-4297-9359-992975299D0B}">
      <dgm:prSet phldrT="[Text]"/>
      <dgm:spPr/>
      <dgm:t>
        <a:bodyPr/>
        <a:lstStyle/>
        <a:p>
          <a:r>
            <a:rPr lang="en-US" dirty="0"/>
            <a:t>Care Coordinators</a:t>
          </a:r>
        </a:p>
      </dgm:t>
    </dgm:pt>
    <dgm:pt modelId="{C27F99B6-00E7-4AB7-B3D2-081988523BFB}" type="parTrans" cxnId="{0EEE0E2F-BAA9-486B-B01C-47F93ACE1265}">
      <dgm:prSet/>
      <dgm:spPr/>
      <dgm:t>
        <a:bodyPr/>
        <a:lstStyle/>
        <a:p>
          <a:endParaRPr lang="en-US"/>
        </a:p>
      </dgm:t>
    </dgm:pt>
    <dgm:pt modelId="{D97A0DB7-A7A6-44A9-B938-FC7326ECA8F1}" type="sibTrans" cxnId="{0EEE0E2F-BAA9-486B-B01C-47F93ACE1265}">
      <dgm:prSet/>
      <dgm:spPr/>
      <dgm:t>
        <a:bodyPr/>
        <a:lstStyle/>
        <a:p>
          <a:endParaRPr lang="en-US"/>
        </a:p>
      </dgm:t>
    </dgm:pt>
    <dgm:pt modelId="{F10B838E-987F-4F38-8948-F6DF048AB2DC}">
      <dgm:prSet phldrT="[Text]"/>
      <dgm:spPr/>
      <dgm:t>
        <a:bodyPr/>
        <a:lstStyle/>
        <a:p>
          <a:r>
            <a:rPr lang="en-US" dirty="0"/>
            <a:t>Clinicians</a:t>
          </a:r>
        </a:p>
      </dgm:t>
    </dgm:pt>
    <dgm:pt modelId="{70CD1605-E6DC-48C9-B7AB-73389B41BF39}" type="parTrans" cxnId="{FBF2F108-8E0A-4450-A57D-A4785C7B21F9}">
      <dgm:prSet/>
      <dgm:spPr/>
      <dgm:t>
        <a:bodyPr/>
        <a:lstStyle/>
        <a:p>
          <a:endParaRPr lang="en-US"/>
        </a:p>
      </dgm:t>
    </dgm:pt>
    <dgm:pt modelId="{24A9312E-7590-47C0-A1C8-11B0850936C2}" type="sibTrans" cxnId="{FBF2F108-8E0A-4450-A57D-A4785C7B21F9}">
      <dgm:prSet/>
      <dgm:spPr/>
      <dgm:t>
        <a:bodyPr/>
        <a:lstStyle/>
        <a:p>
          <a:endParaRPr lang="en-US"/>
        </a:p>
      </dgm:t>
    </dgm:pt>
    <dgm:pt modelId="{E9695083-7D86-4E4C-9294-2BC7185833E2}">
      <dgm:prSet phldrT="[Text]"/>
      <dgm:spPr/>
      <dgm:t>
        <a:bodyPr/>
        <a:lstStyle/>
        <a:p>
          <a:r>
            <a:rPr lang="en-US"/>
            <a:t>Care Coordinators</a:t>
          </a:r>
        </a:p>
      </dgm:t>
    </dgm:pt>
    <dgm:pt modelId="{66EDFA2F-284B-4560-999C-C669CA945307}" type="parTrans" cxnId="{249CDD99-7F65-4A09-80A4-B19A78167C04}">
      <dgm:prSet/>
      <dgm:spPr/>
      <dgm:t>
        <a:bodyPr/>
        <a:lstStyle/>
        <a:p>
          <a:endParaRPr lang="en-US"/>
        </a:p>
      </dgm:t>
    </dgm:pt>
    <dgm:pt modelId="{77B7A597-C822-4EA2-A3AB-D885C4C123D3}" type="sibTrans" cxnId="{249CDD99-7F65-4A09-80A4-B19A78167C04}">
      <dgm:prSet/>
      <dgm:spPr/>
      <dgm:t>
        <a:bodyPr/>
        <a:lstStyle/>
        <a:p>
          <a:endParaRPr lang="en-US"/>
        </a:p>
      </dgm:t>
    </dgm:pt>
    <dgm:pt modelId="{21C324E5-14A6-41B2-A3E8-87F17A330FF4}">
      <dgm:prSet phldrT="[Text]"/>
      <dgm:spPr/>
      <dgm:t>
        <a:bodyPr/>
        <a:lstStyle/>
        <a:p>
          <a:r>
            <a:rPr lang="en-US" dirty="0"/>
            <a:t>Clinicians </a:t>
          </a:r>
        </a:p>
      </dgm:t>
    </dgm:pt>
    <dgm:pt modelId="{3962D987-DB87-49F6-96E7-855BC9B10062}" type="parTrans" cxnId="{FA29E757-1A8C-4837-9F68-3D68A0F4674D}">
      <dgm:prSet/>
      <dgm:spPr/>
      <dgm:t>
        <a:bodyPr/>
        <a:lstStyle/>
        <a:p>
          <a:endParaRPr lang="en-US"/>
        </a:p>
      </dgm:t>
    </dgm:pt>
    <dgm:pt modelId="{BC29D5D8-E1CB-4828-BD7C-ED825D41AE3B}" type="sibTrans" cxnId="{FA29E757-1A8C-4837-9F68-3D68A0F4674D}">
      <dgm:prSet/>
      <dgm:spPr/>
      <dgm:t>
        <a:bodyPr/>
        <a:lstStyle/>
        <a:p>
          <a:endParaRPr lang="en-US"/>
        </a:p>
      </dgm:t>
    </dgm:pt>
    <dgm:pt modelId="{70BD56D1-58A9-405C-85BA-5F707ABD4FBE}">
      <dgm:prSet phldrT="[Text]"/>
      <dgm:spPr/>
      <dgm:t>
        <a:bodyPr/>
        <a:lstStyle/>
        <a:p>
          <a:r>
            <a:rPr lang="en-US"/>
            <a:t>Care Coordinators</a:t>
          </a:r>
        </a:p>
      </dgm:t>
    </dgm:pt>
    <dgm:pt modelId="{F22494B3-9D6D-4A93-A5C5-25441DB1299B}" type="parTrans" cxnId="{F593A8F0-7BE8-454A-9228-3C282C0ED05F}">
      <dgm:prSet/>
      <dgm:spPr/>
      <dgm:t>
        <a:bodyPr/>
        <a:lstStyle/>
        <a:p>
          <a:endParaRPr lang="en-US"/>
        </a:p>
      </dgm:t>
    </dgm:pt>
    <dgm:pt modelId="{1BE0753E-F7B5-4EC4-BA2E-29E970A27149}" type="sibTrans" cxnId="{F593A8F0-7BE8-454A-9228-3C282C0ED05F}">
      <dgm:prSet/>
      <dgm:spPr/>
      <dgm:t>
        <a:bodyPr/>
        <a:lstStyle/>
        <a:p>
          <a:endParaRPr lang="en-US"/>
        </a:p>
      </dgm:t>
    </dgm:pt>
    <dgm:pt modelId="{3EB7427C-3AD7-478D-90E5-C420CA4A27A5}">
      <dgm:prSet phldrT="[Text]"/>
      <dgm:spPr/>
      <dgm:t>
        <a:bodyPr/>
        <a:lstStyle/>
        <a:p>
          <a:r>
            <a:rPr lang="en-US"/>
            <a:t>Clinicians</a:t>
          </a:r>
        </a:p>
      </dgm:t>
    </dgm:pt>
    <dgm:pt modelId="{064EFDBF-B2B7-4BD3-B599-BBBA4DFF5C10}" type="parTrans" cxnId="{7C7B55BF-E15D-44C4-8C5E-8B3D56BB262B}">
      <dgm:prSet/>
      <dgm:spPr/>
      <dgm:t>
        <a:bodyPr/>
        <a:lstStyle/>
        <a:p>
          <a:endParaRPr lang="en-US"/>
        </a:p>
      </dgm:t>
    </dgm:pt>
    <dgm:pt modelId="{1822658B-7B7A-499D-B280-7115B84A17AC}" type="sibTrans" cxnId="{7C7B55BF-E15D-44C4-8C5E-8B3D56BB262B}">
      <dgm:prSet/>
      <dgm:spPr/>
      <dgm:t>
        <a:bodyPr/>
        <a:lstStyle/>
        <a:p>
          <a:endParaRPr lang="en-US"/>
        </a:p>
      </dgm:t>
    </dgm:pt>
    <dgm:pt modelId="{9B2B8B8A-5363-408C-A489-976048C00D28}">
      <dgm:prSet phldrT="[Text]"/>
      <dgm:spPr/>
      <dgm:t>
        <a:bodyPr/>
        <a:lstStyle/>
        <a:p>
          <a:r>
            <a:rPr lang="en-US"/>
            <a:t>Care Coordinators</a:t>
          </a:r>
        </a:p>
      </dgm:t>
    </dgm:pt>
    <dgm:pt modelId="{1120E3DC-BA32-48A0-B09E-4900BC56E1AD}" type="parTrans" cxnId="{564B6462-28F1-4BFC-A7A9-DD8C57CAA068}">
      <dgm:prSet/>
      <dgm:spPr/>
      <dgm:t>
        <a:bodyPr/>
        <a:lstStyle/>
        <a:p>
          <a:endParaRPr lang="en-US"/>
        </a:p>
      </dgm:t>
    </dgm:pt>
    <dgm:pt modelId="{A21EE88F-9255-43C6-B8D8-3AD57134969D}" type="sibTrans" cxnId="{564B6462-28F1-4BFC-A7A9-DD8C57CAA068}">
      <dgm:prSet/>
      <dgm:spPr/>
      <dgm:t>
        <a:bodyPr/>
        <a:lstStyle/>
        <a:p>
          <a:endParaRPr lang="en-US"/>
        </a:p>
      </dgm:t>
    </dgm:pt>
    <dgm:pt modelId="{7E826A59-F77E-4656-9475-271363E4A051}">
      <dgm:prSet/>
      <dgm:spPr/>
      <dgm:t>
        <a:bodyPr/>
        <a:lstStyle/>
        <a:p>
          <a:r>
            <a:rPr lang="en-US" dirty="0" smtClean="0"/>
            <a:t>Patient Navigators</a:t>
          </a:r>
          <a:endParaRPr lang="en-US" dirty="0"/>
        </a:p>
      </dgm:t>
    </dgm:pt>
    <dgm:pt modelId="{8E5EF75A-6CEB-438D-83D5-F595FFD0490D}" type="parTrans" cxnId="{623B5ECE-9C23-49D5-9C35-3DFD3ED45116}">
      <dgm:prSet/>
      <dgm:spPr/>
      <dgm:t>
        <a:bodyPr/>
        <a:lstStyle/>
        <a:p>
          <a:endParaRPr lang="en-US"/>
        </a:p>
      </dgm:t>
    </dgm:pt>
    <dgm:pt modelId="{081EF3CA-3F19-4AED-87AF-4822327C5E9D}" type="sibTrans" cxnId="{623B5ECE-9C23-49D5-9C35-3DFD3ED45116}">
      <dgm:prSet/>
      <dgm:spPr/>
      <dgm:t>
        <a:bodyPr/>
        <a:lstStyle/>
        <a:p>
          <a:endParaRPr lang="en-US"/>
        </a:p>
      </dgm:t>
    </dgm:pt>
    <dgm:pt modelId="{D02D8E6D-F772-485D-B8A2-7DEF04F9B637}">
      <dgm:prSet/>
      <dgm:spPr/>
      <dgm:t>
        <a:bodyPr/>
        <a:lstStyle/>
        <a:p>
          <a:r>
            <a:rPr lang="en-US" dirty="0" smtClean="0"/>
            <a:t>Patient Navigators</a:t>
          </a:r>
          <a:endParaRPr lang="en-US" dirty="0"/>
        </a:p>
      </dgm:t>
    </dgm:pt>
    <dgm:pt modelId="{4322EA22-8C95-437E-BED7-CE3B66549C16}" type="parTrans" cxnId="{FE984EE9-F7E9-4D23-823C-9D2BFCEDC276}">
      <dgm:prSet/>
      <dgm:spPr/>
      <dgm:t>
        <a:bodyPr/>
        <a:lstStyle/>
        <a:p>
          <a:endParaRPr lang="en-US"/>
        </a:p>
      </dgm:t>
    </dgm:pt>
    <dgm:pt modelId="{531F389F-A8EF-4D79-B45E-EB0B084FD560}" type="sibTrans" cxnId="{FE984EE9-F7E9-4D23-823C-9D2BFCEDC276}">
      <dgm:prSet/>
      <dgm:spPr/>
      <dgm:t>
        <a:bodyPr/>
        <a:lstStyle/>
        <a:p>
          <a:endParaRPr lang="en-US"/>
        </a:p>
      </dgm:t>
    </dgm:pt>
    <dgm:pt modelId="{85991136-5350-4109-BA5B-7688B21E5380}">
      <dgm:prSet/>
      <dgm:spPr/>
      <dgm:t>
        <a:bodyPr/>
        <a:lstStyle/>
        <a:p>
          <a:r>
            <a:rPr lang="en-US" dirty="0" smtClean="0"/>
            <a:t>Patient Navigators</a:t>
          </a:r>
          <a:endParaRPr lang="en-US" dirty="0"/>
        </a:p>
      </dgm:t>
    </dgm:pt>
    <dgm:pt modelId="{3BA19944-99EA-4A04-9FFA-17CB791B6E39}" type="parTrans" cxnId="{5309632F-B0E9-4634-851B-4246A1D65F9F}">
      <dgm:prSet/>
      <dgm:spPr/>
      <dgm:t>
        <a:bodyPr/>
        <a:lstStyle/>
        <a:p>
          <a:endParaRPr lang="en-US"/>
        </a:p>
      </dgm:t>
    </dgm:pt>
    <dgm:pt modelId="{BB840FB8-877C-40C3-A1DB-268DD19FA12E}" type="sibTrans" cxnId="{5309632F-B0E9-4634-851B-4246A1D65F9F}">
      <dgm:prSet/>
      <dgm:spPr/>
      <dgm:t>
        <a:bodyPr/>
        <a:lstStyle/>
        <a:p>
          <a:endParaRPr lang="en-US"/>
        </a:p>
      </dgm:t>
    </dgm:pt>
    <dgm:pt modelId="{C2C59F19-CE2F-4D8F-8BC8-19AA8CFEEF45}">
      <dgm:prSet/>
      <dgm:spPr/>
      <dgm:t>
        <a:bodyPr/>
        <a:lstStyle/>
        <a:p>
          <a:r>
            <a:rPr lang="en-US" dirty="0" smtClean="0"/>
            <a:t>Patient Navigators</a:t>
          </a:r>
          <a:endParaRPr lang="en-US" dirty="0"/>
        </a:p>
      </dgm:t>
    </dgm:pt>
    <dgm:pt modelId="{832E6F25-6A96-49D4-903A-7D3D11F6D206}" type="parTrans" cxnId="{D3EE8710-AC7C-465E-85A3-DA9F7B9D6773}">
      <dgm:prSet/>
      <dgm:spPr/>
      <dgm:t>
        <a:bodyPr/>
        <a:lstStyle/>
        <a:p>
          <a:endParaRPr lang="en-US"/>
        </a:p>
      </dgm:t>
    </dgm:pt>
    <dgm:pt modelId="{F7465E2B-518A-4AF5-A7E5-B9B3BE6F5E56}" type="sibTrans" cxnId="{D3EE8710-AC7C-465E-85A3-DA9F7B9D6773}">
      <dgm:prSet/>
      <dgm:spPr/>
      <dgm:t>
        <a:bodyPr/>
        <a:lstStyle/>
        <a:p>
          <a:endParaRPr lang="en-US"/>
        </a:p>
      </dgm:t>
    </dgm:pt>
    <dgm:pt modelId="{9CA1A28E-C451-4FB9-9AB3-210F749F991E}" type="pres">
      <dgm:prSet presAssocID="{24713BCB-D69C-4A15-AFC1-EB08E9EBB077}" presName="diagram" presStyleCnt="0">
        <dgm:presLayoutVars>
          <dgm:chPref val="1"/>
          <dgm:dir/>
          <dgm:animOne val="branch"/>
          <dgm:animLvl val="lvl"/>
          <dgm:resizeHandles/>
        </dgm:presLayoutVars>
      </dgm:prSet>
      <dgm:spPr/>
      <dgm:t>
        <a:bodyPr/>
        <a:lstStyle/>
        <a:p>
          <a:endParaRPr lang="en-US"/>
        </a:p>
      </dgm:t>
    </dgm:pt>
    <dgm:pt modelId="{3327EA92-7E0C-4EC1-B4BF-B643C60FD24C}" type="pres">
      <dgm:prSet presAssocID="{F68E4924-D911-4572-803D-8FD9EB07A0F3}" presName="root" presStyleCnt="0"/>
      <dgm:spPr/>
    </dgm:pt>
    <dgm:pt modelId="{8369BA0B-D3D4-4569-9957-9F2C89BB0B02}" type="pres">
      <dgm:prSet presAssocID="{F68E4924-D911-4572-803D-8FD9EB07A0F3}" presName="rootComposite" presStyleCnt="0"/>
      <dgm:spPr/>
    </dgm:pt>
    <dgm:pt modelId="{05943AB3-45B8-4518-834E-452E186D7CD4}" type="pres">
      <dgm:prSet presAssocID="{F68E4924-D911-4572-803D-8FD9EB07A0F3}" presName="rootText" presStyleLbl="node1" presStyleIdx="0" presStyleCnt="4"/>
      <dgm:spPr/>
      <dgm:t>
        <a:bodyPr/>
        <a:lstStyle/>
        <a:p>
          <a:endParaRPr lang="en-US"/>
        </a:p>
      </dgm:t>
    </dgm:pt>
    <dgm:pt modelId="{CC7EFCE3-554A-4209-9DA6-2A6A237CB63C}" type="pres">
      <dgm:prSet presAssocID="{F68E4924-D911-4572-803D-8FD9EB07A0F3}" presName="rootConnector" presStyleLbl="node1" presStyleIdx="0" presStyleCnt="4"/>
      <dgm:spPr/>
      <dgm:t>
        <a:bodyPr/>
        <a:lstStyle/>
        <a:p>
          <a:endParaRPr lang="en-US"/>
        </a:p>
      </dgm:t>
    </dgm:pt>
    <dgm:pt modelId="{78BAA66F-827F-4661-B367-C67B3FC8A67F}" type="pres">
      <dgm:prSet presAssocID="{F68E4924-D911-4572-803D-8FD9EB07A0F3}" presName="childShape" presStyleCnt="0"/>
      <dgm:spPr/>
    </dgm:pt>
    <dgm:pt modelId="{1FE2B529-2693-47A9-97AF-65FC0B4E5361}" type="pres">
      <dgm:prSet presAssocID="{69975196-A0CC-4AED-B0CC-28BBC42CDBD7}" presName="Name13" presStyleLbl="parChTrans1D2" presStyleIdx="0" presStyleCnt="20"/>
      <dgm:spPr/>
      <dgm:t>
        <a:bodyPr/>
        <a:lstStyle/>
        <a:p>
          <a:endParaRPr lang="en-US"/>
        </a:p>
      </dgm:t>
    </dgm:pt>
    <dgm:pt modelId="{806A11C3-48A5-4750-96E5-E56F787F203E}" type="pres">
      <dgm:prSet presAssocID="{3518C972-547F-4DA8-A722-39E9706BD155}" presName="childText" presStyleLbl="bgAcc1" presStyleIdx="0" presStyleCnt="20">
        <dgm:presLayoutVars>
          <dgm:bulletEnabled val="1"/>
        </dgm:presLayoutVars>
      </dgm:prSet>
      <dgm:spPr/>
      <dgm:t>
        <a:bodyPr/>
        <a:lstStyle/>
        <a:p>
          <a:endParaRPr lang="en-US"/>
        </a:p>
      </dgm:t>
    </dgm:pt>
    <dgm:pt modelId="{56937280-4A00-4E84-8DB5-6245E8678CCC}" type="pres">
      <dgm:prSet presAssocID="{0C7989C1-1058-4139-847F-730AE70489E6}" presName="Name13" presStyleLbl="parChTrans1D2" presStyleIdx="1" presStyleCnt="20"/>
      <dgm:spPr/>
      <dgm:t>
        <a:bodyPr/>
        <a:lstStyle/>
        <a:p>
          <a:endParaRPr lang="en-US"/>
        </a:p>
      </dgm:t>
    </dgm:pt>
    <dgm:pt modelId="{43EE17F0-C21A-44F8-AC78-82CD101D1C4F}" type="pres">
      <dgm:prSet presAssocID="{ED0F8848-B60C-4EFF-85A1-B52308C25BE1}" presName="childText" presStyleLbl="bgAcc1" presStyleIdx="1" presStyleCnt="20">
        <dgm:presLayoutVars>
          <dgm:bulletEnabled val="1"/>
        </dgm:presLayoutVars>
      </dgm:prSet>
      <dgm:spPr/>
      <dgm:t>
        <a:bodyPr/>
        <a:lstStyle/>
        <a:p>
          <a:endParaRPr lang="en-US"/>
        </a:p>
      </dgm:t>
    </dgm:pt>
    <dgm:pt modelId="{ABCC9D4C-47A7-412F-825B-40CF26C0D76B}" type="pres">
      <dgm:prSet presAssocID="{4EECF657-E43F-4D3A-8DC0-39AEBEC139E1}" presName="Name13" presStyleLbl="parChTrans1D2" presStyleIdx="2" presStyleCnt="20"/>
      <dgm:spPr/>
      <dgm:t>
        <a:bodyPr/>
        <a:lstStyle/>
        <a:p>
          <a:endParaRPr lang="en-US"/>
        </a:p>
      </dgm:t>
    </dgm:pt>
    <dgm:pt modelId="{29812B19-1066-4C9B-BD7B-182263C0B4CE}" type="pres">
      <dgm:prSet presAssocID="{5F878E10-6756-46FA-8A1D-07E33640A988}" presName="childText" presStyleLbl="bgAcc1" presStyleIdx="2" presStyleCnt="20">
        <dgm:presLayoutVars>
          <dgm:bulletEnabled val="1"/>
        </dgm:presLayoutVars>
      </dgm:prSet>
      <dgm:spPr/>
      <dgm:t>
        <a:bodyPr/>
        <a:lstStyle/>
        <a:p>
          <a:endParaRPr lang="en-US"/>
        </a:p>
      </dgm:t>
    </dgm:pt>
    <dgm:pt modelId="{052EBF55-CF17-488F-B55C-641E7000CFD2}" type="pres">
      <dgm:prSet presAssocID="{C27F99B6-00E7-4AB7-B3D2-081988523BFB}" presName="Name13" presStyleLbl="parChTrans1D2" presStyleIdx="3" presStyleCnt="20"/>
      <dgm:spPr/>
      <dgm:t>
        <a:bodyPr/>
        <a:lstStyle/>
        <a:p>
          <a:endParaRPr lang="en-US"/>
        </a:p>
      </dgm:t>
    </dgm:pt>
    <dgm:pt modelId="{E76CA24D-E13C-45BC-ABD6-AEE431D817E8}" type="pres">
      <dgm:prSet presAssocID="{F3494670-1BF6-4297-9359-992975299D0B}" presName="childText" presStyleLbl="bgAcc1" presStyleIdx="3" presStyleCnt="20">
        <dgm:presLayoutVars>
          <dgm:bulletEnabled val="1"/>
        </dgm:presLayoutVars>
      </dgm:prSet>
      <dgm:spPr/>
      <dgm:t>
        <a:bodyPr/>
        <a:lstStyle/>
        <a:p>
          <a:endParaRPr lang="en-US"/>
        </a:p>
      </dgm:t>
    </dgm:pt>
    <dgm:pt modelId="{EA60861B-10BA-4BFC-B993-4F4DC8913103}" type="pres">
      <dgm:prSet presAssocID="{8E5EF75A-6CEB-438D-83D5-F595FFD0490D}" presName="Name13" presStyleLbl="parChTrans1D2" presStyleIdx="4" presStyleCnt="20"/>
      <dgm:spPr/>
      <dgm:t>
        <a:bodyPr/>
        <a:lstStyle/>
        <a:p>
          <a:endParaRPr lang="en-US"/>
        </a:p>
      </dgm:t>
    </dgm:pt>
    <dgm:pt modelId="{157774BA-B4B4-4229-AB8B-CB971760AD05}" type="pres">
      <dgm:prSet presAssocID="{7E826A59-F77E-4656-9475-271363E4A051}" presName="childText" presStyleLbl="bgAcc1" presStyleIdx="4" presStyleCnt="20">
        <dgm:presLayoutVars>
          <dgm:bulletEnabled val="1"/>
        </dgm:presLayoutVars>
      </dgm:prSet>
      <dgm:spPr/>
      <dgm:t>
        <a:bodyPr/>
        <a:lstStyle/>
        <a:p>
          <a:endParaRPr lang="en-US"/>
        </a:p>
      </dgm:t>
    </dgm:pt>
    <dgm:pt modelId="{4A09C956-9BF2-40DA-9B0B-5937D3E6FE6A}" type="pres">
      <dgm:prSet presAssocID="{F0644494-5E25-4EA7-8B53-D6450618BC26}" presName="root" presStyleCnt="0"/>
      <dgm:spPr/>
    </dgm:pt>
    <dgm:pt modelId="{5C47B43F-BA28-4BB1-ACFA-6EB505A541CA}" type="pres">
      <dgm:prSet presAssocID="{F0644494-5E25-4EA7-8B53-D6450618BC26}" presName="rootComposite" presStyleCnt="0"/>
      <dgm:spPr/>
    </dgm:pt>
    <dgm:pt modelId="{56693BC4-1B9B-466C-9365-F34E288C91C8}" type="pres">
      <dgm:prSet presAssocID="{F0644494-5E25-4EA7-8B53-D6450618BC26}" presName="rootText" presStyleLbl="node1" presStyleIdx="1" presStyleCnt="4"/>
      <dgm:spPr/>
      <dgm:t>
        <a:bodyPr/>
        <a:lstStyle/>
        <a:p>
          <a:endParaRPr lang="en-US"/>
        </a:p>
      </dgm:t>
    </dgm:pt>
    <dgm:pt modelId="{62C5A7C1-9998-48F5-BC68-43AF1AE538CD}" type="pres">
      <dgm:prSet presAssocID="{F0644494-5E25-4EA7-8B53-D6450618BC26}" presName="rootConnector" presStyleLbl="node1" presStyleIdx="1" presStyleCnt="4"/>
      <dgm:spPr/>
      <dgm:t>
        <a:bodyPr/>
        <a:lstStyle/>
        <a:p>
          <a:endParaRPr lang="en-US"/>
        </a:p>
      </dgm:t>
    </dgm:pt>
    <dgm:pt modelId="{298D5CFB-14FE-4801-BA64-55980A252DEA}" type="pres">
      <dgm:prSet presAssocID="{F0644494-5E25-4EA7-8B53-D6450618BC26}" presName="childShape" presStyleCnt="0"/>
      <dgm:spPr/>
    </dgm:pt>
    <dgm:pt modelId="{32FAFE1D-279E-414D-9AB9-4B5BABA72B63}" type="pres">
      <dgm:prSet presAssocID="{9077F9A1-1303-4F18-9A8B-FC89A7DC5429}" presName="Name13" presStyleLbl="parChTrans1D2" presStyleIdx="5" presStyleCnt="20"/>
      <dgm:spPr/>
      <dgm:t>
        <a:bodyPr/>
        <a:lstStyle/>
        <a:p>
          <a:endParaRPr lang="en-US"/>
        </a:p>
      </dgm:t>
    </dgm:pt>
    <dgm:pt modelId="{6216D8E3-A570-446A-8D7F-D9838AE61377}" type="pres">
      <dgm:prSet presAssocID="{46DF9BF5-AE80-4CCD-8356-02B5D90ABAB7}" presName="childText" presStyleLbl="bgAcc1" presStyleIdx="5" presStyleCnt="20">
        <dgm:presLayoutVars>
          <dgm:bulletEnabled val="1"/>
        </dgm:presLayoutVars>
      </dgm:prSet>
      <dgm:spPr/>
      <dgm:t>
        <a:bodyPr/>
        <a:lstStyle/>
        <a:p>
          <a:endParaRPr lang="en-US"/>
        </a:p>
      </dgm:t>
    </dgm:pt>
    <dgm:pt modelId="{35C3A8C2-C96E-4292-B4BF-94BA6F5E84D7}" type="pres">
      <dgm:prSet presAssocID="{5980502C-30D2-41A9-98CD-BF26DC2744AD}" presName="Name13" presStyleLbl="parChTrans1D2" presStyleIdx="6" presStyleCnt="20"/>
      <dgm:spPr/>
      <dgm:t>
        <a:bodyPr/>
        <a:lstStyle/>
        <a:p>
          <a:endParaRPr lang="en-US"/>
        </a:p>
      </dgm:t>
    </dgm:pt>
    <dgm:pt modelId="{B41D0F57-312A-4D18-983C-36F64967A4E2}" type="pres">
      <dgm:prSet presAssocID="{D2C5CA29-EB3E-48A3-967D-244EEEF30344}" presName="childText" presStyleLbl="bgAcc1" presStyleIdx="6" presStyleCnt="20">
        <dgm:presLayoutVars>
          <dgm:bulletEnabled val="1"/>
        </dgm:presLayoutVars>
      </dgm:prSet>
      <dgm:spPr/>
      <dgm:t>
        <a:bodyPr/>
        <a:lstStyle/>
        <a:p>
          <a:endParaRPr lang="en-US"/>
        </a:p>
      </dgm:t>
    </dgm:pt>
    <dgm:pt modelId="{2C46A4AB-E68A-4002-B332-C4E73AE8ED93}" type="pres">
      <dgm:prSet presAssocID="{70CD1605-E6DC-48C9-B7AB-73389B41BF39}" presName="Name13" presStyleLbl="parChTrans1D2" presStyleIdx="7" presStyleCnt="20"/>
      <dgm:spPr/>
      <dgm:t>
        <a:bodyPr/>
        <a:lstStyle/>
        <a:p>
          <a:endParaRPr lang="en-US"/>
        </a:p>
      </dgm:t>
    </dgm:pt>
    <dgm:pt modelId="{7851AF1C-FF1C-4ECB-B40D-AEE0570776E4}" type="pres">
      <dgm:prSet presAssocID="{F10B838E-987F-4F38-8948-F6DF048AB2DC}" presName="childText" presStyleLbl="bgAcc1" presStyleIdx="7" presStyleCnt="20">
        <dgm:presLayoutVars>
          <dgm:bulletEnabled val="1"/>
        </dgm:presLayoutVars>
      </dgm:prSet>
      <dgm:spPr/>
      <dgm:t>
        <a:bodyPr/>
        <a:lstStyle/>
        <a:p>
          <a:endParaRPr lang="en-US"/>
        </a:p>
      </dgm:t>
    </dgm:pt>
    <dgm:pt modelId="{50D956FD-92BE-41E2-A98D-C6B954513700}" type="pres">
      <dgm:prSet presAssocID="{66EDFA2F-284B-4560-999C-C669CA945307}" presName="Name13" presStyleLbl="parChTrans1D2" presStyleIdx="8" presStyleCnt="20"/>
      <dgm:spPr/>
      <dgm:t>
        <a:bodyPr/>
        <a:lstStyle/>
        <a:p>
          <a:endParaRPr lang="en-US"/>
        </a:p>
      </dgm:t>
    </dgm:pt>
    <dgm:pt modelId="{79EF164E-0E51-42F9-A674-E48BE43F0345}" type="pres">
      <dgm:prSet presAssocID="{E9695083-7D86-4E4C-9294-2BC7185833E2}" presName="childText" presStyleLbl="bgAcc1" presStyleIdx="8" presStyleCnt="20">
        <dgm:presLayoutVars>
          <dgm:bulletEnabled val="1"/>
        </dgm:presLayoutVars>
      </dgm:prSet>
      <dgm:spPr/>
      <dgm:t>
        <a:bodyPr/>
        <a:lstStyle/>
        <a:p>
          <a:endParaRPr lang="en-US"/>
        </a:p>
      </dgm:t>
    </dgm:pt>
    <dgm:pt modelId="{7F0249A4-45C6-4848-B2D9-380365022B3D}" type="pres">
      <dgm:prSet presAssocID="{4322EA22-8C95-437E-BED7-CE3B66549C16}" presName="Name13" presStyleLbl="parChTrans1D2" presStyleIdx="9" presStyleCnt="20"/>
      <dgm:spPr/>
      <dgm:t>
        <a:bodyPr/>
        <a:lstStyle/>
        <a:p>
          <a:endParaRPr lang="en-US"/>
        </a:p>
      </dgm:t>
    </dgm:pt>
    <dgm:pt modelId="{4BC09C1B-098E-4D79-98AE-AE6CB9D7A946}" type="pres">
      <dgm:prSet presAssocID="{D02D8E6D-F772-485D-B8A2-7DEF04F9B637}" presName="childText" presStyleLbl="bgAcc1" presStyleIdx="9" presStyleCnt="20">
        <dgm:presLayoutVars>
          <dgm:bulletEnabled val="1"/>
        </dgm:presLayoutVars>
      </dgm:prSet>
      <dgm:spPr/>
      <dgm:t>
        <a:bodyPr/>
        <a:lstStyle/>
        <a:p>
          <a:endParaRPr lang="en-US"/>
        </a:p>
      </dgm:t>
    </dgm:pt>
    <dgm:pt modelId="{24F23D03-02A7-40D0-A408-74AF246056C5}" type="pres">
      <dgm:prSet presAssocID="{0DA97DD1-24D7-432E-A025-7188C7A2CCAF}" presName="root" presStyleCnt="0"/>
      <dgm:spPr/>
    </dgm:pt>
    <dgm:pt modelId="{FB7559AD-1C75-4F69-B04E-5180C9806335}" type="pres">
      <dgm:prSet presAssocID="{0DA97DD1-24D7-432E-A025-7188C7A2CCAF}" presName="rootComposite" presStyleCnt="0"/>
      <dgm:spPr/>
    </dgm:pt>
    <dgm:pt modelId="{D4502FBC-303B-41D6-9CED-C2453540064B}" type="pres">
      <dgm:prSet presAssocID="{0DA97DD1-24D7-432E-A025-7188C7A2CCAF}" presName="rootText" presStyleLbl="node1" presStyleIdx="2" presStyleCnt="4"/>
      <dgm:spPr/>
      <dgm:t>
        <a:bodyPr/>
        <a:lstStyle/>
        <a:p>
          <a:endParaRPr lang="en-US"/>
        </a:p>
      </dgm:t>
    </dgm:pt>
    <dgm:pt modelId="{5110E410-3017-448E-A915-E1C776752A7C}" type="pres">
      <dgm:prSet presAssocID="{0DA97DD1-24D7-432E-A025-7188C7A2CCAF}" presName="rootConnector" presStyleLbl="node1" presStyleIdx="2" presStyleCnt="4"/>
      <dgm:spPr/>
      <dgm:t>
        <a:bodyPr/>
        <a:lstStyle/>
        <a:p>
          <a:endParaRPr lang="en-US"/>
        </a:p>
      </dgm:t>
    </dgm:pt>
    <dgm:pt modelId="{216B08A9-4694-44E6-8462-DBCCBBC6BF9F}" type="pres">
      <dgm:prSet presAssocID="{0DA97DD1-24D7-432E-A025-7188C7A2CCAF}" presName="childShape" presStyleCnt="0"/>
      <dgm:spPr/>
    </dgm:pt>
    <dgm:pt modelId="{6FBFA7FA-708E-4621-8B46-D52E5D3E5CB0}" type="pres">
      <dgm:prSet presAssocID="{17575F50-8AB3-46BD-856E-F4E11DBCB7D0}" presName="Name13" presStyleLbl="parChTrans1D2" presStyleIdx="10" presStyleCnt="20"/>
      <dgm:spPr/>
      <dgm:t>
        <a:bodyPr/>
        <a:lstStyle/>
        <a:p>
          <a:endParaRPr lang="en-US"/>
        </a:p>
      </dgm:t>
    </dgm:pt>
    <dgm:pt modelId="{A46AA902-D78A-4CB6-8E07-25E35E8849C0}" type="pres">
      <dgm:prSet presAssocID="{A9727207-4C1E-4EA5-9060-F09D22770E0C}" presName="childText" presStyleLbl="bgAcc1" presStyleIdx="10" presStyleCnt="20">
        <dgm:presLayoutVars>
          <dgm:bulletEnabled val="1"/>
        </dgm:presLayoutVars>
      </dgm:prSet>
      <dgm:spPr/>
      <dgm:t>
        <a:bodyPr/>
        <a:lstStyle/>
        <a:p>
          <a:endParaRPr lang="en-US"/>
        </a:p>
      </dgm:t>
    </dgm:pt>
    <dgm:pt modelId="{F1DE90C8-20D3-4A7F-BD0C-22709234461D}" type="pres">
      <dgm:prSet presAssocID="{5BCC34EE-00CD-4634-8F25-9BBDD72F823F}" presName="Name13" presStyleLbl="parChTrans1D2" presStyleIdx="11" presStyleCnt="20"/>
      <dgm:spPr/>
      <dgm:t>
        <a:bodyPr/>
        <a:lstStyle/>
        <a:p>
          <a:endParaRPr lang="en-US"/>
        </a:p>
      </dgm:t>
    </dgm:pt>
    <dgm:pt modelId="{FF2EF2C6-CA57-419C-B1FD-B63CF74BB800}" type="pres">
      <dgm:prSet presAssocID="{DF39F4AA-CF34-4E43-8ECE-8B168E2AF58C}" presName="childText" presStyleLbl="bgAcc1" presStyleIdx="11" presStyleCnt="20">
        <dgm:presLayoutVars>
          <dgm:bulletEnabled val="1"/>
        </dgm:presLayoutVars>
      </dgm:prSet>
      <dgm:spPr/>
      <dgm:t>
        <a:bodyPr/>
        <a:lstStyle/>
        <a:p>
          <a:endParaRPr lang="en-US"/>
        </a:p>
      </dgm:t>
    </dgm:pt>
    <dgm:pt modelId="{2CD95BCD-2B0A-4166-9B33-999C62E9F7E4}" type="pres">
      <dgm:prSet presAssocID="{3962D987-DB87-49F6-96E7-855BC9B10062}" presName="Name13" presStyleLbl="parChTrans1D2" presStyleIdx="12" presStyleCnt="20"/>
      <dgm:spPr/>
      <dgm:t>
        <a:bodyPr/>
        <a:lstStyle/>
        <a:p>
          <a:endParaRPr lang="en-US"/>
        </a:p>
      </dgm:t>
    </dgm:pt>
    <dgm:pt modelId="{90CAD77E-EB3D-4867-94FE-962EBD01E701}" type="pres">
      <dgm:prSet presAssocID="{21C324E5-14A6-41B2-A3E8-87F17A330FF4}" presName="childText" presStyleLbl="bgAcc1" presStyleIdx="12" presStyleCnt="20">
        <dgm:presLayoutVars>
          <dgm:bulletEnabled val="1"/>
        </dgm:presLayoutVars>
      </dgm:prSet>
      <dgm:spPr/>
      <dgm:t>
        <a:bodyPr/>
        <a:lstStyle/>
        <a:p>
          <a:endParaRPr lang="en-US"/>
        </a:p>
      </dgm:t>
    </dgm:pt>
    <dgm:pt modelId="{22EA3F69-9DD6-49ED-84A4-908CEA6D15EA}" type="pres">
      <dgm:prSet presAssocID="{F22494B3-9D6D-4A93-A5C5-25441DB1299B}" presName="Name13" presStyleLbl="parChTrans1D2" presStyleIdx="13" presStyleCnt="20"/>
      <dgm:spPr/>
      <dgm:t>
        <a:bodyPr/>
        <a:lstStyle/>
        <a:p>
          <a:endParaRPr lang="en-US"/>
        </a:p>
      </dgm:t>
    </dgm:pt>
    <dgm:pt modelId="{4C8EADAD-39B7-40EE-850A-8186A4427A11}" type="pres">
      <dgm:prSet presAssocID="{70BD56D1-58A9-405C-85BA-5F707ABD4FBE}" presName="childText" presStyleLbl="bgAcc1" presStyleIdx="13" presStyleCnt="20">
        <dgm:presLayoutVars>
          <dgm:bulletEnabled val="1"/>
        </dgm:presLayoutVars>
      </dgm:prSet>
      <dgm:spPr/>
      <dgm:t>
        <a:bodyPr/>
        <a:lstStyle/>
        <a:p>
          <a:endParaRPr lang="en-US"/>
        </a:p>
      </dgm:t>
    </dgm:pt>
    <dgm:pt modelId="{F730E0FC-060F-4499-8DEE-6091B687802E}" type="pres">
      <dgm:prSet presAssocID="{3BA19944-99EA-4A04-9FFA-17CB791B6E39}" presName="Name13" presStyleLbl="parChTrans1D2" presStyleIdx="14" presStyleCnt="20"/>
      <dgm:spPr/>
      <dgm:t>
        <a:bodyPr/>
        <a:lstStyle/>
        <a:p>
          <a:endParaRPr lang="en-US"/>
        </a:p>
      </dgm:t>
    </dgm:pt>
    <dgm:pt modelId="{65996720-89CD-4565-9387-0F9275BCCC4D}" type="pres">
      <dgm:prSet presAssocID="{85991136-5350-4109-BA5B-7688B21E5380}" presName="childText" presStyleLbl="bgAcc1" presStyleIdx="14" presStyleCnt="20">
        <dgm:presLayoutVars>
          <dgm:bulletEnabled val="1"/>
        </dgm:presLayoutVars>
      </dgm:prSet>
      <dgm:spPr/>
      <dgm:t>
        <a:bodyPr/>
        <a:lstStyle/>
        <a:p>
          <a:endParaRPr lang="en-US"/>
        </a:p>
      </dgm:t>
    </dgm:pt>
    <dgm:pt modelId="{351A75E8-9C3D-45F1-8A37-266818B09891}" type="pres">
      <dgm:prSet presAssocID="{9A4B2CCA-7CCA-48A8-BE82-34F18978BD05}" presName="root" presStyleCnt="0"/>
      <dgm:spPr/>
    </dgm:pt>
    <dgm:pt modelId="{5468E5A4-7335-46CA-88F4-B1F589A44F62}" type="pres">
      <dgm:prSet presAssocID="{9A4B2CCA-7CCA-48A8-BE82-34F18978BD05}" presName="rootComposite" presStyleCnt="0"/>
      <dgm:spPr/>
    </dgm:pt>
    <dgm:pt modelId="{DB98A30E-CCC4-457B-9D6C-C62BB822588D}" type="pres">
      <dgm:prSet presAssocID="{9A4B2CCA-7CCA-48A8-BE82-34F18978BD05}" presName="rootText" presStyleLbl="node1" presStyleIdx="3" presStyleCnt="4"/>
      <dgm:spPr/>
      <dgm:t>
        <a:bodyPr/>
        <a:lstStyle/>
        <a:p>
          <a:endParaRPr lang="en-US"/>
        </a:p>
      </dgm:t>
    </dgm:pt>
    <dgm:pt modelId="{BD727616-80B4-4359-9436-546584AB2317}" type="pres">
      <dgm:prSet presAssocID="{9A4B2CCA-7CCA-48A8-BE82-34F18978BD05}" presName="rootConnector" presStyleLbl="node1" presStyleIdx="3" presStyleCnt="4"/>
      <dgm:spPr/>
      <dgm:t>
        <a:bodyPr/>
        <a:lstStyle/>
        <a:p>
          <a:endParaRPr lang="en-US"/>
        </a:p>
      </dgm:t>
    </dgm:pt>
    <dgm:pt modelId="{63B65E71-F1E4-4AE7-9EB5-3A4A60BF68E7}" type="pres">
      <dgm:prSet presAssocID="{9A4B2CCA-7CCA-48A8-BE82-34F18978BD05}" presName="childShape" presStyleCnt="0"/>
      <dgm:spPr/>
    </dgm:pt>
    <dgm:pt modelId="{42A34BA4-0D3B-4A85-8AA5-DEA5F0A94AC0}" type="pres">
      <dgm:prSet presAssocID="{B595AAB4-3C4E-4337-8081-32A2DF601508}" presName="Name13" presStyleLbl="parChTrans1D2" presStyleIdx="15" presStyleCnt="20"/>
      <dgm:spPr/>
      <dgm:t>
        <a:bodyPr/>
        <a:lstStyle/>
        <a:p>
          <a:endParaRPr lang="en-US"/>
        </a:p>
      </dgm:t>
    </dgm:pt>
    <dgm:pt modelId="{5CA28D54-7166-468E-8AD1-D22647570A66}" type="pres">
      <dgm:prSet presAssocID="{394FFD5B-8038-4A3A-AEBF-936471C16771}" presName="childText" presStyleLbl="bgAcc1" presStyleIdx="15" presStyleCnt="20">
        <dgm:presLayoutVars>
          <dgm:bulletEnabled val="1"/>
        </dgm:presLayoutVars>
      </dgm:prSet>
      <dgm:spPr/>
      <dgm:t>
        <a:bodyPr/>
        <a:lstStyle/>
        <a:p>
          <a:endParaRPr lang="en-US"/>
        </a:p>
      </dgm:t>
    </dgm:pt>
    <dgm:pt modelId="{B2908398-E3DD-4A05-BB4A-72367E826F27}" type="pres">
      <dgm:prSet presAssocID="{3C244C88-5C9B-461E-944C-7F938D40CE77}" presName="Name13" presStyleLbl="parChTrans1D2" presStyleIdx="16" presStyleCnt="20"/>
      <dgm:spPr/>
      <dgm:t>
        <a:bodyPr/>
        <a:lstStyle/>
        <a:p>
          <a:endParaRPr lang="en-US"/>
        </a:p>
      </dgm:t>
    </dgm:pt>
    <dgm:pt modelId="{035B2EB9-5B3B-4861-8DA2-23496304E9BB}" type="pres">
      <dgm:prSet presAssocID="{579A4410-64E0-46CF-B2D5-6471C990C78D}" presName="childText" presStyleLbl="bgAcc1" presStyleIdx="16" presStyleCnt="20">
        <dgm:presLayoutVars>
          <dgm:bulletEnabled val="1"/>
        </dgm:presLayoutVars>
      </dgm:prSet>
      <dgm:spPr/>
      <dgm:t>
        <a:bodyPr/>
        <a:lstStyle/>
        <a:p>
          <a:endParaRPr lang="en-US"/>
        </a:p>
      </dgm:t>
    </dgm:pt>
    <dgm:pt modelId="{B1CE2035-860F-4F9A-957B-D00760E3EC59}" type="pres">
      <dgm:prSet presAssocID="{064EFDBF-B2B7-4BD3-B599-BBBA4DFF5C10}" presName="Name13" presStyleLbl="parChTrans1D2" presStyleIdx="17" presStyleCnt="20"/>
      <dgm:spPr/>
      <dgm:t>
        <a:bodyPr/>
        <a:lstStyle/>
        <a:p>
          <a:endParaRPr lang="en-US"/>
        </a:p>
      </dgm:t>
    </dgm:pt>
    <dgm:pt modelId="{FCAB75F2-EE48-446B-8A62-AC5778290D79}" type="pres">
      <dgm:prSet presAssocID="{3EB7427C-3AD7-478D-90E5-C420CA4A27A5}" presName="childText" presStyleLbl="bgAcc1" presStyleIdx="17" presStyleCnt="20">
        <dgm:presLayoutVars>
          <dgm:bulletEnabled val="1"/>
        </dgm:presLayoutVars>
      </dgm:prSet>
      <dgm:spPr/>
      <dgm:t>
        <a:bodyPr/>
        <a:lstStyle/>
        <a:p>
          <a:endParaRPr lang="en-US"/>
        </a:p>
      </dgm:t>
    </dgm:pt>
    <dgm:pt modelId="{5EC56B27-BBAE-4E19-8783-1FC69AF5250E}" type="pres">
      <dgm:prSet presAssocID="{1120E3DC-BA32-48A0-B09E-4900BC56E1AD}" presName="Name13" presStyleLbl="parChTrans1D2" presStyleIdx="18" presStyleCnt="20"/>
      <dgm:spPr/>
      <dgm:t>
        <a:bodyPr/>
        <a:lstStyle/>
        <a:p>
          <a:endParaRPr lang="en-US"/>
        </a:p>
      </dgm:t>
    </dgm:pt>
    <dgm:pt modelId="{C410C4A1-EAB2-4FB5-9623-4D9111864320}" type="pres">
      <dgm:prSet presAssocID="{9B2B8B8A-5363-408C-A489-976048C00D28}" presName="childText" presStyleLbl="bgAcc1" presStyleIdx="18" presStyleCnt="20">
        <dgm:presLayoutVars>
          <dgm:bulletEnabled val="1"/>
        </dgm:presLayoutVars>
      </dgm:prSet>
      <dgm:spPr/>
      <dgm:t>
        <a:bodyPr/>
        <a:lstStyle/>
        <a:p>
          <a:endParaRPr lang="en-US"/>
        </a:p>
      </dgm:t>
    </dgm:pt>
    <dgm:pt modelId="{C36D656E-4528-4913-8D54-BF4882BD0661}" type="pres">
      <dgm:prSet presAssocID="{832E6F25-6A96-49D4-903A-7D3D11F6D206}" presName="Name13" presStyleLbl="parChTrans1D2" presStyleIdx="19" presStyleCnt="20"/>
      <dgm:spPr/>
      <dgm:t>
        <a:bodyPr/>
        <a:lstStyle/>
        <a:p>
          <a:endParaRPr lang="en-US"/>
        </a:p>
      </dgm:t>
    </dgm:pt>
    <dgm:pt modelId="{7CECD1EC-6DEF-4B00-A9A9-F2CE783A9338}" type="pres">
      <dgm:prSet presAssocID="{C2C59F19-CE2F-4D8F-8BC8-19AA8CFEEF45}" presName="childText" presStyleLbl="bgAcc1" presStyleIdx="19" presStyleCnt="20">
        <dgm:presLayoutVars>
          <dgm:bulletEnabled val="1"/>
        </dgm:presLayoutVars>
      </dgm:prSet>
      <dgm:spPr/>
      <dgm:t>
        <a:bodyPr/>
        <a:lstStyle/>
        <a:p>
          <a:endParaRPr lang="en-US"/>
        </a:p>
      </dgm:t>
    </dgm:pt>
  </dgm:ptLst>
  <dgm:cxnLst>
    <dgm:cxn modelId="{3E36F0B3-3640-42DB-B9AD-FD538D1855D3}" type="presOf" srcId="{0DA97DD1-24D7-432E-A025-7188C7A2CCAF}" destId="{5110E410-3017-448E-A915-E1C776752A7C}" srcOrd="1" destOrd="0" presId="urn:microsoft.com/office/officeart/2005/8/layout/hierarchy3"/>
    <dgm:cxn modelId="{A35903A0-13E7-4720-B372-8145ECAEFAB1}" type="presOf" srcId="{3518C972-547F-4DA8-A722-39E9706BD155}" destId="{806A11C3-48A5-4750-96E5-E56F787F203E}" srcOrd="0" destOrd="0" presId="urn:microsoft.com/office/officeart/2005/8/layout/hierarchy3"/>
    <dgm:cxn modelId="{6F337301-E0C8-422B-A6FC-232A2FD6D34E}" type="presOf" srcId="{F68E4924-D911-4572-803D-8FD9EB07A0F3}" destId="{05943AB3-45B8-4518-834E-452E186D7CD4}" srcOrd="0" destOrd="0" presId="urn:microsoft.com/office/officeart/2005/8/layout/hierarchy3"/>
    <dgm:cxn modelId="{B68290A1-382C-4B94-89BC-09C782048DF4}" type="presOf" srcId="{70BD56D1-58A9-405C-85BA-5F707ABD4FBE}" destId="{4C8EADAD-39B7-40EE-850A-8186A4427A11}" srcOrd="0" destOrd="0" presId="urn:microsoft.com/office/officeart/2005/8/layout/hierarchy3"/>
    <dgm:cxn modelId="{FE984EE9-F7E9-4D23-823C-9D2BFCEDC276}" srcId="{F0644494-5E25-4EA7-8B53-D6450618BC26}" destId="{D02D8E6D-F772-485D-B8A2-7DEF04F9B637}" srcOrd="4" destOrd="0" parTransId="{4322EA22-8C95-437E-BED7-CE3B66549C16}" sibTransId="{531F389F-A8EF-4D79-B45E-EB0B084FD560}"/>
    <dgm:cxn modelId="{02A08309-D5CC-434A-A544-9EF3DF1CFDA0}" srcId="{24713BCB-D69C-4A15-AFC1-EB08E9EBB077}" destId="{F68E4924-D911-4572-803D-8FD9EB07A0F3}" srcOrd="0" destOrd="0" parTransId="{6C15CE86-7B98-438C-AE84-7C7E94114447}" sibTransId="{5740FF32-7264-476A-91AE-12CEF7DC6657}"/>
    <dgm:cxn modelId="{07C48DFD-2ED4-4FD7-85EC-3F5AFCCD6727}" srcId="{24713BCB-D69C-4A15-AFC1-EB08E9EBB077}" destId="{F0644494-5E25-4EA7-8B53-D6450618BC26}" srcOrd="1" destOrd="0" parTransId="{7FD7782F-0107-46B4-B88B-9626D528F73E}" sibTransId="{FECE43BE-0020-4843-8AB7-7C9DEA3C0079}"/>
    <dgm:cxn modelId="{3AF16597-E11F-4880-B073-46EFE7214B7F}" type="presOf" srcId="{B595AAB4-3C4E-4337-8081-32A2DF601508}" destId="{42A34BA4-0D3B-4A85-8AA5-DEA5F0A94AC0}" srcOrd="0" destOrd="0" presId="urn:microsoft.com/office/officeart/2005/8/layout/hierarchy3"/>
    <dgm:cxn modelId="{0A547B51-B2E1-46F8-B20A-56EDB46A7204}" type="presOf" srcId="{394FFD5B-8038-4A3A-AEBF-936471C16771}" destId="{5CA28D54-7166-468E-8AD1-D22647570A66}" srcOrd="0" destOrd="0" presId="urn:microsoft.com/office/officeart/2005/8/layout/hierarchy3"/>
    <dgm:cxn modelId="{F593A8F0-7BE8-454A-9228-3C282C0ED05F}" srcId="{0DA97DD1-24D7-432E-A025-7188C7A2CCAF}" destId="{70BD56D1-58A9-405C-85BA-5F707ABD4FBE}" srcOrd="3" destOrd="0" parTransId="{F22494B3-9D6D-4A93-A5C5-25441DB1299B}" sibTransId="{1BE0753E-F7B5-4EC4-BA2E-29E970A27149}"/>
    <dgm:cxn modelId="{3FB5D3D3-C0DE-4BFE-BCE4-B43E010286F2}" type="presOf" srcId="{832E6F25-6A96-49D4-903A-7D3D11F6D206}" destId="{C36D656E-4528-4913-8D54-BF4882BD0661}" srcOrd="0" destOrd="0" presId="urn:microsoft.com/office/officeart/2005/8/layout/hierarchy3"/>
    <dgm:cxn modelId="{513B3A3B-B3D5-4EA9-B3F6-BDCE19CDADAA}" srcId="{0DA97DD1-24D7-432E-A025-7188C7A2CCAF}" destId="{DF39F4AA-CF34-4E43-8ECE-8B168E2AF58C}" srcOrd="1" destOrd="0" parTransId="{5BCC34EE-00CD-4634-8F25-9BBDD72F823F}" sibTransId="{D7FEF419-AF1C-4744-B323-D13DEC1C669F}"/>
    <dgm:cxn modelId="{A5650C01-CCBE-4EEF-9C4A-EC93BB69E195}" type="presOf" srcId="{5BCC34EE-00CD-4634-8F25-9BBDD72F823F}" destId="{F1DE90C8-20D3-4A7F-BD0C-22709234461D}" srcOrd="0" destOrd="0" presId="urn:microsoft.com/office/officeart/2005/8/layout/hierarchy3"/>
    <dgm:cxn modelId="{E8CA5151-3E24-4BF7-9612-172D460A65CB}" type="presOf" srcId="{3C244C88-5C9B-461E-944C-7F938D40CE77}" destId="{B2908398-E3DD-4A05-BB4A-72367E826F27}" srcOrd="0" destOrd="0" presId="urn:microsoft.com/office/officeart/2005/8/layout/hierarchy3"/>
    <dgm:cxn modelId="{44596CCA-65DD-4E77-8193-9EE19235A45E}" type="presOf" srcId="{C27F99B6-00E7-4AB7-B3D2-081988523BFB}" destId="{052EBF55-CF17-488F-B55C-641E7000CFD2}" srcOrd="0" destOrd="0" presId="urn:microsoft.com/office/officeart/2005/8/layout/hierarchy3"/>
    <dgm:cxn modelId="{08A2656B-34B5-4701-AD58-5A368447FADF}" srcId="{24713BCB-D69C-4A15-AFC1-EB08E9EBB077}" destId="{9A4B2CCA-7CCA-48A8-BE82-34F18978BD05}" srcOrd="3" destOrd="0" parTransId="{6B7B3141-6BA3-43E7-973E-96B65E1D5D61}" sibTransId="{4CE63584-563A-48AE-A7E9-6AA3A7B20FAB}"/>
    <dgm:cxn modelId="{32908E9C-3FB8-41B2-8643-8A84800F6A2F}" type="presOf" srcId="{70CD1605-E6DC-48C9-B7AB-73389B41BF39}" destId="{2C46A4AB-E68A-4002-B332-C4E73AE8ED93}" srcOrd="0" destOrd="0" presId="urn:microsoft.com/office/officeart/2005/8/layout/hierarchy3"/>
    <dgm:cxn modelId="{4DCC60FD-7035-4211-8365-C5B4047C9CB4}" type="presOf" srcId="{579A4410-64E0-46CF-B2D5-6471C990C78D}" destId="{035B2EB9-5B3B-4861-8DA2-23496304E9BB}" srcOrd="0" destOrd="0" presId="urn:microsoft.com/office/officeart/2005/8/layout/hierarchy3"/>
    <dgm:cxn modelId="{17CD45E9-AE1C-4D49-9599-E65EB86273FD}" type="presOf" srcId="{7E826A59-F77E-4656-9475-271363E4A051}" destId="{157774BA-B4B4-4229-AB8B-CB971760AD05}" srcOrd="0" destOrd="0" presId="urn:microsoft.com/office/officeart/2005/8/layout/hierarchy3"/>
    <dgm:cxn modelId="{981510D9-3242-4228-9708-6034C0955DAD}" type="presOf" srcId="{5F878E10-6756-46FA-8A1D-07E33640A988}" destId="{29812B19-1066-4C9B-BD7B-182263C0B4CE}" srcOrd="0" destOrd="0" presId="urn:microsoft.com/office/officeart/2005/8/layout/hierarchy3"/>
    <dgm:cxn modelId="{A96023F2-146B-4978-82F2-F1A6A3E4979B}" type="presOf" srcId="{9077F9A1-1303-4F18-9A8B-FC89A7DC5429}" destId="{32FAFE1D-279E-414D-9AB9-4B5BABA72B63}" srcOrd="0" destOrd="0" presId="urn:microsoft.com/office/officeart/2005/8/layout/hierarchy3"/>
    <dgm:cxn modelId="{08760897-3DB3-48DE-8E09-6FB26E0F6A51}" type="presOf" srcId="{3BA19944-99EA-4A04-9FFA-17CB791B6E39}" destId="{F730E0FC-060F-4499-8DEE-6091B687802E}" srcOrd="0" destOrd="0" presId="urn:microsoft.com/office/officeart/2005/8/layout/hierarchy3"/>
    <dgm:cxn modelId="{94D44270-B305-4621-853F-6E59EE90B07A}" srcId="{F68E4924-D911-4572-803D-8FD9EB07A0F3}" destId="{3518C972-547F-4DA8-A722-39E9706BD155}" srcOrd="0" destOrd="0" parTransId="{69975196-A0CC-4AED-B0CC-28BBC42CDBD7}" sibTransId="{A9501AA9-6AED-43EF-A0CE-19BFEA7F0C70}"/>
    <dgm:cxn modelId="{4C9BC006-7546-4E8F-B44E-02F19FA00208}" type="presOf" srcId="{21C324E5-14A6-41B2-A3E8-87F17A330FF4}" destId="{90CAD77E-EB3D-4867-94FE-962EBD01E701}" srcOrd="0" destOrd="0" presId="urn:microsoft.com/office/officeart/2005/8/layout/hierarchy3"/>
    <dgm:cxn modelId="{E250C9B0-D8B2-49EA-AC6D-6D58541889F7}" type="presOf" srcId="{064EFDBF-B2B7-4BD3-B599-BBBA4DFF5C10}" destId="{B1CE2035-860F-4F9A-957B-D00760E3EC59}" srcOrd="0" destOrd="0" presId="urn:microsoft.com/office/officeart/2005/8/layout/hierarchy3"/>
    <dgm:cxn modelId="{6CF3D154-F3EC-404D-99DF-D45A5C04321A}" srcId="{F0644494-5E25-4EA7-8B53-D6450618BC26}" destId="{46DF9BF5-AE80-4CCD-8356-02B5D90ABAB7}" srcOrd="0" destOrd="0" parTransId="{9077F9A1-1303-4F18-9A8B-FC89A7DC5429}" sibTransId="{2E5768FA-553B-4702-AE61-5865DB300A1F}"/>
    <dgm:cxn modelId="{E7557D9A-2A9D-4348-91AB-A766D4000A9F}" type="presOf" srcId="{69975196-A0CC-4AED-B0CC-28BBC42CDBD7}" destId="{1FE2B529-2693-47A9-97AF-65FC0B4E5361}" srcOrd="0" destOrd="0" presId="urn:microsoft.com/office/officeart/2005/8/layout/hierarchy3"/>
    <dgm:cxn modelId="{7C463C24-D6E3-4A49-8253-ADBCCB7097F8}" type="presOf" srcId="{4322EA22-8C95-437E-BED7-CE3B66549C16}" destId="{7F0249A4-45C6-4848-B2D9-380365022B3D}" srcOrd="0" destOrd="0" presId="urn:microsoft.com/office/officeart/2005/8/layout/hierarchy3"/>
    <dgm:cxn modelId="{FBE1969B-3F59-4D20-958B-D09C821CA13D}" type="presOf" srcId="{24713BCB-D69C-4A15-AFC1-EB08E9EBB077}" destId="{9CA1A28E-C451-4FB9-9AB3-210F749F991E}" srcOrd="0" destOrd="0" presId="urn:microsoft.com/office/officeart/2005/8/layout/hierarchy3"/>
    <dgm:cxn modelId="{1369CB40-71AE-4F75-8534-8BFC4DA98BFC}" type="presOf" srcId="{F0644494-5E25-4EA7-8B53-D6450618BC26}" destId="{56693BC4-1B9B-466C-9365-F34E288C91C8}" srcOrd="0" destOrd="0" presId="urn:microsoft.com/office/officeart/2005/8/layout/hierarchy3"/>
    <dgm:cxn modelId="{1745C5E7-7742-4B26-8604-67D0B512FE4A}" srcId="{0DA97DD1-24D7-432E-A025-7188C7A2CCAF}" destId="{A9727207-4C1E-4EA5-9060-F09D22770E0C}" srcOrd="0" destOrd="0" parTransId="{17575F50-8AB3-46BD-856E-F4E11DBCB7D0}" sibTransId="{AC233DDF-9D34-4804-BDE9-296F482C49E3}"/>
    <dgm:cxn modelId="{FA29E757-1A8C-4837-9F68-3D68A0F4674D}" srcId="{0DA97DD1-24D7-432E-A025-7188C7A2CCAF}" destId="{21C324E5-14A6-41B2-A3E8-87F17A330FF4}" srcOrd="2" destOrd="0" parTransId="{3962D987-DB87-49F6-96E7-855BC9B10062}" sibTransId="{BC29D5D8-E1CB-4828-BD7C-ED825D41AE3B}"/>
    <dgm:cxn modelId="{12AACCC4-7DC9-49A5-9285-8FB227CA2775}" type="presOf" srcId="{DF39F4AA-CF34-4E43-8ECE-8B168E2AF58C}" destId="{FF2EF2C6-CA57-419C-B1FD-B63CF74BB800}" srcOrd="0" destOrd="0" presId="urn:microsoft.com/office/officeart/2005/8/layout/hierarchy3"/>
    <dgm:cxn modelId="{C9679CA1-64CC-4ED9-9112-E8E0F1AEF2B6}" type="presOf" srcId="{D02D8E6D-F772-485D-B8A2-7DEF04F9B637}" destId="{4BC09C1B-098E-4D79-98AE-AE6CB9D7A946}" srcOrd="0" destOrd="0" presId="urn:microsoft.com/office/officeart/2005/8/layout/hierarchy3"/>
    <dgm:cxn modelId="{7C7B55BF-E15D-44C4-8C5E-8B3D56BB262B}" srcId="{9A4B2CCA-7CCA-48A8-BE82-34F18978BD05}" destId="{3EB7427C-3AD7-478D-90E5-C420CA4A27A5}" srcOrd="2" destOrd="0" parTransId="{064EFDBF-B2B7-4BD3-B599-BBBA4DFF5C10}" sibTransId="{1822658B-7B7A-499D-B280-7115B84A17AC}"/>
    <dgm:cxn modelId="{53125697-FA6B-4B56-BD5C-EB9C52A20ADA}" type="presOf" srcId="{F10B838E-987F-4F38-8948-F6DF048AB2DC}" destId="{7851AF1C-FF1C-4ECB-B40D-AEE0570776E4}" srcOrd="0" destOrd="0" presId="urn:microsoft.com/office/officeart/2005/8/layout/hierarchy3"/>
    <dgm:cxn modelId="{E3620CAD-13F0-4C92-96E5-421FBCE83D41}" srcId="{F68E4924-D911-4572-803D-8FD9EB07A0F3}" destId="{5F878E10-6756-46FA-8A1D-07E33640A988}" srcOrd="2" destOrd="0" parTransId="{4EECF657-E43F-4D3A-8DC0-39AEBEC139E1}" sibTransId="{C267BE7F-5DDE-4EAC-850B-3B6FEBCEF2DE}"/>
    <dgm:cxn modelId="{BC7107FC-1E59-4CA0-BF43-565C09A9D9C6}" srcId="{9A4B2CCA-7CCA-48A8-BE82-34F18978BD05}" destId="{579A4410-64E0-46CF-B2D5-6471C990C78D}" srcOrd="1" destOrd="0" parTransId="{3C244C88-5C9B-461E-944C-7F938D40CE77}" sibTransId="{2A7BEA3A-C598-4489-AC14-9B7FFB2C2F9C}"/>
    <dgm:cxn modelId="{7CF1A6DD-0920-4853-8A39-2E390457374C}" type="presOf" srcId="{F0644494-5E25-4EA7-8B53-D6450618BC26}" destId="{62C5A7C1-9998-48F5-BC68-43AF1AE538CD}" srcOrd="1" destOrd="0" presId="urn:microsoft.com/office/officeart/2005/8/layout/hierarchy3"/>
    <dgm:cxn modelId="{75E8EF54-8263-4111-8641-F9D4A68741CE}" type="presOf" srcId="{3EB7427C-3AD7-478D-90E5-C420CA4A27A5}" destId="{FCAB75F2-EE48-446B-8A62-AC5778290D79}" srcOrd="0" destOrd="0" presId="urn:microsoft.com/office/officeart/2005/8/layout/hierarchy3"/>
    <dgm:cxn modelId="{F1198AA4-525B-4E6D-B39E-62549CE6A033}" srcId="{24713BCB-D69C-4A15-AFC1-EB08E9EBB077}" destId="{0DA97DD1-24D7-432E-A025-7188C7A2CCAF}" srcOrd="2" destOrd="0" parTransId="{2FE3FDAE-278F-40B8-8110-D9EE09A9B552}" sibTransId="{05B7F41F-11AC-4B41-B95C-B52EB41D681A}"/>
    <dgm:cxn modelId="{D3EE8710-AC7C-465E-85A3-DA9F7B9D6773}" srcId="{9A4B2CCA-7CCA-48A8-BE82-34F18978BD05}" destId="{C2C59F19-CE2F-4D8F-8BC8-19AA8CFEEF45}" srcOrd="4" destOrd="0" parTransId="{832E6F25-6A96-49D4-903A-7D3D11F6D206}" sibTransId="{F7465E2B-518A-4AF5-A7E5-B9B3BE6F5E56}"/>
    <dgm:cxn modelId="{B48D9900-7B24-4226-BB03-33135FDFB2DD}" type="presOf" srcId="{9B2B8B8A-5363-408C-A489-976048C00D28}" destId="{C410C4A1-EAB2-4FB5-9623-4D9111864320}" srcOrd="0" destOrd="0" presId="urn:microsoft.com/office/officeart/2005/8/layout/hierarchy3"/>
    <dgm:cxn modelId="{49C51B69-6E15-4B43-A242-A215CF35A39D}" type="presOf" srcId="{9A4B2CCA-7CCA-48A8-BE82-34F18978BD05}" destId="{BD727616-80B4-4359-9436-546584AB2317}" srcOrd="1" destOrd="0" presId="urn:microsoft.com/office/officeart/2005/8/layout/hierarchy3"/>
    <dgm:cxn modelId="{3C7031F4-9CDA-42F9-B0B1-4363AB00A7A2}" type="presOf" srcId="{3962D987-DB87-49F6-96E7-855BC9B10062}" destId="{2CD95BCD-2B0A-4166-9B33-999C62E9F7E4}" srcOrd="0" destOrd="0" presId="urn:microsoft.com/office/officeart/2005/8/layout/hierarchy3"/>
    <dgm:cxn modelId="{61CFCB7F-F631-4424-A877-F3D0D27B7593}" type="presOf" srcId="{C2C59F19-CE2F-4D8F-8BC8-19AA8CFEEF45}" destId="{7CECD1EC-6DEF-4B00-A9A9-F2CE783A9338}" srcOrd="0" destOrd="0" presId="urn:microsoft.com/office/officeart/2005/8/layout/hierarchy3"/>
    <dgm:cxn modelId="{4B0CC8A7-9804-4F9F-BBFB-8C5628B5E296}" type="presOf" srcId="{ED0F8848-B60C-4EFF-85A1-B52308C25BE1}" destId="{43EE17F0-C21A-44F8-AC78-82CD101D1C4F}" srcOrd="0" destOrd="0" presId="urn:microsoft.com/office/officeart/2005/8/layout/hierarchy3"/>
    <dgm:cxn modelId="{233152C5-D0B6-4678-9BEF-E861676F396F}" type="presOf" srcId="{46DF9BF5-AE80-4CCD-8356-02B5D90ABAB7}" destId="{6216D8E3-A570-446A-8D7F-D9838AE61377}" srcOrd="0" destOrd="0" presId="urn:microsoft.com/office/officeart/2005/8/layout/hierarchy3"/>
    <dgm:cxn modelId="{CB81CC75-3BD0-4824-9990-FC572A73F6DB}" type="presOf" srcId="{F3494670-1BF6-4297-9359-992975299D0B}" destId="{E76CA24D-E13C-45BC-ABD6-AEE431D817E8}" srcOrd="0" destOrd="0" presId="urn:microsoft.com/office/officeart/2005/8/layout/hierarchy3"/>
    <dgm:cxn modelId="{0EEE0E2F-BAA9-486B-B01C-47F93ACE1265}" srcId="{F68E4924-D911-4572-803D-8FD9EB07A0F3}" destId="{F3494670-1BF6-4297-9359-992975299D0B}" srcOrd="3" destOrd="0" parTransId="{C27F99B6-00E7-4AB7-B3D2-081988523BFB}" sibTransId="{D97A0DB7-A7A6-44A9-B938-FC7326ECA8F1}"/>
    <dgm:cxn modelId="{AFF695DB-48FD-4DA4-871A-CE26124B0123}" type="presOf" srcId="{8E5EF75A-6CEB-438D-83D5-F595FFD0490D}" destId="{EA60861B-10BA-4BFC-B993-4F4DC8913103}" srcOrd="0" destOrd="0" presId="urn:microsoft.com/office/officeart/2005/8/layout/hierarchy3"/>
    <dgm:cxn modelId="{5309632F-B0E9-4634-851B-4246A1D65F9F}" srcId="{0DA97DD1-24D7-432E-A025-7188C7A2CCAF}" destId="{85991136-5350-4109-BA5B-7688B21E5380}" srcOrd="4" destOrd="0" parTransId="{3BA19944-99EA-4A04-9FFA-17CB791B6E39}" sibTransId="{BB840FB8-877C-40C3-A1DB-268DD19FA12E}"/>
    <dgm:cxn modelId="{A305E4D4-26BD-4219-9A92-5BB621DBE458}" type="presOf" srcId="{F68E4924-D911-4572-803D-8FD9EB07A0F3}" destId="{CC7EFCE3-554A-4209-9DA6-2A6A237CB63C}" srcOrd="1" destOrd="0" presId="urn:microsoft.com/office/officeart/2005/8/layout/hierarchy3"/>
    <dgm:cxn modelId="{EE30CE80-F559-4C1C-A917-D7ACDB7BA322}" type="presOf" srcId="{1120E3DC-BA32-48A0-B09E-4900BC56E1AD}" destId="{5EC56B27-BBAE-4E19-8783-1FC69AF5250E}" srcOrd="0" destOrd="0" presId="urn:microsoft.com/office/officeart/2005/8/layout/hierarchy3"/>
    <dgm:cxn modelId="{0D084AA6-7BD2-468A-BDB7-E7ED468A9EBC}" srcId="{F0644494-5E25-4EA7-8B53-D6450618BC26}" destId="{D2C5CA29-EB3E-48A3-967D-244EEEF30344}" srcOrd="1" destOrd="0" parTransId="{5980502C-30D2-41A9-98CD-BF26DC2744AD}" sibTransId="{D4C16B95-9B86-4117-ACAC-E2B6DEA8EF10}"/>
    <dgm:cxn modelId="{53D5161F-2426-4042-ABE1-A95C2B4C9F87}" type="presOf" srcId="{0C7989C1-1058-4139-847F-730AE70489E6}" destId="{56937280-4A00-4E84-8DB5-6245E8678CCC}" srcOrd="0" destOrd="0" presId="urn:microsoft.com/office/officeart/2005/8/layout/hierarchy3"/>
    <dgm:cxn modelId="{34CC9DEE-6565-437D-A540-87CFECD4CA25}" srcId="{9A4B2CCA-7CCA-48A8-BE82-34F18978BD05}" destId="{394FFD5B-8038-4A3A-AEBF-936471C16771}" srcOrd="0" destOrd="0" parTransId="{B595AAB4-3C4E-4337-8081-32A2DF601508}" sibTransId="{3F73E566-9783-4E3B-8838-111B6BD90F1F}"/>
    <dgm:cxn modelId="{AB442EA3-6A95-4331-A671-8375CB98E95E}" type="presOf" srcId="{A9727207-4C1E-4EA5-9060-F09D22770E0C}" destId="{A46AA902-D78A-4CB6-8E07-25E35E8849C0}" srcOrd="0" destOrd="0" presId="urn:microsoft.com/office/officeart/2005/8/layout/hierarchy3"/>
    <dgm:cxn modelId="{564B6462-28F1-4BFC-A7A9-DD8C57CAA068}" srcId="{9A4B2CCA-7CCA-48A8-BE82-34F18978BD05}" destId="{9B2B8B8A-5363-408C-A489-976048C00D28}" srcOrd="3" destOrd="0" parTransId="{1120E3DC-BA32-48A0-B09E-4900BC56E1AD}" sibTransId="{A21EE88F-9255-43C6-B8D8-3AD57134969D}"/>
    <dgm:cxn modelId="{623B5ECE-9C23-49D5-9C35-3DFD3ED45116}" srcId="{F68E4924-D911-4572-803D-8FD9EB07A0F3}" destId="{7E826A59-F77E-4656-9475-271363E4A051}" srcOrd="4" destOrd="0" parTransId="{8E5EF75A-6CEB-438D-83D5-F595FFD0490D}" sibTransId="{081EF3CA-3F19-4AED-87AF-4822327C5E9D}"/>
    <dgm:cxn modelId="{493C6106-1B93-4425-AEFD-E85E2735351C}" type="presOf" srcId="{85991136-5350-4109-BA5B-7688B21E5380}" destId="{65996720-89CD-4565-9387-0F9275BCCC4D}" srcOrd="0" destOrd="0" presId="urn:microsoft.com/office/officeart/2005/8/layout/hierarchy3"/>
    <dgm:cxn modelId="{249CDD99-7F65-4A09-80A4-B19A78167C04}" srcId="{F0644494-5E25-4EA7-8B53-D6450618BC26}" destId="{E9695083-7D86-4E4C-9294-2BC7185833E2}" srcOrd="3" destOrd="0" parTransId="{66EDFA2F-284B-4560-999C-C669CA945307}" sibTransId="{77B7A597-C822-4EA2-A3AB-D885C4C123D3}"/>
    <dgm:cxn modelId="{A8FDA807-1E5E-4E0C-87E7-EC34DB482263}" type="presOf" srcId="{4EECF657-E43F-4D3A-8DC0-39AEBEC139E1}" destId="{ABCC9D4C-47A7-412F-825B-40CF26C0D76B}" srcOrd="0" destOrd="0" presId="urn:microsoft.com/office/officeart/2005/8/layout/hierarchy3"/>
    <dgm:cxn modelId="{978E4F08-66F6-4D71-853D-A99E8516572B}" type="presOf" srcId="{0DA97DD1-24D7-432E-A025-7188C7A2CCAF}" destId="{D4502FBC-303B-41D6-9CED-C2453540064B}" srcOrd="0" destOrd="0" presId="urn:microsoft.com/office/officeart/2005/8/layout/hierarchy3"/>
    <dgm:cxn modelId="{FBF2F108-8E0A-4450-A57D-A4785C7B21F9}" srcId="{F0644494-5E25-4EA7-8B53-D6450618BC26}" destId="{F10B838E-987F-4F38-8948-F6DF048AB2DC}" srcOrd="2" destOrd="0" parTransId="{70CD1605-E6DC-48C9-B7AB-73389B41BF39}" sibTransId="{24A9312E-7590-47C0-A1C8-11B0850936C2}"/>
    <dgm:cxn modelId="{450530E6-4D3F-4E4C-AB7B-A00FBB4173FA}" type="presOf" srcId="{E9695083-7D86-4E4C-9294-2BC7185833E2}" destId="{79EF164E-0E51-42F9-A674-E48BE43F0345}" srcOrd="0" destOrd="0" presId="urn:microsoft.com/office/officeart/2005/8/layout/hierarchy3"/>
    <dgm:cxn modelId="{F4A16780-7353-48D1-A7CD-0D3AD92C79D7}" type="presOf" srcId="{66EDFA2F-284B-4560-999C-C669CA945307}" destId="{50D956FD-92BE-41E2-A98D-C6B954513700}" srcOrd="0" destOrd="0" presId="urn:microsoft.com/office/officeart/2005/8/layout/hierarchy3"/>
    <dgm:cxn modelId="{4146D41F-E19E-4A02-BF53-6CC11BBD3022}" type="presOf" srcId="{F22494B3-9D6D-4A93-A5C5-25441DB1299B}" destId="{22EA3F69-9DD6-49ED-84A4-908CEA6D15EA}" srcOrd="0" destOrd="0" presId="urn:microsoft.com/office/officeart/2005/8/layout/hierarchy3"/>
    <dgm:cxn modelId="{C60BA01D-F611-4D26-8EBD-8DDCA7A37D0C}" type="presOf" srcId="{17575F50-8AB3-46BD-856E-F4E11DBCB7D0}" destId="{6FBFA7FA-708E-4621-8B46-D52E5D3E5CB0}" srcOrd="0" destOrd="0" presId="urn:microsoft.com/office/officeart/2005/8/layout/hierarchy3"/>
    <dgm:cxn modelId="{666034FE-507A-484D-B256-BD4EF8F964FF}" srcId="{F68E4924-D911-4572-803D-8FD9EB07A0F3}" destId="{ED0F8848-B60C-4EFF-85A1-B52308C25BE1}" srcOrd="1" destOrd="0" parTransId="{0C7989C1-1058-4139-847F-730AE70489E6}" sibTransId="{A3F82562-6AD8-4222-8AA2-A0370CA30819}"/>
    <dgm:cxn modelId="{00084E5F-47BD-4252-88E3-66E6F451C60D}" type="presOf" srcId="{5980502C-30D2-41A9-98CD-BF26DC2744AD}" destId="{35C3A8C2-C96E-4292-B4BF-94BA6F5E84D7}" srcOrd="0" destOrd="0" presId="urn:microsoft.com/office/officeart/2005/8/layout/hierarchy3"/>
    <dgm:cxn modelId="{91999D12-2EFE-41B0-AC10-87E405635BDA}" type="presOf" srcId="{D2C5CA29-EB3E-48A3-967D-244EEEF30344}" destId="{B41D0F57-312A-4D18-983C-36F64967A4E2}" srcOrd="0" destOrd="0" presId="urn:microsoft.com/office/officeart/2005/8/layout/hierarchy3"/>
    <dgm:cxn modelId="{485740B6-793B-4720-9BBF-B408E085B630}" type="presOf" srcId="{9A4B2CCA-7CCA-48A8-BE82-34F18978BD05}" destId="{DB98A30E-CCC4-457B-9D6C-C62BB822588D}" srcOrd="0" destOrd="0" presId="urn:microsoft.com/office/officeart/2005/8/layout/hierarchy3"/>
    <dgm:cxn modelId="{559C612A-D851-4EC5-86B3-F22A51DE8306}" type="presParOf" srcId="{9CA1A28E-C451-4FB9-9AB3-210F749F991E}" destId="{3327EA92-7E0C-4EC1-B4BF-B643C60FD24C}" srcOrd="0" destOrd="0" presId="urn:microsoft.com/office/officeart/2005/8/layout/hierarchy3"/>
    <dgm:cxn modelId="{B003E033-B22B-4CC2-90AA-5047BF1A5F11}" type="presParOf" srcId="{3327EA92-7E0C-4EC1-B4BF-B643C60FD24C}" destId="{8369BA0B-D3D4-4569-9957-9F2C89BB0B02}" srcOrd="0" destOrd="0" presId="urn:microsoft.com/office/officeart/2005/8/layout/hierarchy3"/>
    <dgm:cxn modelId="{D26C5F3B-A4CC-479D-A038-F96E371A4FC9}" type="presParOf" srcId="{8369BA0B-D3D4-4569-9957-9F2C89BB0B02}" destId="{05943AB3-45B8-4518-834E-452E186D7CD4}" srcOrd="0" destOrd="0" presId="urn:microsoft.com/office/officeart/2005/8/layout/hierarchy3"/>
    <dgm:cxn modelId="{5A5B6FDD-7B63-45C8-9ABA-5FCA8A116DE1}" type="presParOf" srcId="{8369BA0B-D3D4-4569-9957-9F2C89BB0B02}" destId="{CC7EFCE3-554A-4209-9DA6-2A6A237CB63C}" srcOrd="1" destOrd="0" presId="urn:microsoft.com/office/officeart/2005/8/layout/hierarchy3"/>
    <dgm:cxn modelId="{B5F6035D-B570-4D80-B88B-B6983CEDAF4B}" type="presParOf" srcId="{3327EA92-7E0C-4EC1-B4BF-B643C60FD24C}" destId="{78BAA66F-827F-4661-B367-C67B3FC8A67F}" srcOrd="1" destOrd="0" presId="urn:microsoft.com/office/officeart/2005/8/layout/hierarchy3"/>
    <dgm:cxn modelId="{A90B2EB6-2C13-42D4-BCDA-F29D164D6D58}" type="presParOf" srcId="{78BAA66F-827F-4661-B367-C67B3FC8A67F}" destId="{1FE2B529-2693-47A9-97AF-65FC0B4E5361}" srcOrd="0" destOrd="0" presId="urn:microsoft.com/office/officeart/2005/8/layout/hierarchy3"/>
    <dgm:cxn modelId="{B47D9ED8-56FD-4A4D-A3F3-861BA99D7B53}" type="presParOf" srcId="{78BAA66F-827F-4661-B367-C67B3FC8A67F}" destId="{806A11C3-48A5-4750-96E5-E56F787F203E}" srcOrd="1" destOrd="0" presId="urn:microsoft.com/office/officeart/2005/8/layout/hierarchy3"/>
    <dgm:cxn modelId="{A2A49D8C-AEF6-49C4-B87F-3420CB5BB9D7}" type="presParOf" srcId="{78BAA66F-827F-4661-B367-C67B3FC8A67F}" destId="{56937280-4A00-4E84-8DB5-6245E8678CCC}" srcOrd="2" destOrd="0" presId="urn:microsoft.com/office/officeart/2005/8/layout/hierarchy3"/>
    <dgm:cxn modelId="{B1AD91DC-EA0B-4BE6-9DFB-33D8ECB0DA76}" type="presParOf" srcId="{78BAA66F-827F-4661-B367-C67B3FC8A67F}" destId="{43EE17F0-C21A-44F8-AC78-82CD101D1C4F}" srcOrd="3" destOrd="0" presId="urn:microsoft.com/office/officeart/2005/8/layout/hierarchy3"/>
    <dgm:cxn modelId="{0640D89B-7A1B-4109-9AEE-B79237982254}" type="presParOf" srcId="{78BAA66F-827F-4661-B367-C67B3FC8A67F}" destId="{ABCC9D4C-47A7-412F-825B-40CF26C0D76B}" srcOrd="4" destOrd="0" presId="urn:microsoft.com/office/officeart/2005/8/layout/hierarchy3"/>
    <dgm:cxn modelId="{9F4B02EC-E7CF-4547-AB6F-5FF443D2EEC2}" type="presParOf" srcId="{78BAA66F-827F-4661-B367-C67B3FC8A67F}" destId="{29812B19-1066-4C9B-BD7B-182263C0B4CE}" srcOrd="5" destOrd="0" presId="urn:microsoft.com/office/officeart/2005/8/layout/hierarchy3"/>
    <dgm:cxn modelId="{63137FB1-98A4-468B-8582-ECE64F2F71E8}" type="presParOf" srcId="{78BAA66F-827F-4661-B367-C67B3FC8A67F}" destId="{052EBF55-CF17-488F-B55C-641E7000CFD2}" srcOrd="6" destOrd="0" presId="urn:microsoft.com/office/officeart/2005/8/layout/hierarchy3"/>
    <dgm:cxn modelId="{160F8AC6-70B0-4B08-86A8-CC624C14EC24}" type="presParOf" srcId="{78BAA66F-827F-4661-B367-C67B3FC8A67F}" destId="{E76CA24D-E13C-45BC-ABD6-AEE431D817E8}" srcOrd="7" destOrd="0" presId="urn:microsoft.com/office/officeart/2005/8/layout/hierarchy3"/>
    <dgm:cxn modelId="{1857BCF9-93A8-4B6A-BDAE-7A052B8E6436}" type="presParOf" srcId="{78BAA66F-827F-4661-B367-C67B3FC8A67F}" destId="{EA60861B-10BA-4BFC-B993-4F4DC8913103}" srcOrd="8" destOrd="0" presId="urn:microsoft.com/office/officeart/2005/8/layout/hierarchy3"/>
    <dgm:cxn modelId="{458E9CDF-31F5-46CB-93D7-F611C8955785}" type="presParOf" srcId="{78BAA66F-827F-4661-B367-C67B3FC8A67F}" destId="{157774BA-B4B4-4229-AB8B-CB971760AD05}" srcOrd="9" destOrd="0" presId="urn:microsoft.com/office/officeart/2005/8/layout/hierarchy3"/>
    <dgm:cxn modelId="{5B0F957C-A935-4D03-BDEE-7CC9E9A2F328}" type="presParOf" srcId="{9CA1A28E-C451-4FB9-9AB3-210F749F991E}" destId="{4A09C956-9BF2-40DA-9B0B-5937D3E6FE6A}" srcOrd="1" destOrd="0" presId="urn:microsoft.com/office/officeart/2005/8/layout/hierarchy3"/>
    <dgm:cxn modelId="{99D8B450-6A96-4C1C-B1DF-E5721F94B18E}" type="presParOf" srcId="{4A09C956-9BF2-40DA-9B0B-5937D3E6FE6A}" destId="{5C47B43F-BA28-4BB1-ACFA-6EB505A541CA}" srcOrd="0" destOrd="0" presId="urn:microsoft.com/office/officeart/2005/8/layout/hierarchy3"/>
    <dgm:cxn modelId="{CCE47135-39D2-4156-BA44-396FEFE33B3B}" type="presParOf" srcId="{5C47B43F-BA28-4BB1-ACFA-6EB505A541CA}" destId="{56693BC4-1B9B-466C-9365-F34E288C91C8}" srcOrd="0" destOrd="0" presId="urn:microsoft.com/office/officeart/2005/8/layout/hierarchy3"/>
    <dgm:cxn modelId="{FE155479-04BC-4C35-BDF3-E5B3A7ABFA38}" type="presParOf" srcId="{5C47B43F-BA28-4BB1-ACFA-6EB505A541CA}" destId="{62C5A7C1-9998-48F5-BC68-43AF1AE538CD}" srcOrd="1" destOrd="0" presId="urn:microsoft.com/office/officeart/2005/8/layout/hierarchy3"/>
    <dgm:cxn modelId="{C22D64F2-9190-44D7-9410-8C2FE10B3052}" type="presParOf" srcId="{4A09C956-9BF2-40DA-9B0B-5937D3E6FE6A}" destId="{298D5CFB-14FE-4801-BA64-55980A252DEA}" srcOrd="1" destOrd="0" presId="urn:microsoft.com/office/officeart/2005/8/layout/hierarchy3"/>
    <dgm:cxn modelId="{D2988571-0E05-46DF-B368-C922A007E596}" type="presParOf" srcId="{298D5CFB-14FE-4801-BA64-55980A252DEA}" destId="{32FAFE1D-279E-414D-9AB9-4B5BABA72B63}" srcOrd="0" destOrd="0" presId="urn:microsoft.com/office/officeart/2005/8/layout/hierarchy3"/>
    <dgm:cxn modelId="{9F0B53A9-E3F4-4F57-A689-6B4230C431D7}" type="presParOf" srcId="{298D5CFB-14FE-4801-BA64-55980A252DEA}" destId="{6216D8E3-A570-446A-8D7F-D9838AE61377}" srcOrd="1" destOrd="0" presId="urn:microsoft.com/office/officeart/2005/8/layout/hierarchy3"/>
    <dgm:cxn modelId="{3264586F-3DD8-481A-9890-BC7637E945DF}" type="presParOf" srcId="{298D5CFB-14FE-4801-BA64-55980A252DEA}" destId="{35C3A8C2-C96E-4292-B4BF-94BA6F5E84D7}" srcOrd="2" destOrd="0" presId="urn:microsoft.com/office/officeart/2005/8/layout/hierarchy3"/>
    <dgm:cxn modelId="{A1C6CA5F-0A0B-4BA1-911D-1DDBCAC82F50}" type="presParOf" srcId="{298D5CFB-14FE-4801-BA64-55980A252DEA}" destId="{B41D0F57-312A-4D18-983C-36F64967A4E2}" srcOrd="3" destOrd="0" presId="urn:microsoft.com/office/officeart/2005/8/layout/hierarchy3"/>
    <dgm:cxn modelId="{16727DAF-FECF-4C1B-A5D5-706925BB319D}" type="presParOf" srcId="{298D5CFB-14FE-4801-BA64-55980A252DEA}" destId="{2C46A4AB-E68A-4002-B332-C4E73AE8ED93}" srcOrd="4" destOrd="0" presId="urn:microsoft.com/office/officeart/2005/8/layout/hierarchy3"/>
    <dgm:cxn modelId="{ECFFE68D-C3B4-4994-927B-1B8BA3D0A746}" type="presParOf" srcId="{298D5CFB-14FE-4801-BA64-55980A252DEA}" destId="{7851AF1C-FF1C-4ECB-B40D-AEE0570776E4}" srcOrd="5" destOrd="0" presId="urn:microsoft.com/office/officeart/2005/8/layout/hierarchy3"/>
    <dgm:cxn modelId="{C7E0AA72-6214-4296-AF91-A52F138F63A1}" type="presParOf" srcId="{298D5CFB-14FE-4801-BA64-55980A252DEA}" destId="{50D956FD-92BE-41E2-A98D-C6B954513700}" srcOrd="6" destOrd="0" presId="urn:microsoft.com/office/officeart/2005/8/layout/hierarchy3"/>
    <dgm:cxn modelId="{2F4AEC8F-0DFC-4ED1-BDAF-89812B448CCE}" type="presParOf" srcId="{298D5CFB-14FE-4801-BA64-55980A252DEA}" destId="{79EF164E-0E51-42F9-A674-E48BE43F0345}" srcOrd="7" destOrd="0" presId="urn:microsoft.com/office/officeart/2005/8/layout/hierarchy3"/>
    <dgm:cxn modelId="{F0291F77-47C4-4545-B3BC-41276E33579E}" type="presParOf" srcId="{298D5CFB-14FE-4801-BA64-55980A252DEA}" destId="{7F0249A4-45C6-4848-B2D9-380365022B3D}" srcOrd="8" destOrd="0" presId="urn:microsoft.com/office/officeart/2005/8/layout/hierarchy3"/>
    <dgm:cxn modelId="{D1D029B7-505D-4B06-8222-C0BC165BCB56}" type="presParOf" srcId="{298D5CFB-14FE-4801-BA64-55980A252DEA}" destId="{4BC09C1B-098E-4D79-98AE-AE6CB9D7A946}" srcOrd="9" destOrd="0" presId="urn:microsoft.com/office/officeart/2005/8/layout/hierarchy3"/>
    <dgm:cxn modelId="{E63E477B-0436-4D95-A357-D3FAABEC6708}" type="presParOf" srcId="{9CA1A28E-C451-4FB9-9AB3-210F749F991E}" destId="{24F23D03-02A7-40D0-A408-74AF246056C5}" srcOrd="2" destOrd="0" presId="urn:microsoft.com/office/officeart/2005/8/layout/hierarchy3"/>
    <dgm:cxn modelId="{8E5842A7-512B-4ADD-8450-4D1F431A8F84}" type="presParOf" srcId="{24F23D03-02A7-40D0-A408-74AF246056C5}" destId="{FB7559AD-1C75-4F69-B04E-5180C9806335}" srcOrd="0" destOrd="0" presId="urn:microsoft.com/office/officeart/2005/8/layout/hierarchy3"/>
    <dgm:cxn modelId="{BD2428B5-C3D5-4776-BC10-AE601FAC0A3D}" type="presParOf" srcId="{FB7559AD-1C75-4F69-B04E-5180C9806335}" destId="{D4502FBC-303B-41D6-9CED-C2453540064B}" srcOrd="0" destOrd="0" presId="urn:microsoft.com/office/officeart/2005/8/layout/hierarchy3"/>
    <dgm:cxn modelId="{7CE37F8D-DF76-4B6F-BA1F-F0E9F08A948C}" type="presParOf" srcId="{FB7559AD-1C75-4F69-B04E-5180C9806335}" destId="{5110E410-3017-448E-A915-E1C776752A7C}" srcOrd="1" destOrd="0" presId="urn:microsoft.com/office/officeart/2005/8/layout/hierarchy3"/>
    <dgm:cxn modelId="{C813E58E-1424-40C1-AD51-35953318441E}" type="presParOf" srcId="{24F23D03-02A7-40D0-A408-74AF246056C5}" destId="{216B08A9-4694-44E6-8462-DBCCBBC6BF9F}" srcOrd="1" destOrd="0" presId="urn:microsoft.com/office/officeart/2005/8/layout/hierarchy3"/>
    <dgm:cxn modelId="{A6E47242-6D03-48B4-8D70-27DB6BD18547}" type="presParOf" srcId="{216B08A9-4694-44E6-8462-DBCCBBC6BF9F}" destId="{6FBFA7FA-708E-4621-8B46-D52E5D3E5CB0}" srcOrd="0" destOrd="0" presId="urn:microsoft.com/office/officeart/2005/8/layout/hierarchy3"/>
    <dgm:cxn modelId="{10ED70D2-6392-4537-AE14-A81D58B2EC46}" type="presParOf" srcId="{216B08A9-4694-44E6-8462-DBCCBBC6BF9F}" destId="{A46AA902-D78A-4CB6-8E07-25E35E8849C0}" srcOrd="1" destOrd="0" presId="urn:microsoft.com/office/officeart/2005/8/layout/hierarchy3"/>
    <dgm:cxn modelId="{7A7F60BA-2040-47BF-A11C-D041E8EA22CF}" type="presParOf" srcId="{216B08A9-4694-44E6-8462-DBCCBBC6BF9F}" destId="{F1DE90C8-20D3-4A7F-BD0C-22709234461D}" srcOrd="2" destOrd="0" presId="urn:microsoft.com/office/officeart/2005/8/layout/hierarchy3"/>
    <dgm:cxn modelId="{303B5AEA-A253-48D6-B0CB-076B3AC6056F}" type="presParOf" srcId="{216B08A9-4694-44E6-8462-DBCCBBC6BF9F}" destId="{FF2EF2C6-CA57-419C-B1FD-B63CF74BB800}" srcOrd="3" destOrd="0" presId="urn:microsoft.com/office/officeart/2005/8/layout/hierarchy3"/>
    <dgm:cxn modelId="{AC48AE82-10AE-48EE-8092-692EE48E64F6}" type="presParOf" srcId="{216B08A9-4694-44E6-8462-DBCCBBC6BF9F}" destId="{2CD95BCD-2B0A-4166-9B33-999C62E9F7E4}" srcOrd="4" destOrd="0" presId="urn:microsoft.com/office/officeart/2005/8/layout/hierarchy3"/>
    <dgm:cxn modelId="{709BDB5A-95A7-4A2C-8691-FBFAD9E907AB}" type="presParOf" srcId="{216B08A9-4694-44E6-8462-DBCCBBC6BF9F}" destId="{90CAD77E-EB3D-4867-94FE-962EBD01E701}" srcOrd="5" destOrd="0" presId="urn:microsoft.com/office/officeart/2005/8/layout/hierarchy3"/>
    <dgm:cxn modelId="{C8A3D4D9-B85A-4BEF-AB6F-07805034E095}" type="presParOf" srcId="{216B08A9-4694-44E6-8462-DBCCBBC6BF9F}" destId="{22EA3F69-9DD6-49ED-84A4-908CEA6D15EA}" srcOrd="6" destOrd="0" presId="urn:microsoft.com/office/officeart/2005/8/layout/hierarchy3"/>
    <dgm:cxn modelId="{B80D6255-2E82-493F-921D-97B3B62FD1EC}" type="presParOf" srcId="{216B08A9-4694-44E6-8462-DBCCBBC6BF9F}" destId="{4C8EADAD-39B7-40EE-850A-8186A4427A11}" srcOrd="7" destOrd="0" presId="urn:microsoft.com/office/officeart/2005/8/layout/hierarchy3"/>
    <dgm:cxn modelId="{7B709DB8-DE59-4724-911E-1B870BF89DA9}" type="presParOf" srcId="{216B08A9-4694-44E6-8462-DBCCBBC6BF9F}" destId="{F730E0FC-060F-4499-8DEE-6091B687802E}" srcOrd="8" destOrd="0" presId="urn:microsoft.com/office/officeart/2005/8/layout/hierarchy3"/>
    <dgm:cxn modelId="{9425DEC0-9476-462E-B0DA-D98461E67175}" type="presParOf" srcId="{216B08A9-4694-44E6-8462-DBCCBBC6BF9F}" destId="{65996720-89CD-4565-9387-0F9275BCCC4D}" srcOrd="9" destOrd="0" presId="urn:microsoft.com/office/officeart/2005/8/layout/hierarchy3"/>
    <dgm:cxn modelId="{FDF03C98-F925-47B2-90C6-A12267B40639}" type="presParOf" srcId="{9CA1A28E-C451-4FB9-9AB3-210F749F991E}" destId="{351A75E8-9C3D-45F1-8A37-266818B09891}" srcOrd="3" destOrd="0" presId="urn:microsoft.com/office/officeart/2005/8/layout/hierarchy3"/>
    <dgm:cxn modelId="{AE4AF0DA-FE9C-4695-BFA1-572C418B1EE3}" type="presParOf" srcId="{351A75E8-9C3D-45F1-8A37-266818B09891}" destId="{5468E5A4-7335-46CA-88F4-B1F589A44F62}" srcOrd="0" destOrd="0" presId="urn:microsoft.com/office/officeart/2005/8/layout/hierarchy3"/>
    <dgm:cxn modelId="{44A93365-534D-40A4-91BB-8F360976C0EE}" type="presParOf" srcId="{5468E5A4-7335-46CA-88F4-B1F589A44F62}" destId="{DB98A30E-CCC4-457B-9D6C-C62BB822588D}" srcOrd="0" destOrd="0" presId="urn:microsoft.com/office/officeart/2005/8/layout/hierarchy3"/>
    <dgm:cxn modelId="{1973D928-6EC9-4FC4-8910-57B075CECF0C}" type="presParOf" srcId="{5468E5A4-7335-46CA-88F4-B1F589A44F62}" destId="{BD727616-80B4-4359-9436-546584AB2317}" srcOrd="1" destOrd="0" presId="urn:microsoft.com/office/officeart/2005/8/layout/hierarchy3"/>
    <dgm:cxn modelId="{D91F5B9B-1391-4312-A246-2B83473490E1}" type="presParOf" srcId="{351A75E8-9C3D-45F1-8A37-266818B09891}" destId="{63B65E71-F1E4-4AE7-9EB5-3A4A60BF68E7}" srcOrd="1" destOrd="0" presId="urn:microsoft.com/office/officeart/2005/8/layout/hierarchy3"/>
    <dgm:cxn modelId="{83B6E6F3-11C5-4FEA-8387-E084A359CD44}" type="presParOf" srcId="{63B65E71-F1E4-4AE7-9EB5-3A4A60BF68E7}" destId="{42A34BA4-0D3B-4A85-8AA5-DEA5F0A94AC0}" srcOrd="0" destOrd="0" presId="urn:microsoft.com/office/officeart/2005/8/layout/hierarchy3"/>
    <dgm:cxn modelId="{C0338429-9B44-422A-A50A-8C6B41A0A36A}" type="presParOf" srcId="{63B65E71-F1E4-4AE7-9EB5-3A4A60BF68E7}" destId="{5CA28D54-7166-468E-8AD1-D22647570A66}" srcOrd="1" destOrd="0" presId="urn:microsoft.com/office/officeart/2005/8/layout/hierarchy3"/>
    <dgm:cxn modelId="{88A1B378-4A7E-4CB5-9932-723EDB9EC8E2}" type="presParOf" srcId="{63B65E71-F1E4-4AE7-9EB5-3A4A60BF68E7}" destId="{B2908398-E3DD-4A05-BB4A-72367E826F27}" srcOrd="2" destOrd="0" presId="urn:microsoft.com/office/officeart/2005/8/layout/hierarchy3"/>
    <dgm:cxn modelId="{975CBE31-B8AF-405B-AC8A-51C04AB2D419}" type="presParOf" srcId="{63B65E71-F1E4-4AE7-9EB5-3A4A60BF68E7}" destId="{035B2EB9-5B3B-4861-8DA2-23496304E9BB}" srcOrd="3" destOrd="0" presId="urn:microsoft.com/office/officeart/2005/8/layout/hierarchy3"/>
    <dgm:cxn modelId="{2DA846D2-F834-49DF-AA92-516C372ECBB3}" type="presParOf" srcId="{63B65E71-F1E4-4AE7-9EB5-3A4A60BF68E7}" destId="{B1CE2035-860F-4F9A-957B-D00760E3EC59}" srcOrd="4" destOrd="0" presId="urn:microsoft.com/office/officeart/2005/8/layout/hierarchy3"/>
    <dgm:cxn modelId="{5D422EA9-275B-49BE-8AA3-9491EF47E87B}" type="presParOf" srcId="{63B65E71-F1E4-4AE7-9EB5-3A4A60BF68E7}" destId="{FCAB75F2-EE48-446B-8A62-AC5778290D79}" srcOrd="5" destOrd="0" presId="urn:microsoft.com/office/officeart/2005/8/layout/hierarchy3"/>
    <dgm:cxn modelId="{E6F85E1F-106F-4A79-A938-D997076284ED}" type="presParOf" srcId="{63B65E71-F1E4-4AE7-9EB5-3A4A60BF68E7}" destId="{5EC56B27-BBAE-4E19-8783-1FC69AF5250E}" srcOrd="6" destOrd="0" presId="urn:microsoft.com/office/officeart/2005/8/layout/hierarchy3"/>
    <dgm:cxn modelId="{A981DC30-6D04-4C9F-AFD4-40D920653E4D}" type="presParOf" srcId="{63B65E71-F1E4-4AE7-9EB5-3A4A60BF68E7}" destId="{C410C4A1-EAB2-4FB5-9623-4D9111864320}" srcOrd="7" destOrd="0" presId="urn:microsoft.com/office/officeart/2005/8/layout/hierarchy3"/>
    <dgm:cxn modelId="{64B02F70-4973-45CE-882E-39C3441157B4}" type="presParOf" srcId="{63B65E71-F1E4-4AE7-9EB5-3A4A60BF68E7}" destId="{C36D656E-4528-4913-8D54-BF4882BD0661}" srcOrd="8" destOrd="0" presId="urn:microsoft.com/office/officeart/2005/8/layout/hierarchy3"/>
    <dgm:cxn modelId="{A2B30CFA-98C2-4C09-897C-B3F8F8EC92CD}" type="presParOf" srcId="{63B65E71-F1E4-4AE7-9EB5-3A4A60BF68E7}" destId="{7CECD1EC-6DEF-4B00-A9A9-F2CE783A9338}" srcOrd="9"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95A77-9492-455F-B74C-0EA89BD54489}"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1C3BC919-2FE2-4C23-AB7D-00FB97D5BA98}">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QI (or “Patient Care Improvement”) Teams</a:t>
          </a:r>
          <a:endParaRPr lang="en-US" dirty="0"/>
        </a:p>
      </dgm:t>
    </dgm:pt>
    <dgm:pt modelId="{B42D3EC4-E1D7-4798-9A7F-D2B9733963A7}" type="parTrans" cxnId="{542FBE92-6800-4D6F-B888-800B93E7B518}">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4EBB3CE5-D904-4C79-BC56-8F1318CE3CC3}" type="sibTrans" cxnId="{542FBE92-6800-4D6F-B888-800B93E7B518}">
      <dgm:prSet/>
      <dgm:spPr/>
      <dgm:t>
        <a:bodyPr/>
        <a:lstStyle/>
        <a:p>
          <a:endParaRPr lang="en-US"/>
        </a:p>
      </dgm:t>
    </dgm:pt>
    <dgm:pt modelId="{5F1429CD-1680-43D9-80E4-3FB7B9D543BF}">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STaR Work Groups</a:t>
          </a:r>
          <a:endParaRPr lang="en-US" dirty="0"/>
        </a:p>
      </dgm:t>
    </dgm:pt>
    <dgm:pt modelId="{76228F34-466E-4B86-9B92-DD6CA8BEBBE3}" type="parTrans" cxnId="{69E5182C-C76D-4153-8E25-6F86AAEA5AF9}">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33EC6881-C7A9-4978-94A6-6A6991D13564}" type="sibTrans" cxnId="{69E5182C-C76D-4153-8E25-6F86AAEA5AF9}">
      <dgm:prSet/>
      <dgm:spPr/>
      <dgm:t>
        <a:bodyPr/>
        <a:lstStyle/>
        <a:p>
          <a:endParaRPr lang="en-US"/>
        </a:p>
      </dgm:t>
    </dgm:pt>
    <dgm:pt modelId="{34F1BBF3-D8D7-492E-9202-9326F573693F}">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Program Monitoring</a:t>
          </a:r>
          <a:endParaRPr lang="en-US" dirty="0"/>
        </a:p>
      </dgm:t>
    </dgm:pt>
    <dgm:pt modelId="{1E356132-B3FE-4163-8637-A892FEE18435}" type="parTrans" cxnId="{755F1E29-B29F-495C-924E-312DD3239490}">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B5FAF2FF-56D2-4A6A-BE2E-F26F82501EED}" type="sibTrans" cxnId="{755F1E29-B29F-495C-924E-312DD3239490}">
      <dgm:prSet/>
      <dgm:spPr/>
      <dgm:t>
        <a:bodyPr/>
        <a:lstStyle/>
        <a:p>
          <a:endParaRPr lang="en-US"/>
        </a:p>
      </dgm:t>
    </dgm:pt>
    <dgm:pt modelId="{5908071E-A60C-4DEE-8D38-5110159E20A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Quality Assurance &amp; Regulatory Compliance</a:t>
          </a:r>
          <a:endParaRPr lang="en-US" dirty="0"/>
        </a:p>
      </dgm:t>
    </dgm:pt>
    <dgm:pt modelId="{D2078D36-CB25-4FA3-865F-409C108BE0C3}" type="parTrans" cxnId="{B2409584-718D-469D-9990-6ADB6BFCFF60}">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12659F98-C650-4FB0-962B-73DCC81F6FBE}" type="sibTrans" cxnId="{B2409584-718D-469D-9990-6ADB6BFCFF60}">
      <dgm:prSet/>
      <dgm:spPr/>
      <dgm:t>
        <a:bodyPr/>
        <a:lstStyle/>
        <a:p>
          <a:endParaRPr lang="en-US"/>
        </a:p>
      </dgm:t>
    </dgm:pt>
    <dgm:pt modelId="{F46EAD3C-B308-464B-A79F-0A1AD5F0158E}">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Monthly Review of Program Performance</a:t>
          </a:r>
          <a:endParaRPr lang="en-US" dirty="0"/>
        </a:p>
      </dgm:t>
    </dgm:pt>
    <dgm:pt modelId="{E0E26F17-84BE-41E2-837B-18327F7CE497}" type="parTrans" cxnId="{8325C2A6-46CD-4677-BC23-F672A7A7DAC9}">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F5992A1A-8F38-431C-9004-88EEBEC814A4}" type="sibTrans" cxnId="{8325C2A6-46CD-4677-BC23-F672A7A7DAC9}">
      <dgm:prSet/>
      <dgm:spPr/>
      <dgm:t>
        <a:bodyPr/>
        <a:lstStyle/>
        <a:p>
          <a:endParaRPr lang="en-US"/>
        </a:p>
      </dgm:t>
    </dgm:pt>
    <dgm:pt modelId="{701C22D3-FB93-4D3F-B0C0-C93DC1088A01}">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Program Outcomes Evaluation</a:t>
          </a:r>
          <a:endParaRPr lang="en-US" dirty="0"/>
        </a:p>
      </dgm:t>
    </dgm:pt>
    <dgm:pt modelId="{2F4666F1-EF72-42C9-83D2-924870F04D63}" type="parTrans" cxnId="{5E6DDC7E-6925-4944-A0BA-9FED1F4DDC79}">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BB8DABAF-5BF7-4FBF-B0F6-906EF7DF0154}" type="sibTrans" cxnId="{5E6DDC7E-6925-4944-A0BA-9FED1F4DDC79}">
      <dgm:prSet/>
      <dgm:spPr/>
      <dgm:t>
        <a:bodyPr/>
        <a:lstStyle/>
        <a:p>
          <a:endParaRPr lang="en-US"/>
        </a:p>
      </dgm:t>
    </dgm:pt>
    <dgm:pt modelId="{CEBFDA60-9B77-43A7-9B80-3EA951EAA96F}">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Staff Surveys &amp; Focus Groups</a:t>
          </a:r>
          <a:endParaRPr lang="en-US" dirty="0"/>
        </a:p>
      </dgm:t>
    </dgm:pt>
    <dgm:pt modelId="{F91A13DB-1A58-4B15-BBE4-E0D42F838BA7}" type="parTrans" cxnId="{D099AE48-B2A7-4557-88B8-F256C857E31D}">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8A50DFE7-E979-4D05-820B-270A75E6AA97}" type="sibTrans" cxnId="{D099AE48-B2A7-4557-88B8-F256C857E31D}">
      <dgm:prSet/>
      <dgm:spPr/>
      <dgm:t>
        <a:bodyPr/>
        <a:lstStyle/>
        <a:p>
          <a:endParaRPr lang="en-US"/>
        </a:p>
      </dgm:t>
    </dgm:pt>
    <dgm:pt modelId="{E6D7E957-0037-4FA2-96D6-F2CC058860F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Patient Surveys</a:t>
          </a:r>
          <a:endParaRPr lang="en-US" dirty="0"/>
        </a:p>
      </dgm:t>
    </dgm:pt>
    <dgm:pt modelId="{505EAB86-7F9B-4361-9FAE-1710EA895AEB}" type="parTrans" cxnId="{54BE9649-28EE-42C3-8D31-EE6138E42068}">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08456A55-8676-470F-9B55-EF130498DB36}" type="sibTrans" cxnId="{54BE9649-28EE-42C3-8D31-EE6138E42068}">
      <dgm:prSet/>
      <dgm:spPr/>
      <dgm:t>
        <a:bodyPr/>
        <a:lstStyle/>
        <a:p>
          <a:endParaRPr lang="en-US"/>
        </a:p>
      </dgm:t>
    </dgm:pt>
    <dgm:pt modelId="{5D9C6CA4-DEA3-41F9-8076-5EB7707AEE4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Outcome Measures Review (CHP/State/Regional)</a:t>
          </a:r>
          <a:endParaRPr lang="en-US" dirty="0"/>
        </a:p>
      </dgm:t>
    </dgm:pt>
    <dgm:pt modelId="{BB7E3CDD-1AE7-4032-AE8F-D70BEC69DC88}" type="parTrans" cxnId="{36E1E53D-4596-456A-BD05-E3A35376881E}">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39B67901-0D2E-40C3-B8AC-0CA134F0CAB4}" type="sibTrans" cxnId="{36E1E53D-4596-456A-BD05-E3A35376881E}">
      <dgm:prSet/>
      <dgm:spPr/>
      <dgm:t>
        <a:bodyPr/>
        <a:lstStyle/>
        <a:p>
          <a:endParaRPr lang="en-US"/>
        </a:p>
      </dgm:t>
    </dgm:pt>
    <dgm:pt modelId="{7912C757-0502-4AB3-BB8B-9A33C9FDF22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smtClean="0"/>
            <a:t>CHP Quality Program</a:t>
          </a:r>
          <a:endParaRPr lang="en-US" sz="2400" b="1" dirty="0"/>
        </a:p>
      </dgm:t>
    </dgm:pt>
    <dgm:pt modelId="{6463DF5E-6A4D-4D6A-9815-6E5BAB234EA1}" type="sibTrans" cxnId="{8CD3E9AF-4507-4A66-BB0C-5B221F7C5124}">
      <dgm:prSet/>
      <dgm:spPr/>
      <dgm:t>
        <a:bodyPr/>
        <a:lstStyle/>
        <a:p>
          <a:endParaRPr lang="en-US"/>
        </a:p>
      </dgm:t>
    </dgm:pt>
    <dgm:pt modelId="{EEE5F32E-7E8A-431E-B63E-DCF34450D255}" type="parTrans" cxnId="{8CD3E9AF-4507-4A66-BB0C-5B221F7C5124}">
      <dgm:prSet/>
      <dgm:spPr/>
      <dgm:t>
        <a:bodyPr/>
        <a:lstStyle/>
        <a:p>
          <a:endParaRPr lang="en-US"/>
        </a:p>
      </dgm:t>
    </dgm:pt>
    <dgm:pt modelId="{66F8C68E-47A8-4A66-BA57-B87FDB19DB0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aseline="0" dirty="0" smtClean="0"/>
            <a:t>PDSAs</a:t>
          </a:r>
          <a:endParaRPr lang="en-US" dirty="0"/>
        </a:p>
      </dgm:t>
    </dgm:pt>
    <dgm:pt modelId="{418815C1-8FA5-47F0-A0FC-50D0CDF3B9C6}" type="parTrans" cxnId="{D14822C9-BDB1-4743-8B0F-26A7BACBBAA1}">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6B548869-F4E1-4743-8AE6-CF091058B441}" type="sibTrans" cxnId="{D14822C9-BDB1-4743-8B0F-26A7BACBBAA1}">
      <dgm:prSet/>
      <dgm:spPr/>
      <dgm:t>
        <a:bodyPr/>
        <a:lstStyle/>
        <a:p>
          <a:endParaRPr lang="en-US"/>
        </a:p>
      </dgm:t>
    </dgm:pt>
    <dgm:pt modelId="{145F2583-4AC1-4D7B-8EFE-CCDAFCD2A89F}" type="pres">
      <dgm:prSet presAssocID="{38995A77-9492-455F-B74C-0EA89BD54489}" presName="Name0" presStyleCnt="0">
        <dgm:presLayoutVars>
          <dgm:chPref val="1"/>
          <dgm:dir/>
          <dgm:animOne val="branch"/>
          <dgm:animLvl val="lvl"/>
          <dgm:resizeHandles val="exact"/>
        </dgm:presLayoutVars>
      </dgm:prSet>
      <dgm:spPr/>
      <dgm:t>
        <a:bodyPr/>
        <a:lstStyle/>
        <a:p>
          <a:endParaRPr lang="en-US"/>
        </a:p>
      </dgm:t>
    </dgm:pt>
    <dgm:pt modelId="{F90FF6EF-A632-4DB7-86F2-625358B832C2}" type="pres">
      <dgm:prSet presAssocID="{7912C757-0502-4AB3-BB8B-9A33C9FDF225}" presName="root1" presStyleCnt="0"/>
      <dgm:spPr/>
      <dgm:t>
        <a:bodyPr/>
        <a:lstStyle/>
        <a:p>
          <a:endParaRPr lang="en-US"/>
        </a:p>
      </dgm:t>
    </dgm:pt>
    <dgm:pt modelId="{E194AF1C-17CF-401B-84E9-F6D62E1484FD}" type="pres">
      <dgm:prSet presAssocID="{7912C757-0502-4AB3-BB8B-9A33C9FDF225}" presName="LevelOneTextNode" presStyleLbl="node0" presStyleIdx="0" presStyleCnt="1" custScaleY="116755">
        <dgm:presLayoutVars>
          <dgm:chPref val="3"/>
        </dgm:presLayoutVars>
      </dgm:prSet>
      <dgm:spPr/>
      <dgm:t>
        <a:bodyPr/>
        <a:lstStyle/>
        <a:p>
          <a:endParaRPr lang="en-US"/>
        </a:p>
      </dgm:t>
    </dgm:pt>
    <dgm:pt modelId="{16F9D8FC-1D60-420B-9A20-1C2D307F196C}" type="pres">
      <dgm:prSet presAssocID="{7912C757-0502-4AB3-BB8B-9A33C9FDF225}" presName="level2hierChild" presStyleCnt="0"/>
      <dgm:spPr/>
      <dgm:t>
        <a:bodyPr/>
        <a:lstStyle/>
        <a:p>
          <a:endParaRPr lang="en-US"/>
        </a:p>
      </dgm:t>
    </dgm:pt>
    <dgm:pt modelId="{DF5391D3-749A-4516-AA82-3EAB91C3603D}" type="pres">
      <dgm:prSet presAssocID="{B42D3EC4-E1D7-4798-9A7F-D2B9733963A7}" presName="conn2-1" presStyleLbl="parChTrans1D2" presStyleIdx="0" presStyleCnt="4"/>
      <dgm:spPr/>
      <dgm:t>
        <a:bodyPr/>
        <a:lstStyle/>
        <a:p>
          <a:endParaRPr lang="en-US"/>
        </a:p>
      </dgm:t>
    </dgm:pt>
    <dgm:pt modelId="{7B0AE785-C330-498E-86E7-1C6F69026AB2}" type="pres">
      <dgm:prSet presAssocID="{B42D3EC4-E1D7-4798-9A7F-D2B9733963A7}" presName="connTx" presStyleLbl="parChTrans1D2" presStyleIdx="0" presStyleCnt="4"/>
      <dgm:spPr/>
      <dgm:t>
        <a:bodyPr/>
        <a:lstStyle/>
        <a:p>
          <a:endParaRPr lang="en-US"/>
        </a:p>
      </dgm:t>
    </dgm:pt>
    <dgm:pt modelId="{A16A6B1B-73B6-4081-B0C7-2F80C4766786}" type="pres">
      <dgm:prSet presAssocID="{1C3BC919-2FE2-4C23-AB7D-00FB97D5BA98}" presName="root2" presStyleCnt="0"/>
      <dgm:spPr/>
      <dgm:t>
        <a:bodyPr/>
        <a:lstStyle/>
        <a:p>
          <a:endParaRPr lang="en-US"/>
        </a:p>
      </dgm:t>
    </dgm:pt>
    <dgm:pt modelId="{A30A28E8-B104-4A5B-981A-EE27BE3B1C43}" type="pres">
      <dgm:prSet presAssocID="{1C3BC919-2FE2-4C23-AB7D-00FB97D5BA98}" presName="LevelTwoTextNode" presStyleLbl="node2" presStyleIdx="0" presStyleCnt="4">
        <dgm:presLayoutVars>
          <dgm:chPref val="3"/>
        </dgm:presLayoutVars>
      </dgm:prSet>
      <dgm:spPr/>
      <dgm:t>
        <a:bodyPr/>
        <a:lstStyle/>
        <a:p>
          <a:endParaRPr lang="en-US"/>
        </a:p>
      </dgm:t>
    </dgm:pt>
    <dgm:pt modelId="{4D2982C6-9E65-420F-9DBC-C2A49DC96485}" type="pres">
      <dgm:prSet presAssocID="{1C3BC919-2FE2-4C23-AB7D-00FB97D5BA98}" presName="level3hierChild" presStyleCnt="0"/>
      <dgm:spPr/>
      <dgm:t>
        <a:bodyPr/>
        <a:lstStyle/>
        <a:p>
          <a:endParaRPr lang="en-US"/>
        </a:p>
      </dgm:t>
    </dgm:pt>
    <dgm:pt modelId="{FB644410-F75C-4A68-90DC-B7A54FAF7071}" type="pres">
      <dgm:prSet presAssocID="{418815C1-8FA5-47F0-A0FC-50D0CDF3B9C6}" presName="conn2-1" presStyleLbl="parChTrans1D3" presStyleIdx="0" presStyleCnt="6"/>
      <dgm:spPr/>
      <dgm:t>
        <a:bodyPr/>
        <a:lstStyle/>
        <a:p>
          <a:endParaRPr lang="en-US"/>
        </a:p>
      </dgm:t>
    </dgm:pt>
    <dgm:pt modelId="{7D08DC97-B2E0-47E8-8A4B-DBF7569FD900}" type="pres">
      <dgm:prSet presAssocID="{418815C1-8FA5-47F0-A0FC-50D0CDF3B9C6}" presName="connTx" presStyleLbl="parChTrans1D3" presStyleIdx="0" presStyleCnt="6"/>
      <dgm:spPr/>
      <dgm:t>
        <a:bodyPr/>
        <a:lstStyle/>
        <a:p>
          <a:endParaRPr lang="en-US"/>
        </a:p>
      </dgm:t>
    </dgm:pt>
    <dgm:pt modelId="{2DE0BDA2-B86D-4746-9FB2-7634CB511AEA}" type="pres">
      <dgm:prSet presAssocID="{66F8C68E-47A8-4A66-BA57-B87FDB19DB09}" presName="root2" presStyleCnt="0"/>
      <dgm:spPr/>
      <dgm:t>
        <a:bodyPr/>
        <a:lstStyle/>
        <a:p>
          <a:endParaRPr lang="en-US"/>
        </a:p>
      </dgm:t>
    </dgm:pt>
    <dgm:pt modelId="{74A46377-A391-4D20-A1AA-CD611798B695}" type="pres">
      <dgm:prSet presAssocID="{66F8C68E-47A8-4A66-BA57-B87FDB19DB09}" presName="LevelTwoTextNode" presStyleLbl="node3" presStyleIdx="0" presStyleCnt="6">
        <dgm:presLayoutVars>
          <dgm:chPref val="3"/>
        </dgm:presLayoutVars>
      </dgm:prSet>
      <dgm:spPr/>
      <dgm:t>
        <a:bodyPr/>
        <a:lstStyle/>
        <a:p>
          <a:endParaRPr lang="en-US"/>
        </a:p>
      </dgm:t>
    </dgm:pt>
    <dgm:pt modelId="{4C6F8738-7834-4157-9EA4-E8BB08DB6158}" type="pres">
      <dgm:prSet presAssocID="{66F8C68E-47A8-4A66-BA57-B87FDB19DB09}" presName="level3hierChild" presStyleCnt="0"/>
      <dgm:spPr/>
      <dgm:t>
        <a:bodyPr/>
        <a:lstStyle/>
        <a:p>
          <a:endParaRPr lang="en-US"/>
        </a:p>
      </dgm:t>
    </dgm:pt>
    <dgm:pt modelId="{D76E8FBF-7B84-4B75-AB6B-5B1E5EEEE059}" type="pres">
      <dgm:prSet presAssocID="{76228F34-466E-4B86-9B92-DD6CA8BEBBE3}" presName="conn2-1" presStyleLbl="parChTrans1D2" presStyleIdx="1" presStyleCnt="4"/>
      <dgm:spPr/>
      <dgm:t>
        <a:bodyPr/>
        <a:lstStyle/>
        <a:p>
          <a:endParaRPr lang="en-US"/>
        </a:p>
      </dgm:t>
    </dgm:pt>
    <dgm:pt modelId="{1EADBCF0-9290-458D-8CA0-C9C27B173B55}" type="pres">
      <dgm:prSet presAssocID="{76228F34-466E-4B86-9B92-DD6CA8BEBBE3}" presName="connTx" presStyleLbl="parChTrans1D2" presStyleIdx="1" presStyleCnt="4"/>
      <dgm:spPr/>
      <dgm:t>
        <a:bodyPr/>
        <a:lstStyle/>
        <a:p>
          <a:endParaRPr lang="en-US"/>
        </a:p>
      </dgm:t>
    </dgm:pt>
    <dgm:pt modelId="{7238E952-AA92-47D8-9835-0D253F122C3B}" type="pres">
      <dgm:prSet presAssocID="{5F1429CD-1680-43D9-80E4-3FB7B9D543BF}" presName="root2" presStyleCnt="0"/>
      <dgm:spPr/>
      <dgm:t>
        <a:bodyPr/>
        <a:lstStyle/>
        <a:p>
          <a:endParaRPr lang="en-US"/>
        </a:p>
      </dgm:t>
    </dgm:pt>
    <dgm:pt modelId="{FA9DB36C-0A98-412C-B1E6-D8ED74D5B567}" type="pres">
      <dgm:prSet presAssocID="{5F1429CD-1680-43D9-80E4-3FB7B9D543BF}" presName="LevelTwoTextNode" presStyleLbl="node2" presStyleIdx="1" presStyleCnt="4">
        <dgm:presLayoutVars>
          <dgm:chPref val="3"/>
        </dgm:presLayoutVars>
      </dgm:prSet>
      <dgm:spPr/>
      <dgm:t>
        <a:bodyPr/>
        <a:lstStyle/>
        <a:p>
          <a:endParaRPr lang="en-US"/>
        </a:p>
      </dgm:t>
    </dgm:pt>
    <dgm:pt modelId="{81DD0583-0A78-4318-BADA-CEC408A3D0C7}" type="pres">
      <dgm:prSet presAssocID="{5F1429CD-1680-43D9-80E4-3FB7B9D543BF}" presName="level3hierChild" presStyleCnt="0"/>
      <dgm:spPr/>
      <dgm:t>
        <a:bodyPr/>
        <a:lstStyle/>
        <a:p>
          <a:endParaRPr lang="en-US"/>
        </a:p>
      </dgm:t>
    </dgm:pt>
    <dgm:pt modelId="{D9F48A9B-0CD6-4EB0-B69D-39809023E6A6}" type="pres">
      <dgm:prSet presAssocID="{1E356132-B3FE-4163-8637-A892FEE18435}" presName="conn2-1" presStyleLbl="parChTrans1D2" presStyleIdx="2" presStyleCnt="4"/>
      <dgm:spPr/>
      <dgm:t>
        <a:bodyPr/>
        <a:lstStyle/>
        <a:p>
          <a:endParaRPr lang="en-US"/>
        </a:p>
      </dgm:t>
    </dgm:pt>
    <dgm:pt modelId="{517FB91B-2371-4406-9F03-046AA0BEB702}" type="pres">
      <dgm:prSet presAssocID="{1E356132-B3FE-4163-8637-A892FEE18435}" presName="connTx" presStyleLbl="parChTrans1D2" presStyleIdx="2" presStyleCnt="4"/>
      <dgm:spPr/>
      <dgm:t>
        <a:bodyPr/>
        <a:lstStyle/>
        <a:p>
          <a:endParaRPr lang="en-US"/>
        </a:p>
      </dgm:t>
    </dgm:pt>
    <dgm:pt modelId="{3A799FA0-C974-4294-B26A-91961B490BF8}" type="pres">
      <dgm:prSet presAssocID="{34F1BBF3-D8D7-492E-9202-9326F573693F}" presName="root2" presStyleCnt="0"/>
      <dgm:spPr/>
      <dgm:t>
        <a:bodyPr/>
        <a:lstStyle/>
        <a:p>
          <a:endParaRPr lang="en-US"/>
        </a:p>
      </dgm:t>
    </dgm:pt>
    <dgm:pt modelId="{A7156924-7C4F-4595-9F16-6BA9695574F1}" type="pres">
      <dgm:prSet presAssocID="{34F1BBF3-D8D7-492E-9202-9326F573693F}" presName="LevelTwoTextNode" presStyleLbl="node2" presStyleIdx="2" presStyleCnt="4">
        <dgm:presLayoutVars>
          <dgm:chPref val="3"/>
        </dgm:presLayoutVars>
      </dgm:prSet>
      <dgm:spPr/>
      <dgm:t>
        <a:bodyPr/>
        <a:lstStyle/>
        <a:p>
          <a:endParaRPr lang="en-US"/>
        </a:p>
      </dgm:t>
    </dgm:pt>
    <dgm:pt modelId="{80A9A004-B05C-4AA6-AAE8-C4C52EFC85D5}" type="pres">
      <dgm:prSet presAssocID="{34F1BBF3-D8D7-492E-9202-9326F573693F}" presName="level3hierChild" presStyleCnt="0"/>
      <dgm:spPr/>
      <dgm:t>
        <a:bodyPr/>
        <a:lstStyle/>
        <a:p>
          <a:endParaRPr lang="en-US"/>
        </a:p>
      </dgm:t>
    </dgm:pt>
    <dgm:pt modelId="{9A0ACF83-42A2-4FA9-AEA3-E795FEE27EC5}" type="pres">
      <dgm:prSet presAssocID="{E0E26F17-84BE-41E2-837B-18327F7CE497}" presName="conn2-1" presStyleLbl="parChTrans1D3" presStyleIdx="1" presStyleCnt="6"/>
      <dgm:spPr/>
      <dgm:t>
        <a:bodyPr/>
        <a:lstStyle/>
        <a:p>
          <a:endParaRPr lang="en-US"/>
        </a:p>
      </dgm:t>
    </dgm:pt>
    <dgm:pt modelId="{092585A2-CD22-4141-9755-BCB0C6F01EC3}" type="pres">
      <dgm:prSet presAssocID="{E0E26F17-84BE-41E2-837B-18327F7CE497}" presName="connTx" presStyleLbl="parChTrans1D3" presStyleIdx="1" presStyleCnt="6"/>
      <dgm:spPr/>
      <dgm:t>
        <a:bodyPr/>
        <a:lstStyle/>
        <a:p>
          <a:endParaRPr lang="en-US"/>
        </a:p>
      </dgm:t>
    </dgm:pt>
    <dgm:pt modelId="{C44A9084-B7D8-4F26-8207-374CFB368FA5}" type="pres">
      <dgm:prSet presAssocID="{F46EAD3C-B308-464B-A79F-0A1AD5F0158E}" presName="root2" presStyleCnt="0"/>
      <dgm:spPr/>
      <dgm:t>
        <a:bodyPr/>
        <a:lstStyle/>
        <a:p>
          <a:endParaRPr lang="en-US"/>
        </a:p>
      </dgm:t>
    </dgm:pt>
    <dgm:pt modelId="{B3DDB544-A969-44E2-85DC-506CF1D46349}" type="pres">
      <dgm:prSet presAssocID="{F46EAD3C-B308-464B-A79F-0A1AD5F0158E}" presName="LevelTwoTextNode" presStyleLbl="node3" presStyleIdx="1" presStyleCnt="6">
        <dgm:presLayoutVars>
          <dgm:chPref val="3"/>
        </dgm:presLayoutVars>
      </dgm:prSet>
      <dgm:spPr/>
      <dgm:t>
        <a:bodyPr/>
        <a:lstStyle/>
        <a:p>
          <a:endParaRPr lang="en-US"/>
        </a:p>
      </dgm:t>
    </dgm:pt>
    <dgm:pt modelId="{B7C845DC-7925-4B2F-ADFB-E23CDC53F3F5}" type="pres">
      <dgm:prSet presAssocID="{F46EAD3C-B308-464B-A79F-0A1AD5F0158E}" presName="level3hierChild" presStyleCnt="0"/>
      <dgm:spPr/>
      <dgm:t>
        <a:bodyPr/>
        <a:lstStyle/>
        <a:p>
          <a:endParaRPr lang="en-US"/>
        </a:p>
      </dgm:t>
    </dgm:pt>
    <dgm:pt modelId="{F8FA0DAC-AA1C-4F70-8C04-95C0FD066F52}" type="pres">
      <dgm:prSet presAssocID="{D2078D36-CB25-4FA3-865F-409C108BE0C3}" presName="conn2-1" presStyleLbl="parChTrans1D3" presStyleIdx="2" presStyleCnt="6"/>
      <dgm:spPr/>
      <dgm:t>
        <a:bodyPr/>
        <a:lstStyle/>
        <a:p>
          <a:endParaRPr lang="en-US"/>
        </a:p>
      </dgm:t>
    </dgm:pt>
    <dgm:pt modelId="{B7C43DBF-4450-4C72-9731-3E4A22E0DE4E}" type="pres">
      <dgm:prSet presAssocID="{D2078D36-CB25-4FA3-865F-409C108BE0C3}" presName="connTx" presStyleLbl="parChTrans1D3" presStyleIdx="2" presStyleCnt="6"/>
      <dgm:spPr/>
      <dgm:t>
        <a:bodyPr/>
        <a:lstStyle/>
        <a:p>
          <a:endParaRPr lang="en-US"/>
        </a:p>
      </dgm:t>
    </dgm:pt>
    <dgm:pt modelId="{131B05FA-A2EA-4255-BC4A-3BAF71AD8FBE}" type="pres">
      <dgm:prSet presAssocID="{5908071E-A60C-4DEE-8D38-5110159E20A3}" presName="root2" presStyleCnt="0"/>
      <dgm:spPr/>
      <dgm:t>
        <a:bodyPr/>
        <a:lstStyle/>
        <a:p>
          <a:endParaRPr lang="en-US"/>
        </a:p>
      </dgm:t>
    </dgm:pt>
    <dgm:pt modelId="{FE733358-7601-4C61-AF60-E519AB514425}" type="pres">
      <dgm:prSet presAssocID="{5908071E-A60C-4DEE-8D38-5110159E20A3}" presName="LevelTwoTextNode" presStyleLbl="node3" presStyleIdx="2" presStyleCnt="6">
        <dgm:presLayoutVars>
          <dgm:chPref val="3"/>
        </dgm:presLayoutVars>
      </dgm:prSet>
      <dgm:spPr/>
      <dgm:t>
        <a:bodyPr/>
        <a:lstStyle/>
        <a:p>
          <a:endParaRPr lang="en-US"/>
        </a:p>
      </dgm:t>
    </dgm:pt>
    <dgm:pt modelId="{F435E654-B40B-4184-A9A2-4A90512EC719}" type="pres">
      <dgm:prSet presAssocID="{5908071E-A60C-4DEE-8D38-5110159E20A3}" presName="level3hierChild" presStyleCnt="0"/>
      <dgm:spPr/>
      <dgm:t>
        <a:bodyPr/>
        <a:lstStyle/>
        <a:p>
          <a:endParaRPr lang="en-US"/>
        </a:p>
      </dgm:t>
    </dgm:pt>
    <dgm:pt modelId="{77BDB0B2-9179-4CD9-8882-656D66AC8C95}" type="pres">
      <dgm:prSet presAssocID="{2F4666F1-EF72-42C9-83D2-924870F04D63}" presName="conn2-1" presStyleLbl="parChTrans1D2" presStyleIdx="3" presStyleCnt="4"/>
      <dgm:spPr/>
      <dgm:t>
        <a:bodyPr/>
        <a:lstStyle/>
        <a:p>
          <a:endParaRPr lang="en-US"/>
        </a:p>
      </dgm:t>
    </dgm:pt>
    <dgm:pt modelId="{BE92E06B-EE46-4B91-BFD8-3E4F3DE97440}" type="pres">
      <dgm:prSet presAssocID="{2F4666F1-EF72-42C9-83D2-924870F04D63}" presName="connTx" presStyleLbl="parChTrans1D2" presStyleIdx="3" presStyleCnt="4"/>
      <dgm:spPr/>
      <dgm:t>
        <a:bodyPr/>
        <a:lstStyle/>
        <a:p>
          <a:endParaRPr lang="en-US"/>
        </a:p>
      </dgm:t>
    </dgm:pt>
    <dgm:pt modelId="{33D4699D-2D36-4724-ADB4-8FA99937E0E4}" type="pres">
      <dgm:prSet presAssocID="{701C22D3-FB93-4D3F-B0C0-C93DC1088A01}" presName="root2" presStyleCnt="0"/>
      <dgm:spPr/>
      <dgm:t>
        <a:bodyPr/>
        <a:lstStyle/>
        <a:p>
          <a:endParaRPr lang="en-US"/>
        </a:p>
      </dgm:t>
    </dgm:pt>
    <dgm:pt modelId="{A0E4FF1C-DBB1-4660-8BC5-F2CD13704202}" type="pres">
      <dgm:prSet presAssocID="{701C22D3-FB93-4D3F-B0C0-C93DC1088A01}" presName="LevelTwoTextNode" presStyleLbl="node2" presStyleIdx="3" presStyleCnt="4">
        <dgm:presLayoutVars>
          <dgm:chPref val="3"/>
        </dgm:presLayoutVars>
      </dgm:prSet>
      <dgm:spPr/>
      <dgm:t>
        <a:bodyPr/>
        <a:lstStyle/>
        <a:p>
          <a:endParaRPr lang="en-US"/>
        </a:p>
      </dgm:t>
    </dgm:pt>
    <dgm:pt modelId="{5B0F59EC-5722-4A31-9089-9E2A9F4D3EF7}" type="pres">
      <dgm:prSet presAssocID="{701C22D3-FB93-4D3F-B0C0-C93DC1088A01}" presName="level3hierChild" presStyleCnt="0"/>
      <dgm:spPr/>
      <dgm:t>
        <a:bodyPr/>
        <a:lstStyle/>
        <a:p>
          <a:endParaRPr lang="en-US"/>
        </a:p>
      </dgm:t>
    </dgm:pt>
    <dgm:pt modelId="{8F2BFD9B-E240-4201-B9D0-733C81C9D003}" type="pres">
      <dgm:prSet presAssocID="{BB7E3CDD-1AE7-4032-AE8F-D70BEC69DC88}" presName="conn2-1" presStyleLbl="parChTrans1D3" presStyleIdx="3" presStyleCnt="6"/>
      <dgm:spPr/>
      <dgm:t>
        <a:bodyPr/>
        <a:lstStyle/>
        <a:p>
          <a:endParaRPr lang="en-US"/>
        </a:p>
      </dgm:t>
    </dgm:pt>
    <dgm:pt modelId="{7C3F53E9-D85F-415C-A595-B6AAAC500B29}" type="pres">
      <dgm:prSet presAssocID="{BB7E3CDD-1AE7-4032-AE8F-D70BEC69DC88}" presName="connTx" presStyleLbl="parChTrans1D3" presStyleIdx="3" presStyleCnt="6"/>
      <dgm:spPr/>
      <dgm:t>
        <a:bodyPr/>
        <a:lstStyle/>
        <a:p>
          <a:endParaRPr lang="en-US"/>
        </a:p>
      </dgm:t>
    </dgm:pt>
    <dgm:pt modelId="{36115B74-C1F8-402D-8E57-44CCC605CEF2}" type="pres">
      <dgm:prSet presAssocID="{5D9C6CA4-DEA3-41F9-8076-5EB7707AEE40}" presName="root2" presStyleCnt="0"/>
      <dgm:spPr/>
      <dgm:t>
        <a:bodyPr/>
        <a:lstStyle/>
        <a:p>
          <a:endParaRPr lang="en-US"/>
        </a:p>
      </dgm:t>
    </dgm:pt>
    <dgm:pt modelId="{CBF4CE20-7742-48D8-8FA9-6CB01BD18F07}" type="pres">
      <dgm:prSet presAssocID="{5D9C6CA4-DEA3-41F9-8076-5EB7707AEE40}" presName="LevelTwoTextNode" presStyleLbl="node3" presStyleIdx="3" presStyleCnt="6">
        <dgm:presLayoutVars>
          <dgm:chPref val="3"/>
        </dgm:presLayoutVars>
      </dgm:prSet>
      <dgm:spPr/>
      <dgm:t>
        <a:bodyPr/>
        <a:lstStyle/>
        <a:p>
          <a:endParaRPr lang="en-US"/>
        </a:p>
      </dgm:t>
    </dgm:pt>
    <dgm:pt modelId="{AC9708F3-5CC6-43E2-A333-AFC93BF05B0B}" type="pres">
      <dgm:prSet presAssocID="{5D9C6CA4-DEA3-41F9-8076-5EB7707AEE40}" presName="level3hierChild" presStyleCnt="0"/>
      <dgm:spPr/>
      <dgm:t>
        <a:bodyPr/>
        <a:lstStyle/>
        <a:p>
          <a:endParaRPr lang="en-US"/>
        </a:p>
      </dgm:t>
    </dgm:pt>
    <dgm:pt modelId="{F6700077-2236-4AA1-8D00-1E886CEBF9F4}" type="pres">
      <dgm:prSet presAssocID="{F91A13DB-1A58-4B15-BBE4-E0D42F838BA7}" presName="conn2-1" presStyleLbl="parChTrans1D3" presStyleIdx="4" presStyleCnt="6"/>
      <dgm:spPr/>
      <dgm:t>
        <a:bodyPr/>
        <a:lstStyle/>
        <a:p>
          <a:endParaRPr lang="en-US"/>
        </a:p>
      </dgm:t>
    </dgm:pt>
    <dgm:pt modelId="{1551491F-D4DB-4C73-B34B-001FCC521409}" type="pres">
      <dgm:prSet presAssocID="{F91A13DB-1A58-4B15-BBE4-E0D42F838BA7}" presName="connTx" presStyleLbl="parChTrans1D3" presStyleIdx="4" presStyleCnt="6"/>
      <dgm:spPr/>
      <dgm:t>
        <a:bodyPr/>
        <a:lstStyle/>
        <a:p>
          <a:endParaRPr lang="en-US"/>
        </a:p>
      </dgm:t>
    </dgm:pt>
    <dgm:pt modelId="{72B0EB79-A9CC-4E30-89DF-A507B215055F}" type="pres">
      <dgm:prSet presAssocID="{CEBFDA60-9B77-43A7-9B80-3EA951EAA96F}" presName="root2" presStyleCnt="0"/>
      <dgm:spPr/>
      <dgm:t>
        <a:bodyPr/>
        <a:lstStyle/>
        <a:p>
          <a:endParaRPr lang="en-US"/>
        </a:p>
      </dgm:t>
    </dgm:pt>
    <dgm:pt modelId="{255B78FD-6F2B-4A68-B059-2A99D1ED88A2}" type="pres">
      <dgm:prSet presAssocID="{CEBFDA60-9B77-43A7-9B80-3EA951EAA96F}" presName="LevelTwoTextNode" presStyleLbl="node3" presStyleIdx="4" presStyleCnt="6">
        <dgm:presLayoutVars>
          <dgm:chPref val="3"/>
        </dgm:presLayoutVars>
      </dgm:prSet>
      <dgm:spPr/>
      <dgm:t>
        <a:bodyPr/>
        <a:lstStyle/>
        <a:p>
          <a:endParaRPr lang="en-US"/>
        </a:p>
      </dgm:t>
    </dgm:pt>
    <dgm:pt modelId="{8AEAED58-45C5-4988-831E-880790495235}" type="pres">
      <dgm:prSet presAssocID="{CEBFDA60-9B77-43A7-9B80-3EA951EAA96F}" presName="level3hierChild" presStyleCnt="0"/>
      <dgm:spPr/>
      <dgm:t>
        <a:bodyPr/>
        <a:lstStyle/>
        <a:p>
          <a:endParaRPr lang="en-US"/>
        </a:p>
      </dgm:t>
    </dgm:pt>
    <dgm:pt modelId="{FD4314EB-5B6A-40CC-AF7E-2C65C1E4A9AF}" type="pres">
      <dgm:prSet presAssocID="{505EAB86-7F9B-4361-9FAE-1710EA895AEB}" presName="conn2-1" presStyleLbl="parChTrans1D3" presStyleIdx="5" presStyleCnt="6"/>
      <dgm:spPr/>
      <dgm:t>
        <a:bodyPr/>
        <a:lstStyle/>
        <a:p>
          <a:endParaRPr lang="en-US"/>
        </a:p>
      </dgm:t>
    </dgm:pt>
    <dgm:pt modelId="{C7E5B7A1-40E1-47E6-B32F-8B6C3BE9E7BC}" type="pres">
      <dgm:prSet presAssocID="{505EAB86-7F9B-4361-9FAE-1710EA895AEB}" presName="connTx" presStyleLbl="parChTrans1D3" presStyleIdx="5" presStyleCnt="6"/>
      <dgm:spPr/>
      <dgm:t>
        <a:bodyPr/>
        <a:lstStyle/>
        <a:p>
          <a:endParaRPr lang="en-US"/>
        </a:p>
      </dgm:t>
    </dgm:pt>
    <dgm:pt modelId="{07EC14FF-DFDD-4DD2-AD38-D937D4D8831A}" type="pres">
      <dgm:prSet presAssocID="{E6D7E957-0037-4FA2-96D6-F2CC058860F3}" presName="root2" presStyleCnt="0"/>
      <dgm:spPr/>
      <dgm:t>
        <a:bodyPr/>
        <a:lstStyle/>
        <a:p>
          <a:endParaRPr lang="en-US"/>
        </a:p>
      </dgm:t>
    </dgm:pt>
    <dgm:pt modelId="{0B486014-4FE4-4DCD-9249-113A06B4B305}" type="pres">
      <dgm:prSet presAssocID="{E6D7E957-0037-4FA2-96D6-F2CC058860F3}" presName="LevelTwoTextNode" presStyleLbl="node3" presStyleIdx="5" presStyleCnt="6">
        <dgm:presLayoutVars>
          <dgm:chPref val="3"/>
        </dgm:presLayoutVars>
      </dgm:prSet>
      <dgm:spPr/>
      <dgm:t>
        <a:bodyPr/>
        <a:lstStyle/>
        <a:p>
          <a:endParaRPr lang="en-US"/>
        </a:p>
      </dgm:t>
    </dgm:pt>
    <dgm:pt modelId="{1197510E-3820-4636-B157-AC9EBF3C2F9B}" type="pres">
      <dgm:prSet presAssocID="{E6D7E957-0037-4FA2-96D6-F2CC058860F3}" presName="level3hierChild" presStyleCnt="0"/>
      <dgm:spPr/>
      <dgm:t>
        <a:bodyPr/>
        <a:lstStyle/>
        <a:p>
          <a:endParaRPr lang="en-US"/>
        </a:p>
      </dgm:t>
    </dgm:pt>
  </dgm:ptLst>
  <dgm:cxnLst>
    <dgm:cxn modelId="{07DEC372-907E-4975-B0F9-DD9D59A36F70}" type="presOf" srcId="{F91A13DB-1A58-4B15-BBE4-E0D42F838BA7}" destId="{F6700077-2236-4AA1-8D00-1E886CEBF9F4}" srcOrd="0" destOrd="0" presId="urn:microsoft.com/office/officeart/2008/layout/HorizontalMultiLevelHierarchy"/>
    <dgm:cxn modelId="{69E5182C-C76D-4153-8E25-6F86AAEA5AF9}" srcId="{7912C757-0502-4AB3-BB8B-9A33C9FDF225}" destId="{5F1429CD-1680-43D9-80E4-3FB7B9D543BF}" srcOrd="1" destOrd="0" parTransId="{76228F34-466E-4B86-9B92-DD6CA8BEBBE3}" sibTransId="{33EC6881-C7A9-4978-94A6-6A6991D13564}"/>
    <dgm:cxn modelId="{FC2469A7-A18F-4E89-8409-21E5C43DFAA2}" type="presOf" srcId="{505EAB86-7F9B-4361-9FAE-1710EA895AEB}" destId="{FD4314EB-5B6A-40CC-AF7E-2C65C1E4A9AF}" srcOrd="0" destOrd="0" presId="urn:microsoft.com/office/officeart/2008/layout/HorizontalMultiLevelHierarchy"/>
    <dgm:cxn modelId="{4CD6C5EB-21D8-4AB2-87A5-23D129900A20}" type="presOf" srcId="{D2078D36-CB25-4FA3-865F-409C108BE0C3}" destId="{B7C43DBF-4450-4C72-9731-3E4A22E0DE4E}" srcOrd="1" destOrd="0" presId="urn:microsoft.com/office/officeart/2008/layout/HorizontalMultiLevelHierarchy"/>
    <dgm:cxn modelId="{E0E6CEC2-E56D-4330-867B-167CDC15D34E}" type="presOf" srcId="{CEBFDA60-9B77-43A7-9B80-3EA951EAA96F}" destId="{255B78FD-6F2B-4A68-B059-2A99D1ED88A2}" srcOrd="0" destOrd="0" presId="urn:microsoft.com/office/officeart/2008/layout/HorizontalMultiLevelHierarchy"/>
    <dgm:cxn modelId="{755F1E29-B29F-495C-924E-312DD3239490}" srcId="{7912C757-0502-4AB3-BB8B-9A33C9FDF225}" destId="{34F1BBF3-D8D7-492E-9202-9326F573693F}" srcOrd="2" destOrd="0" parTransId="{1E356132-B3FE-4163-8637-A892FEE18435}" sibTransId="{B5FAF2FF-56D2-4A6A-BE2E-F26F82501EED}"/>
    <dgm:cxn modelId="{17AD8790-A5A0-4807-965C-04285D00A1A2}" type="presOf" srcId="{1C3BC919-2FE2-4C23-AB7D-00FB97D5BA98}" destId="{A30A28E8-B104-4A5B-981A-EE27BE3B1C43}" srcOrd="0" destOrd="0" presId="urn:microsoft.com/office/officeart/2008/layout/HorizontalMultiLevelHierarchy"/>
    <dgm:cxn modelId="{54BE9649-28EE-42C3-8D31-EE6138E42068}" srcId="{701C22D3-FB93-4D3F-B0C0-C93DC1088A01}" destId="{E6D7E957-0037-4FA2-96D6-F2CC058860F3}" srcOrd="2" destOrd="0" parTransId="{505EAB86-7F9B-4361-9FAE-1710EA895AEB}" sibTransId="{08456A55-8676-470F-9B55-EF130498DB36}"/>
    <dgm:cxn modelId="{831D47B5-B06F-4316-91EA-9D783F8F03CD}" type="presOf" srcId="{38995A77-9492-455F-B74C-0EA89BD54489}" destId="{145F2583-4AC1-4D7B-8EFE-CCDAFCD2A89F}" srcOrd="0" destOrd="0" presId="urn:microsoft.com/office/officeart/2008/layout/HorizontalMultiLevelHierarchy"/>
    <dgm:cxn modelId="{EEE61B37-7C52-4B69-A8BA-71C54491F099}" type="presOf" srcId="{66F8C68E-47A8-4A66-BA57-B87FDB19DB09}" destId="{74A46377-A391-4D20-A1AA-CD611798B695}" srcOrd="0" destOrd="0" presId="urn:microsoft.com/office/officeart/2008/layout/HorizontalMultiLevelHierarchy"/>
    <dgm:cxn modelId="{30BCB47C-DF67-499F-ACFD-C152B9C4ED1A}" type="presOf" srcId="{2F4666F1-EF72-42C9-83D2-924870F04D63}" destId="{77BDB0B2-9179-4CD9-8882-656D66AC8C95}" srcOrd="0" destOrd="0" presId="urn:microsoft.com/office/officeart/2008/layout/HorizontalMultiLevelHierarchy"/>
    <dgm:cxn modelId="{5BC2E587-BFA8-4510-ABF7-E60AE1109ED6}" type="presOf" srcId="{7912C757-0502-4AB3-BB8B-9A33C9FDF225}" destId="{E194AF1C-17CF-401B-84E9-F6D62E1484FD}" srcOrd="0" destOrd="0" presId="urn:microsoft.com/office/officeart/2008/layout/HorizontalMultiLevelHierarchy"/>
    <dgm:cxn modelId="{2063BBDE-1DD1-450C-9EC3-A9B993025FAA}" type="presOf" srcId="{B42D3EC4-E1D7-4798-9A7F-D2B9733963A7}" destId="{DF5391D3-749A-4516-AA82-3EAB91C3603D}" srcOrd="0" destOrd="0" presId="urn:microsoft.com/office/officeart/2008/layout/HorizontalMultiLevelHierarchy"/>
    <dgm:cxn modelId="{4D103CC6-28B2-4785-AD8B-0473A5D9EDD0}" type="presOf" srcId="{F46EAD3C-B308-464B-A79F-0A1AD5F0158E}" destId="{B3DDB544-A969-44E2-85DC-506CF1D46349}" srcOrd="0" destOrd="0" presId="urn:microsoft.com/office/officeart/2008/layout/HorizontalMultiLevelHierarchy"/>
    <dgm:cxn modelId="{A3C34C21-BDC7-4CEF-B9A0-9B90AAEEF74C}" type="presOf" srcId="{5D9C6CA4-DEA3-41F9-8076-5EB7707AEE40}" destId="{CBF4CE20-7742-48D8-8FA9-6CB01BD18F07}" srcOrd="0" destOrd="0" presId="urn:microsoft.com/office/officeart/2008/layout/HorizontalMultiLevelHierarchy"/>
    <dgm:cxn modelId="{C832636B-7D82-46C0-B3DC-54D8AC351096}" type="presOf" srcId="{E0E26F17-84BE-41E2-837B-18327F7CE497}" destId="{092585A2-CD22-4141-9755-BCB0C6F01EC3}" srcOrd="1" destOrd="0" presId="urn:microsoft.com/office/officeart/2008/layout/HorizontalMultiLevelHierarchy"/>
    <dgm:cxn modelId="{632BFB56-3A7F-4F6F-8337-342AC74A4F04}" type="presOf" srcId="{505EAB86-7F9B-4361-9FAE-1710EA895AEB}" destId="{C7E5B7A1-40E1-47E6-B32F-8B6C3BE9E7BC}" srcOrd="1" destOrd="0" presId="urn:microsoft.com/office/officeart/2008/layout/HorizontalMultiLevelHierarchy"/>
    <dgm:cxn modelId="{963F63A6-5DFE-4B86-9898-63DE58AB7E3F}" type="presOf" srcId="{34F1BBF3-D8D7-492E-9202-9326F573693F}" destId="{A7156924-7C4F-4595-9F16-6BA9695574F1}" srcOrd="0" destOrd="0" presId="urn:microsoft.com/office/officeart/2008/layout/HorizontalMultiLevelHierarchy"/>
    <dgm:cxn modelId="{743B6764-9F1B-49B3-A2AC-B7169A469A09}" type="presOf" srcId="{1E356132-B3FE-4163-8637-A892FEE18435}" destId="{D9F48A9B-0CD6-4EB0-B69D-39809023E6A6}" srcOrd="0" destOrd="0" presId="urn:microsoft.com/office/officeart/2008/layout/HorizontalMultiLevelHierarchy"/>
    <dgm:cxn modelId="{542FBE92-6800-4D6F-B888-800B93E7B518}" srcId="{7912C757-0502-4AB3-BB8B-9A33C9FDF225}" destId="{1C3BC919-2FE2-4C23-AB7D-00FB97D5BA98}" srcOrd="0" destOrd="0" parTransId="{B42D3EC4-E1D7-4798-9A7F-D2B9733963A7}" sibTransId="{4EBB3CE5-D904-4C79-BC56-8F1318CE3CC3}"/>
    <dgm:cxn modelId="{DBBD3FF9-CC58-43C4-93E8-37B31FA965F2}" type="presOf" srcId="{B42D3EC4-E1D7-4798-9A7F-D2B9733963A7}" destId="{7B0AE785-C330-498E-86E7-1C6F69026AB2}" srcOrd="1" destOrd="0" presId="urn:microsoft.com/office/officeart/2008/layout/HorizontalMultiLevelHierarchy"/>
    <dgm:cxn modelId="{36810C3B-0C78-4BF4-8839-3393AA282E1C}" type="presOf" srcId="{BB7E3CDD-1AE7-4032-AE8F-D70BEC69DC88}" destId="{8F2BFD9B-E240-4201-B9D0-733C81C9D003}" srcOrd="0" destOrd="0" presId="urn:microsoft.com/office/officeart/2008/layout/HorizontalMultiLevelHierarchy"/>
    <dgm:cxn modelId="{F7DB64F4-EA91-413C-9349-F439C385CE05}" type="presOf" srcId="{1E356132-B3FE-4163-8637-A892FEE18435}" destId="{517FB91B-2371-4406-9F03-046AA0BEB702}" srcOrd="1" destOrd="0" presId="urn:microsoft.com/office/officeart/2008/layout/HorizontalMultiLevelHierarchy"/>
    <dgm:cxn modelId="{5F35CF7B-2110-415D-9E21-A95C8A0764B9}" type="presOf" srcId="{701C22D3-FB93-4D3F-B0C0-C93DC1088A01}" destId="{A0E4FF1C-DBB1-4660-8BC5-F2CD13704202}" srcOrd="0" destOrd="0" presId="urn:microsoft.com/office/officeart/2008/layout/HorizontalMultiLevelHierarchy"/>
    <dgm:cxn modelId="{D14822C9-BDB1-4743-8B0F-26A7BACBBAA1}" srcId="{1C3BC919-2FE2-4C23-AB7D-00FB97D5BA98}" destId="{66F8C68E-47A8-4A66-BA57-B87FDB19DB09}" srcOrd="0" destOrd="0" parTransId="{418815C1-8FA5-47F0-A0FC-50D0CDF3B9C6}" sibTransId="{6B548869-F4E1-4743-8AE6-CF091058B441}"/>
    <dgm:cxn modelId="{B8488E01-BB23-4626-9114-22E51D003EF1}" type="presOf" srcId="{E0E26F17-84BE-41E2-837B-18327F7CE497}" destId="{9A0ACF83-42A2-4FA9-AEA3-E795FEE27EC5}" srcOrd="0" destOrd="0" presId="urn:microsoft.com/office/officeart/2008/layout/HorizontalMultiLevelHierarchy"/>
    <dgm:cxn modelId="{FAAC45FC-E994-415D-A522-A0C529371970}" type="presOf" srcId="{418815C1-8FA5-47F0-A0FC-50D0CDF3B9C6}" destId="{7D08DC97-B2E0-47E8-8A4B-DBF7569FD900}" srcOrd="1" destOrd="0" presId="urn:microsoft.com/office/officeart/2008/layout/HorizontalMultiLevelHierarchy"/>
    <dgm:cxn modelId="{7D4A92C0-B204-492B-AB37-68205A8089B7}" type="presOf" srcId="{76228F34-466E-4B86-9B92-DD6CA8BEBBE3}" destId="{1EADBCF0-9290-458D-8CA0-C9C27B173B55}" srcOrd="1" destOrd="0" presId="urn:microsoft.com/office/officeart/2008/layout/HorizontalMultiLevelHierarchy"/>
    <dgm:cxn modelId="{8CD3E9AF-4507-4A66-BB0C-5B221F7C5124}" srcId="{38995A77-9492-455F-B74C-0EA89BD54489}" destId="{7912C757-0502-4AB3-BB8B-9A33C9FDF225}" srcOrd="0" destOrd="0" parTransId="{EEE5F32E-7E8A-431E-B63E-DCF34450D255}" sibTransId="{6463DF5E-6A4D-4D6A-9815-6E5BAB234EA1}"/>
    <dgm:cxn modelId="{6762EAD6-17A5-44A7-BE79-C8B5D5B08885}" type="presOf" srcId="{76228F34-466E-4B86-9B92-DD6CA8BEBBE3}" destId="{D76E8FBF-7B84-4B75-AB6B-5B1E5EEEE059}" srcOrd="0" destOrd="0" presId="urn:microsoft.com/office/officeart/2008/layout/HorizontalMultiLevelHierarchy"/>
    <dgm:cxn modelId="{13F8C0DC-8D6D-4F86-AC9C-8F595EF77F13}" type="presOf" srcId="{2F4666F1-EF72-42C9-83D2-924870F04D63}" destId="{BE92E06B-EE46-4B91-BFD8-3E4F3DE97440}" srcOrd="1" destOrd="0" presId="urn:microsoft.com/office/officeart/2008/layout/HorizontalMultiLevelHierarchy"/>
    <dgm:cxn modelId="{8325C2A6-46CD-4677-BC23-F672A7A7DAC9}" srcId="{34F1BBF3-D8D7-492E-9202-9326F573693F}" destId="{F46EAD3C-B308-464B-A79F-0A1AD5F0158E}" srcOrd="0" destOrd="0" parTransId="{E0E26F17-84BE-41E2-837B-18327F7CE497}" sibTransId="{F5992A1A-8F38-431C-9004-88EEBEC814A4}"/>
    <dgm:cxn modelId="{36E1E53D-4596-456A-BD05-E3A35376881E}" srcId="{701C22D3-FB93-4D3F-B0C0-C93DC1088A01}" destId="{5D9C6CA4-DEA3-41F9-8076-5EB7707AEE40}" srcOrd="0" destOrd="0" parTransId="{BB7E3CDD-1AE7-4032-AE8F-D70BEC69DC88}" sibTransId="{39B67901-0D2E-40C3-B8AC-0CA134F0CAB4}"/>
    <dgm:cxn modelId="{FCCBAAD2-27BA-47AC-9474-FC83F8DAACBA}" type="presOf" srcId="{F91A13DB-1A58-4B15-BBE4-E0D42F838BA7}" destId="{1551491F-D4DB-4C73-B34B-001FCC521409}" srcOrd="1" destOrd="0" presId="urn:microsoft.com/office/officeart/2008/layout/HorizontalMultiLevelHierarchy"/>
    <dgm:cxn modelId="{4CA89B09-07FF-4B7F-BB0D-0550D7558EA4}" type="presOf" srcId="{D2078D36-CB25-4FA3-865F-409C108BE0C3}" destId="{F8FA0DAC-AA1C-4F70-8C04-95C0FD066F52}" srcOrd="0" destOrd="0" presId="urn:microsoft.com/office/officeart/2008/layout/HorizontalMultiLevelHierarchy"/>
    <dgm:cxn modelId="{D099AE48-B2A7-4557-88B8-F256C857E31D}" srcId="{701C22D3-FB93-4D3F-B0C0-C93DC1088A01}" destId="{CEBFDA60-9B77-43A7-9B80-3EA951EAA96F}" srcOrd="1" destOrd="0" parTransId="{F91A13DB-1A58-4B15-BBE4-E0D42F838BA7}" sibTransId="{8A50DFE7-E979-4D05-820B-270A75E6AA97}"/>
    <dgm:cxn modelId="{EE1AAA22-E38E-4C1F-B51D-5DF2C9863C03}" type="presOf" srcId="{418815C1-8FA5-47F0-A0FC-50D0CDF3B9C6}" destId="{FB644410-F75C-4A68-90DC-B7A54FAF7071}" srcOrd="0" destOrd="0" presId="urn:microsoft.com/office/officeart/2008/layout/HorizontalMultiLevelHierarchy"/>
    <dgm:cxn modelId="{8C0F6A19-4C43-434A-842C-EB23DDB555A2}" type="presOf" srcId="{BB7E3CDD-1AE7-4032-AE8F-D70BEC69DC88}" destId="{7C3F53E9-D85F-415C-A595-B6AAAC500B29}" srcOrd="1" destOrd="0" presId="urn:microsoft.com/office/officeart/2008/layout/HorizontalMultiLevelHierarchy"/>
    <dgm:cxn modelId="{ED42D3F4-F082-4C87-9FA3-54F29B4A3028}" type="presOf" srcId="{5908071E-A60C-4DEE-8D38-5110159E20A3}" destId="{FE733358-7601-4C61-AF60-E519AB514425}" srcOrd="0" destOrd="0" presId="urn:microsoft.com/office/officeart/2008/layout/HorizontalMultiLevelHierarchy"/>
    <dgm:cxn modelId="{596433C4-784A-4728-88F1-6B28B5741B21}" type="presOf" srcId="{5F1429CD-1680-43D9-80E4-3FB7B9D543BF}" destId="{FA9DB36C-0A98-412C-B1E6-D8ED74D5B567}" srcOrd="0" destOrd="0" presId="urn:microsoft.com/office/officeart/2008/layout/HorizontalMultiLevelHierarchy"/>
    <dgm:cxn modelId="{B2409584-718D-469D-9990-6ADB6BFCFF60}" srcId="{34F1BBF3-D8D7-492E-9202-9326F573693F}" destId="{5908071E-A60C-4DEE-8D38-5110159E20A3}" srcOrd="1" destOrd="0" parTransId="{D2078D36-CB25-4FA3-865F-409C108BE0C3}" sibTransId="{12659F98-C650-4FB0-962B-73DCC81F6FBE}"/>
    <dgm:cxn modelId="{75AE0FE3-8714-4119-967E-619281171D91}" type="presOf" srcId="{E6D7E957-0037-4FA2-96D6-F2CC058860F3}" destId="{0B486014-4FE4-4DCD-9249-113A06B4B305}" srcOrd="0" destOrd="0" presId="urn:microsoft.com/office/officeart/2008/layout/HorizontalMultiLevelHierarchy"/>
    <dgm:cxn modelId="{5E6DDC7E-6925-4944-A0BA-9FED1F4DDC79}" srcId="{7912C757-0502-4AB3-BB8B-9A33C9FDF225}" destId="{701C22D3-FB93-4D3F-B0C0-C93DC1088A01}" srcOrd="3" destOrd="0" parTransId="{2F4666F1-EF72-42C9-83D2-924870F04D63}" sibTransId="{BB8DABAF-5BF7-4FBF-B0F6-906EF7DF0154}"/>
    <dgm:cxn modelId="{AD2D749F-F0E5-46A7-8F7F-67C531806E2B}" type="presParOf" srcId="{145F2583-4AC1-4D7B-8EFE-CCDAFCD2A89F}" destId="{F90FF6EF-A632-4DB7-86F2-625358B832C2}" srcOrd="0" destOrd="0" presId="urn:microsoft.com/office/officeart/2008/layout/HorizontalMultiLevelHierarchy"/>
    <dgm:cxn modelId="{799ACC1E-846F-4C0E-91D8-3535F08DF8C1}" type="presParOf" srcId="{F90FF6EF-A632-4DB7-86F2-625358B832C2}" destId="{E194AF1C-17CF-401B-84E9-F6D62E1484FD}" srcOrd="0" destOrd="0" presId="urn:microsoft.com/office/officeart/2008/layout/HorizontalMultiLevelHierarchy"/>
    <dgm:cxn modelId="{1DDFC86B-0149-486F-98AC-176FCF53A7C1}" type="presParOf" srcId="{F90FF6EF-A632-4DB7-86F2-625358B832C2}" destId="{16F9D8FC-1D60-420B-9A20-1C2D307F196C}" srcOrd="1" destOrd="0" presId="urn:microsoft.com/office/officeart/2008/layout/HorizontalMultiLevelHierarchy"/>
    <dgm:cxn modelId="{0D4F9777-A53F-497E-BB1C-89801E53ABE5}" type="presParOf" srcId="{16F9D8FC-1D60-420B-9A20-1C2D307F196C}" destId="{DF5391D3-749A-4516-AA82-3EAB91C3603D}" srcOrd="0" destOrd="0" presId="urn:microsoft.com/office/officeart/2008/layout/HorizontalMultiLevelHierarchy"/>
    <dgm:cxn modelId="{EDACC265-C770-4CDF-90EB-5088E3EE22B2}" type="presParOf" srcId="{DF5391D3-749A-4516-AA82-3EAB91C3603D}" destId="{7B0AE785-C330-498E-86E7-1C6F69026AB2}" srcOrd="0" destOrd="0" presId="urn:microsoft.com/office/officeart/2008/layout/HorizontalMultiLevelHierarchy"/>
    <dgm:cxn modelId="{22BD868B-C850-4D1B-9B62-A4DD3B0CBE4A}" type="presParOf" srcId="{16F9D8FC-1D60-420B-9A20-1C2D307F196C}" destId="{A16A6B1B-73B6-4081-B0C7-2F80C4766786}" srcOrd="1" destOrd="0" presId="urn:microsoft.com/office/officeart/2008/layout/HorizontalMultiLevelHierarchy"/>
    <dgm:cxn modelId="{661FCD9B-CFB3-4A85-9C0A-72E51AB3BB30}" type="presParOf" srcId="{A16A6B1B-73B6-4081-B0C7-2F80C4766786}" destId="{A30A28E8-B104-4A5B-981A-EE27BE3B1C43}" srcOrd="0" destOrd="0" presId="urn:microsoft.com/office/officeart/2008/layout/HorizontalMultiLevelHierarchy"/>
    <dgm:cxn modelId="{CABF9C1C-65A0-47AE-BC90-202A25ED67F9}" type="presParOf" srcId="{A16A6B1B-73B6-4081-B0C7-2F80C4766786}" destId="{4D2982C6-9E65-420F-9DBC-C2A49DC96485}" srcOrd="1" destOrd="0" presId="urn:microsoft.com/office/officeart/2008/layout/HorizontalMultiLevelHierarchy"/>
    <dgm:cxn modelId="{DBE70589-5FC4-4061-8138-891D37F6261F}" type="presParOf" srcId="{4D2982C6-9E65-420F-9DBC-C2A49DC96485}" destId="{FB644410-F75C-4A68-90DC-B7A54FAF7071}" srcOrd="0" destOrd="0" presId="urn:microsoft.com/office/officeart/2008/layout/HorizontalMultiLevelHierarchy"/>
    <dgm:cxn modelId="{45A0A6A7-B891-42CB-A335-B110ECD12E1E}" type="presParOf" srcId="{FB644410-F75C-4A68-90DC-B7A54FAF7071}" destId="{7D08DC97-B2E0-47E8-8A4B-DBF7569FD900}" srcOrd="0" destOrd="0" presId="urn:microsoft.com/office/officeart/2008/layout/HorizontalMultiLevelHierarchy"/>
    <dgm:cxn modelId="{062FFD25-BD2A-4AD7-A6BE-F387033AB7B0}" type="presParOf" srcId="{4D2982C6-9E65-420F-9DBC-C2A49DC96485}" destId="{2DE0BDA2-B86D-4746-9FB2-7634CB511AEA}" srcOrd="1" destOrd="0" presId="urn:microsoft.com/office/officeart/2008/layout/HorizontalMultiLevelHierarchy"/>
    <dgm:cxn modelId="{7B6E59C4-2DC2-48B3-B7F2-FC04497A73D1}" type="presParOf" srcId="{2DE0BDA2-B86D-4746-9FB2-7634CB511AEA}" destId="{74A46377-A391-4D20-A1AA-CD611798B695}" srcOrd="0" destOrd="0" presId="urn:microsoft.com/office/officeart/2008/layout/HorizontalMultiLevelHierarchy"/>
    <dgm:cxn modelId="{7A990C38-E915-4F03-8F65-536FFA99F14A}" type="presParOf" srcId="{2DE0BDA2-B86D-4746-9FB2-7634CB511AEA}" destId="{4C6F8738-7834-4157-9EA4-E8BB08DB6158}" srcOrd="1" destOrd="0" presId="urn:microsoft.com/office/officeart/2008/layout/HorizontalMultiLevelHierarchy"/>
    <dgm:cxn modelId="{12EAEABC-A625-4DE9-ACCD-CC21473C3238}" type="presParOf" srcId="{16F9D8FC-1D60-420B-9A20-1C2D307F196C}" destId="{D76E8FBF-7B84-4B75-AB6B-5B1E5EEEE059}" srcOrd="2" destOrd="0" presId="urn:microsoft.com/office/officeart/2008/layout/HorizontalMultiLevelHierarchy"/>
    <dgm:cxn modelId="{5EA9CC6A-8138-408F-8828-7E811BFBD762}" type="presParOf" srcId="{D76E8FBF-7B84-4B75-AB6B-5B1E5EEEE059}" destId="{1EADBCF0-9290-458D-8CA0-C9C27B173B55}" srcOrd="0" destOrd="0" presId="urn:microsoft.com/office/officeart/2008/layout/HorizontalMultiLevelHierarchy"/>
    <dgm:cxn modelId="{DF6AE4B4-FBE6-4B76-A6BF-9B9F8D640D50}" type="presParOf" srcId="{16F9D8FC-1D60-420B-9A20-1C2D307F196C}" destId="{7238E952-AA92-47D8-9835-0D253F122C3B}" srcOrd="3" destOrd="0" presId="urn:microsoft.com/office/officeart/2008/layout/HorizontalMultiLevelHierarchy"/>
    <dgm:cxn modelId="{C6E2B742-E284-44A6-864A-E7BCD454B95F}" type="presParOf" srcId="{7238E952-AA92-47D8-9835-0D253F122C3B}" destId="{FA9DB36C-0A98-412C-B1E6-D8ED74D5B567}" srcOrd="0" destOrd="0" presId="urn:microsoft.com/office/officeart/2008/layout/HorizontalMultiLevelHierarchy"/>
    <dgm:cxn modelId="{51DCF461-42C3-4FBE-89BE-E5F65B67D10F}" type="presParOf" srcId="{7238E952-AA92-47D8-9835-0D253F122C3B}" destId="{81DD0583-0A78-4318-BADA-CEC408A3D0C7}" srcOrd="1" destOrd="0" presId="urn:microsoft.com/office/officeart/2008/layout/HorizontalMultiLevelHierarchy"/>
    <dgm:cxn modelId="{113607A0-FCF3-47FA-8150-F384F8772D67}" type="presParOf" srcId="{16F9D8FC-1D60-420B-9A20-1C2D307F196C}" destId="{D9F48A9B-0CD6-4EB0-B69D-39809023E6A6}" srcOrd="4" destOrd="0" presId="urn:microsoft.com/office/officeart/2008/layout/HorizontalMultiLevelHierarchy"/>
    <dgm:cxn modelId="{801B9BEF-4BA0-413A-9062-676303DEF66D}" type="presParOf" srcId="{D9F48A9B-0CD6-4EB0-B69D-39809023E6A6}" destId="{517FB91B-2371-4406-9F03-046AA0BEB702}" srcOrd="0" destOrd="0" presId="urn:microsoft.com/office/officeart/2008/layout/HorizontalMultiLevelHierarchy"/>
    <dgm:cxn modelId="{920673A6-3AB4-4767-9D33-99D7D29E15CD}" type="presParOf" srcId="{16F9D8FC-1D60-420B-9A20-1C2D307F196C}" destId="{3A799FA0-C974-4294-B26A-91961B490BF8}" srcOrd="5" destOrd="0" presId="urn:microsoft.com/office/officeart/2008/layout/HorizontalMultiLevelHierarchy"/>
    <dgm:cxn modelId="{360F3D5B-510F-4516-968D-586B1EF8AD06}" type="presParOf" srcId="{3A799FA0-C974-4294-B26A-91961B490BF8}" destId="{A7156924-7C4F-4595-9F16-6BA9695574F1}" srcOrd="0" destOrd="0" presId="urn:microsoft.com/office/officeart/2008/layout/HorizontalMultiLevelHierarchy"/>
    <dgm:cxn modelId="{3A992D9D-75EA-4BF0-A524-1FFCED1EEBFC}" type="presParOf" srcId="{3A799FA0-C974-4294-B26A-91961B490BF8}" destId="{80A9A004-B05C-4AA6-AAE8-C4C52EFC85D5}" srcOrd="1" destOrd="0" presId="urn:microsoft.com/office/officeart/2008/layout/HorizontalMultiLevelHierarchy"/>
    <dgm:cxn modelId="{C4639343-6F6A-40BF-9FD8-ABFCAFFFC3D8}" type="presParOf" srcId="{80A9A004-B05C-4AA6-AAE8-C4C52EFC85D5}" destId="{9A0ACF83-42A2-4FA9-AEA3-E795FEE27EC5}" srcOrd="0" destOrd="0" presId="urn:microsoft.com/office/officeart/2008/layout/HorizontalMultiLevelHierarchy"/>
    <dgm:cxn modelId="{B4DB8DDD-2654-4A8E-9878-CA68E5C9537F}" type="presParOf" srcId="{9A0ACF83-42A2-4FA9-AEA3-E795FEE27EC5}" destId="{092585A2-CD22-4141-9755-BCB0C6F01EC3}" srcOrd="0" destOrd="0" presId="urn:microsoft.com/office/officeart/2008/layout/HorizontalMultiLevelHierarchy"/>
    <dgm:cxn modelId="{4EB6D0CA-2F40-4932-802B-353B54E92B2E}" type="presParOf" srcId="{80A9A004-B05C-4AA6-AAE8-C4C52EFC85D5}" destId="{C44A9084-B7D8-4F26-8207-374CFB368FA5}" srcOrd="1" destOrd="0" presId="urn:microsoft.com/office/officeart/2008/layout/HorizontalMultiLevelHierarchy"/>
    <dgm:cxn modelId="{A820FD7B-A1E8-4F9D-9B1A-9E59608199C4}" type="presParOf" srcId="{C44A9084-B7D8-4F26-8207-374CFB368FA5}" destId="{B3DDB544-A969-44E2-85DC-506CF1D46349}" srcOrd="0" destOrd="0" presId="urn:microsoft.com/office/officeart/2008/layout/HorizontalMultiLevelHierarchy"/>
    <dgm:cxn modelId="{9107C52A-6CC3-4A3D-B773-C759FCA88863}" type="presParOf" srcId="{C44A9084-B7D8-4F26-8207-374CFB368FA5}" destId="{B7C845DC-7925-4B2F-ADFB-E23CDC53F3F5}" srcOrd="1" destOrd="0" presId="urn:microsoft.com/office/officeart/2008/layout/HorizontalMultiLevelHierarchy"/>
    <dgm:cxn modelId="{2D0B8DAE-980C-471E-A1C0-209899A500CE}" type="presParOf" srcId="{80A9A004-B05C-4AA6-AAE8-C4C52EFC85D5}" destId="{F8FA0DAC-AA1C-4F70-8C04-95C0FD066F52}" srcOrd="2" destOrd="0" presId="urn:microsoft.com/office/officeart/2008/layout/HorizontalMultiLevelHierarchy"/>
    <dgm:cxn modelId="{200AA75D-6B20-4485-A5A7-924376D2790E}" type="presParOf" srcId="{F8FA0DAC-AA1C-4F70-8C04-95C0FD066F52}" destId="{B7C43DBF-4450-4C72-9731-3E4A22E0DE4E}" srcOrd="0" destOrd="0" presId="urn:microsoft.com/office/officeart/2008/layout/HorizontalMultiLevelHierarchy"/>
    <dgm:cxn modelId="{75658281-A769-4493-AAD9-0DD651D7E696}" type="presParOf" srcId="{80A9A004-B05C-4AA6-AAE8-C4C52EFC85D5}" destId="{131B05FA-A2EA-4255-BC4A-3BAF71AD8FBE}" srcOrd="3" destOrd="0" presId="urn:microsoft.com/office/officeart/2008/layout/HorizontalMultiLevelHierarchy"/>
    <dgm:cxn modelId="{75FA04F1-F781-4C3D-A270-BED88081693B}" type="presParOf" srcId="{131B05FA-A2EA-4255-BC4A-3BAF71AD8FBE}" destId="{FE733358-7601-4C61-AF60-E519AB514425}" srcOrd="0" destOrd="0" presId="urn:microsoft.com/office/officeart/2008/layout/HorizontalMultiLevelHierarchy"/>
    <dgm:cxn modelId="{6EE0D1E5-614B-4C5D-87DE-B0C6D8CA37CD}" type="presParOf" srcId="{131B05FA-A2EA-4255-BC4A-3BAF71AD8FBE}" destId="{F435E654-B40B-4184-A9A2-4A90512EC719}" srcOrd="1" destOrd="0" presId="urn:microsoft.com/office/officeart/2008/layout/HorizontalMultiLevelHierarchy"/>
    <dgm:cxn modelId="{A3C2735D-45EE-4D3D-8CBD-9F44721FC749}" type="presParOf" srcId="{16F9D8FC-1D60-420B-9A20-1C2D307F196C}" destId="{77BDB0B2-9179-4CD9-8882-656D66AC8C95}" srcOrd="6" destOrd="0" presId="urn:microsoft.com/office/officeart/2008/layout/HorizontalMultiLevelHierarchy"/>
    <dgm:cxn modelId="{6CE9DFCC-2623-4A6E-8E29-95F7F3DFADB9}" type="presParOf" srcId="{77BDB0B2-9179-4CD9-8882-656D66AC8C95}" destId="{BE92E06B-EE46-4B91-BFD8-3E4F3DE97440}" srcOrd="0" destOrd="0" presId="urn:microsoft.com/office/officeart/2008/layout/HorizontalMultiLevelHierarchy"/>
    <dgm:cxn modelId="{A8320D58-07C8-4BA8-8EA7-3E1A4D17CCF1}" type="presParOf" srcId="{16F9D8FC-1D60-420B-9A20-1C2D307F196C}" destId="{33D4699D-2D36-4724-ADB4-8FA99937E0E4}" srcOrd="7" destOrd="0" presId="urn:microsoft.com/office/officeart/2008/layout/HorizontalMultiLevelHierarchy"/>
    <dgm:cxn modelId="{30C0F7DA-BE6D-4CAC-A7D9-EA3313E3C191}" type="presParOf" srcId="{33D4699D-2D36-4724-ADB4-8FA99937E0E4}" destId="{A0E4FF1C-DBB1-4660-8BC5-F2CD13704202}" srcOrd="0" destOrd="0" presId="urn:microsoft.com/office/officeart/2008/layout/HorizontalMultiLevelHierarchy"/>
    <dgm:cxn modelId="{5F517317-BB5E-4C6B-9452-D97EFE242038}" type="presParOf" srcId="{33D4699D-2D36-4724-ADB4-8FA99937E0E4}" destId="{5B0F59EC-5722-4A31-9089-9E2A9F4D3EF7}" srcOrd="1" destOrd="0" presId="urn:microsoft.com/office/officeart/2008/layout/HorizontalMultiLevelHierarchy"/>
    <dgm:cxn modelId="{E15F3392-9553-4444-9214-67FF8D8D9244}" type="presParOf" srcId="{5B0F59EC-5722-4A31-9089-9E2A9F4D3EF7}" destId="{8F2BFD9B-E240-4201-B9D0-733C81C9D003}" srcOrd="0" destOrd="0" presId="urn:microsoft.com/office/officeart/2008/layout/HorizontalMultiLevelHierarchy"/>
    <dgm:cxn modelId="{06898709-2B47-48AA-A8F8-70D53DD98331}" type="presParOf" srcId="{8F2BFD9B-E240-4201-B9D0-733C81C9D003}" destId="{7C3F53E9-D85F-415C-A595-B6AAAC500B29}" srcOrd="0" destOrd="0" presId="urn:microsoft.com/office/officeart/2008/layout/HorizontalMultiLevelHierarchy"/>
    <dgm:cxn modelId="{6DA3312F-BD8C-4F6D-A2AF-6AA25349D870}" type="presParOf" srcId="{5B0F59EC-5722-4A31-9089-9E2A9F4D3EF7}" destId="{36115B74-C1F8-402D-8E57-44CCC605CEF2}" srcOrd="1" destOrd="0" presId="urn:microsoft.com/office/officeart/2008/layout/HorizontalMultiLevelHierarchy"/>
    <dgm:cxn modelId="{4E8BC8B3-6770-46C1-936E-CF5D255CBD38}" type="presParOf" srcId="{36115B74-C1F8-402D-8E57-44CCC605CEF2}" destId="{CBF4CE20-7742-48D8-8FA9-6CB01BD18F07}" srcOrd="0" destOrd="0" presId="urn:microsoft.com/office/officeart/2008/layout/HorizontalMultiLevelHierarchy"/>
    <dgm:cxn modelId="{744169F9-4E4D-41BF-AC07-B7B0E2A11A0C}" type="presParOf" srcId="{36115B74-C1F8-402D-8E57-44CCC605CEF2}" destId="{AC9708F3-5CC6-43E2-A333-AFC93BF05B0B}" srcOrd="1" destOrd="0" presId="urn:microsoft.com/office/officeart/2008/layout/HorizontalMultiLevelHierarchy"/>
    <dgm:cxn modelId="{592A7381-609B-4E96-8ED9-1841FB978612}" type="presParOf" srcId="{5B0F59EC-5722-4A31-9089-9E2A9F4D3EF7}" destId="{F6700077-2236-4AA1-8D00-1E886CEBF9F4}" srcOrd="2" destOrd="0" presId="urn:microsoft.com/office/officeart/2008/layout/HorizontalMultiLevelHierarchy"/>
    <dgm:cxn modelId="{996E5EB1-0BA4-427D-ABB1-68FD9A634BAE}" type="presParOf" srcId="{F6700077-2236-4AA1-8D00-1E886CEBF9F4}" destId="{1551491F-D4DB-4C73-B34B-001FCC521409}" srcOrd="0" destOrd="0" presId="urn:microsoft.com/office/officeart/2008/layout/HorizontalMultiLevelHierarchy"/>
    <dgm:cxn modelId="{C3F81EAC-C367-450E-A7DB-10F3368CB33E}" type="presParOf" srcId="{5B0F59EC-5722-4A31-9089-9E2A9F4D3EF7}" destId="{72B0EB79-A9CC-4E30-89DF-A507B215055F}" srcOrd="3" destOrd="0" presId="urn:microsoft.com/office/officeart/2008/layout/HorizontalMultiLevelHierarchy"/>
    <dgm:cxn modelId="{9AEA8A00-EBE3-45C2-8B3F-D4D37F999E4D}" type="presParOf" srcId="{72B0EB79-A9CC-4E30-89DF-A507B215055F}" destId="{255B78FD-6F2B-4A68-B059-2A99D1ED88A2}" srcOrd="0" destOrd="0" presId="urn:microsoft.com/office/officeart/2008/layout/HorizontalMultiLevelHierarchy"/>
    <dgm:cxn modelId="{650EF6A8-7FE4-4FA4-85CA-C1428EC43E9C}" type="presParOf" srcId="{72B0EB79-A9CC-4E30-89DF-A507B215055F}" destId="{8AEAED58-45C5-4988-831E-880790495235}" srcOrd="1" destOrd="0" presId="urn:microsoft.com/office/officeart/2008/layout/HorizontalMultiLevelHierarchy"/>
    <dgm:cxn modelId="{0DFA9C4D-8506-41C8-AA20-85EDFD0DEFA6}" type="presParOf" srcId="{5B0F59EC-5722-4A31-9089-9E2A9F4D3EF7}" destId="{FD4314EB-5B6A-40CC-AF7E-2C65C1E4A9AF}" srcOrd="4" destOrd="0" presId="urn:microsoft.com/office/officeart/2008/layout/HorizontalMultiLevelHierarchy"/>
    <dgm:cxn modelId="{E3E5856A-6C30-49A5-9F5D-5DCD961457E3}" type="presParOf" srcId="{FD4314EB-5B6A-40CC-AF7E-2C65C1E4A9AF}" destId="{C7E5B7A1-40E1-47E6-B32F-8B6C3BE9E7BC}" srcOrd="0" destOrd="0" presId="urn:microsoft.com/office/officeart/2008/layout/HorizontalMultiLevelHierarchy"/>
    <dgm:cxn modelId="{7C90A334-C6DB-42CA-BBD5-FF1E48B9E94F}" type="presParOf" srcId="{5B0F59EC-5722-4A31-9089-9E2A9F4D3EF7}" destId="{07EC14FF-DFDD-4DD2-AD38-D937D4D8831A}" srcOrd="5" destOrd="0" presId="urn:microsoft.com/office/officeart/2008/layout/HorizontalMultiLevelHierarchy"/>
    <dgm:cxn modelId="{7E2A23C0-5074-4081-BCDD-50391E0A5389}" type="presParOf" srcId="{07EC14FF-DFDD-4DD2-AD38-D937D4D8831A}" destId="{0B486014-4FE4-4DCD-9249-113A06B4B305}" srcOrd="0" destOrd="0" presId="urn:microsoft.com/office/officeart/2008/layout/HorizontalMultiLevelHierarchy"/>
    <dgm:cxn modelId="{7AC6C0C1-261A-4A32-8D67-BD34CEB59619}" type="presParOf" srcId="{07EC14FF-DFDD-4DD2-AD38-D937D4D8831A}" destId="{1197510E-3820-4636-B157-AC9EBF3C2F9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47CECC-1677-4F74-BA8B-10814F082E51}" type="doc">
      <dgm:prSet loTypeId="urn:microsoft.com/office/officeart/2005/8/layout/chevron1" loCatId="process" qsTypeId="urn:microsoft.com/office/officeart/2005/8/quickstyle/simple1" qsCatId="simple" csTypeId="urn:microsoft.com/office/officeart/2005/8/colors/colorful3" csCatId="colorful" phldr="1"/>
      <dgm:spPr/>
    </dgm:pt>
    <dgm:pt modelId="{9C5FED8C-3DC6-4316-99E6-DF89D87C9AE9}">
      <dgm:prSet phldrT="[Text]"/>
      <dgm:spPr/>
      <dgm:t>
        <a:bodyPr/>
        <a:lstStyle/>
        <a:p>
          <a:r>
            <a:rPr lang="en-US" dirty="0" smtClean="0"/>
            <a:t>September 2015</a:t>
          </a:r>
          <a:endParaRPr lang="en-US" dirty="0"/>
        </a:p>
      </dgm:t>
    </dgm:pt>
    <dgm:pt modelId="{B5E7C17E-7F1A-4755-B1FC-B9C59BFC83C9}" type="parTrans" cxnId="{CD7D2D2E-E04C-4C11-BE32-8BE41686C1B9}">
      <dgm:prSet/>
      <dgm:spPr/>
      <dgm:t>
        <a:bodyPr/>
        <a:lstStyle/>
        <a:p>
          <a:endParaRPr lang="en-US"/>
        </a:p>
      </dgm:t>
    </dgm:pt>
    <dgm:pt modelId="{BD09A245-9321-466D-9056-27B46EA28743}" type="sibTrans" cxnId="{CD7D2D2E-E04C-4C11-BE32-8BE41686C1B9}">
      <dgm:prSet/>
      <dgm:spPr/>
      <dgm:t>
        <a:bodyPr/>
        <a:lstStyle/>
        <a:p>
          <a:endParaRPr lang="en-US"/>
        </a:p>
      </dgm:t>
    </dgm:pt>
    <dgm:pt modelId="{2E71A0C5-539C-4A88-B4FA-BF6FD996CB72}">
      <dgm:prSet phldrT="[Text]"/>
      <dgm:spPr/>
      <dgm:t>
        <a:bodyPr/>
        <a:lstStyle/>
        <a:p>
          <a:r>
            <a:rPr lang="en-US" dirty="0" smtClean="0"/>
            <a:t>August 2015</a:t>
          </a:r>
          <a:endParaRPr lang="en-US" dirty="0"/>
        </a:p>
      </dgm:t>
    </dgm:pt>
    <dgm:pt modelId="{836A6E51-A5E6-4E06-A4A6-735653BF7841}" type="parTrans" cxnId="{48FA9446-F8DC-4018-808F-B34F36F06D70}">
      <dgm:prSet/>
      <dgm:spPr/>
      <dgm:t>
        <a:bodyPr/>
        <a:lstStyle/>
        <a:p>
          <a:endParaRPr lang="en-US"/>
        </a:p>
      </dgm:t>
    </dgm:pt>
    <dgm:pt modelId="{658DF381-9575-4228-B3B1-12CE3B0251F6}" type="sibTrans" cxnId="{48FA9446-F8DC-4018-808F-B34F36F06D70}">
      <dgm:prSet/>
      <dgm:spPr/>
      <dgm:t>
        <a:bodyPr/>
        <a:lstStyle/>
        <a:p>
          <a:endParaRPr lang="en-US"/>
        </a:p>
      </dgm:t>
    </dgm:pt>
    <dgm:pt modelId="{F10E24A6-ED0B-484C-82E1-C7EEFC59B9A4}">
      <dgm:prSet phldrT="[Text]"/>
      <dgm:spPr/>
      <dgm:t>
        <a:bodyPr/>
        <a:lstStyle/>
        <a:p>
          <a:r>
            <a:rPr lang="en-US" dirty="0" smtClean="0"/>
            <a:t>April    2015</a:t>
          </a:r>
          <a:endParaRPr lang="en-US" dirty="0"/>
        </a:p>
      </dgm:t>
    </dgm:pt>
    <dgm:pt modelId="{D66966D9-71F2-4FC8-A285-5573EDCC5893}" type="parTrans" cxnId="{74A0C1F1-DAD3-4959-A986-3DDA1124C2D7}">
      <dgm:prSet/>
      <dgm:spPr/>
      <dgm:t>
        <a:bodyPr/>
        <a:lstStyle/>
        <a:p>
          <a:endParaRPr lang="en-US"/>
        </a:p>
      </dgm:t>
    </dgm:pt>
    <dgm:pt modelId="{C22EB406-0B9D-4EFF-A578-4CB65925EF49}" type="sibTrans" cxnId="{74A0C1F1-DAD3-4959-A986-3DDA1124C2D7}">
      <dgm:prSet/>
      <dgm:spPr/>
      <dgm:t>
        <a:bodyPr/>
        <a:lstStyle/>
        <a:p>
          <a:endParaRPr lang="en-US"/>
        </a:p>
      </dgm:t>
    </dgm:pt>
    <dgm:pt modelId="{2D3F6D84-537D-479A-A96B-A2FA57E4573A}" type="pres">
      <dgm:prSet presAssocID="{CE47CECC-1677-4F74-BA8B-10814F082E51}" presName="Name0" presStyleCnt="0">
        <dgm:presLayoutVars>
          <dgm:dir/>
          <dgm:animLvl val="lvl"/>
          <dgm:resizeHandles val="exact"/>
        </dgm:presLayoutVars>
      </dgm:prSet>
      <dgm:spPr/>
    </dgm:pt>
    <dgm:pt modelId="{269664D7-B131-4F50-88A2-B5E71AA2A947}" type="pres">
      <dgm:prSet presAssocID="{F10E24A6-ED0B-484C-82E1-C7EEFC59B9A4}" presName="parTxOnly" presStyleLbl="node1" presStyleIdx="0" presStyleCnt="3">
        <dgm:presLayoutVars>
          <dgm:chMax val="0"/>
          <dgm:chPref val="0"/>
          <dgm:bulletEnabled val="1"/>
        </dgm:presLayoutVars>
      </dgm:prSet>
      <dgm:spPr/>
      <dgm:t>
        <a:bodyPr/>
        <a:lstStyle/>
        <a:p>
          <a:endParaRPr lang="en-US"/>
        </a:p>
      </dgm:t>
    </dgm:pt>
    <dgm:pt modelId="{F53875EF-E4C5-4ABF-97B3-9B75351EDEA3}" type="pres">
      <dgm:prSet presAssocID="{C22EB406-0B9D-4EFF-A578-4CB65925EF49}" presName="parTxOnlySpace" presStyleCnt="0"/>
      <dgm:spPr/>
    </dgm:pt>
    <dgm:pt modelId="{69E2B182-0356-4216-8B81-2D6A01673095}" type="pres">
      <dgm:prSet presAssocID="{2E71A0C5-539C-4A88-B4FA-BF6FD996CB72}" presName="parTxOnly" presStyleLbl="node1" presStyleIdx="1" presStyleCnt="3">
        <dgm:presLayoutVars>
          <dgm:chMax val="0"/>
          <dgm:chPref val="0"/>
          <dgm:bulletEnabled val="1"/>
        </dgm:presLayoutVars>
      </dgm:prSet>
      <dgm:spPr/>
      <dgm:t>
        <a:bodyPr/>
        <a:lstStyle/>
        <a:p>
          <a:endParaRPr lang="en-US"/>
        </a:p>
      </dgm:t>
    </dgm:pt>
    <dgm:pt modelId="{3E0D02B0-11C8-4412-B345-868EC57A500E}" type="pres">
      <dgm:prSet presAssocID="{658DF381-9575-4228-B3B1-12CE3B0251F6}" presName="parTxOnlySpace" presStyleCnt="0"/>
      <dgm:spPr/>
    </dgm:pt>
    <dgm:pt modelId="{402993AC-E490-4C18-B7BF-1BD6B0962028}" type="pres">
      <dgm:prSet presAssocID="{9C5FED8C-3DC6-4316-99E6-DF89D87C9AE9}" presName="parTxOnly" presStyleLbl="node1" presStyleIdx="2" presStyleCnt="3">
        <dgm:presLayoutVars>
          <dgm:chMax val="0"/>
          <dgm:chPref val="0"/>
          <dgm:bulletEnabled val="1"/>
        </dgm:presLayoutVars>
      </dgm:prSet>
      <dgm:spPr/>
      <dgm:t>
        <a:bodyPr/>
        <a:lstStyle/>
        <a:p>
          <a:endParaRPr lang="en-US"/>
        </a:p>
      </dgm:t>
    </dgm:pt>
  </dgm:ptLst>
  <dgm:cxnLst>
    <dgm:cxn modelId="{48FA9446-F8DC-4018-808F-B34F36F06D70}" srcId="{CE47CECC-1677-4F74-BA8B-10814F082E51}" destId="{2E71A0C5-539C-4A88-B4FA-BF6FD996CB72}" srcOrd="1" destOrd="0" parTransId="{836A6E51-A5E6-4E06-A4A6-735653BF7841}" sibTransId="{658DF381-9575-4228-B3B1-12CE3B0251F6}"/>
    <dgm:cxn modelId="{159BB60A-5CA2-4B54-9DA5-EDC274E80410}" type="presOf" srcId="{9C5FED8C-3DC6-4316-99E6-DF89D87C9AE9}" destId="{402993AC-E490-4C18-B7BF-1BD6B0962028}" srcOrd="0" destOrd="0" presId="urn:microsoft.com/office/officeart/2005/8/layout/chevron1"/>
    <dgm:cxn modelId="{B8BA4B7E-EDF5-486A-B9C9-1747D8B218DA}" type="presOf" srcId="{CE47CECC-1677-4F74-BA8B-10814F082E51}" destId="{2D3F6D84-537D-479A-A96B-A2FA57E4573A}" srcOrd="0" destOrd="0" presId="urn:microsoft.com/office/officeart/2005/8/layout/chevron1"/>
    <dgm:cxn modelId="{F06574B0-4D31-4B7E-BC21-F18862AD28B4}" type="presOf" srcId="{2E71A0C5-539C-4A88-B4FA-BF6FD996CB72}" destId="{69E2B182-0356-4216-8B81-2D6A01673095}" srcOrd="0" destOrd="0" presId="urn:microsoft.com/office/officeart/2005/8/layout/chevron1"/>
    <dgm:cxn modelId="{E92C23B6-6BC4-43E7-88D9-AD23AFA6DF8E}" type="presOf" srcId="{F10E24A6-ED0B-484C-82E1-C7EEFC59B9A4}" destId="{269664D7-B131-4F50-88A2-B5E71AA2A947}" srcOrd="0" destOrd="0" presId="urn:microsoft.com/office/officeart/2005/8/layout/chevron1"/>
    <dgm:cxn modelId="{74A0C1F1-DAD3-4959-A986-3DDA1124C2D7}" srcId="{CE47CECC-1677-4F74-BA8B-10814F082E51}" destId="{F10E24A6-ED0B-484C-82E1-C7EEFC59B9A4}" srcOrd="0" destOrd="0" parTransId="{D66966D9-71F2-4FC8-A285-5573EDCC5893}" sibTransId="{C22EB406-0B9D-4EFF-A578-4CB65925EF49}"/>
    <dgm:cxn modelId="{CD7D2D2E-E04C-4C11-BE32-8BE41686C1B9}" srcId="{CE47CECC-1677-4F74-BA8B-10814F082E51}" destId="{9C5FED8C-3DC6-4316-99E6-DF89D87C9AE9}" srcOrd="2" destOrd="0" parTransId="{B5E7C17E-7F1A-4755-B1FC-B9C59BFC83C9}" sibTransId="{BD09A245-9321-466D-9056-27B46EA28743}"/>
    <dgm:cxn modelId="{D75944B6-8045-437A-AA9E-E29497BB402E}" type="presParOf" srcId="{2D3F6D84-537D-479A-A96B-A2FA57E4573A}" destId="{269664D7-B131-4F50-88A2-B5E71AA2A947}" srcOrd="0" destOrd="0" presId="urn:microsoft.com/office/officeart/2005/8/layout/chevron1"/>
    <dgm:cxn modelId="{A8632E24-7326-4768-B151-C41BB02E45CD}" type="presParOf" srcId="{2D3F6D84-537D-479A-A96B-A2FA57E4573A}" destId="{F53875EF-E4C5-4ABF-97B3-9B75351EDEA3}" srcOrd="1" destOrd="0" presId="urn:microsoft.com/office/officeart/2005/8/layout/chevron1"/>
    <dgm:cxn modelId="{0005E757-60C0-49D3-A8AD-689D39176255}" type="presParOf" srcId="{2D3F6D84-537D-479A-A96B-A2FA57E4573A}" destId="{69E2B182-0356-4216-8B81-2D6A01673095}" srcOrd="2" destOrd="0" presId="urn:microsoft.com/office/officeart/2005/8/layout/chevron1"/>
    <dgm:cxn modelId="{D1AEAD51-C480-4350-9F77-54EE45223AE8}" type="presParOf" srcId="{2D3F6D84-537D-479A-A96B-A2FA57E4573A}" destId="{3E0D02B0-11C8-4412-B345-868EC57A500E}" srcOrd="3" destOrd="0" presId="urn:microsoft.com/office/officeart/2005/8/layout/chevron1"/>
    <dgm:cxn modelId="{5C856E3E-4AF1-434C-9CC3-42A1C3390139}" type="presParOf" srcId="{2D3F6D84-537D-479A-A96B-A2FA57E4573A}" destId="{402993AC-E490-4C18-B7BF-1BD6B096202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47CECC-1677-4F74-BA8B-10814F082E51}" type="doc">
      <dgm:prSet loTypeId="urn:microsoft.com/office/officeart/2005/8/layout/chevron1" loCatId="process" qsTypeId="urn:microsoft.com/office/officeart/2005/8/quickstyle/simple1" qsCatId="simple" csTypeId="urn:microsoft.com/office/officeart/2005/8/colors/colorful3" csCatId="colorful" phldr="1"/>
      <dgm:spPr/>
    </dgm:pt>
    <dgm:pt modelId="{C75BD8A0-344D-4F4E-BD4B-10978A413FDA}">
      <dgm:prSet phldrT="[Text]"/>
      <dgm:spPr/>
      <dgm:t>
        <a:bodyPr/>
        <a:lstStyle/>
        <a:p>
          <a:r>
            <a:rPr lang="en-US" dirty="0" smtClean="0"/>
            <a:t>December 2015</a:t>
          </a:r>
          <a:endParaRPr lang="en-US" dirty="0"/>
        </a:p>
      </dgm:t>
    </dgm:pt>
    <dgm:pt modelId="{32F86B75-59C0-477D-B9D5-EFF69533BBA3}" type="parTrans" cxnId="{8BC621DC-9E75-4791-A834-F63425487A91}">
      <dgm:prSet/>
      <dgm:spPr/>
      <dgm:t>
        <a:bodyPr/>
        <a:lstStyle/>
        <a:p>
          <a:endParaRPr lang="en-US"/>
        </a:p>
      </dgm:t>
    </dgm:pt>
    <dgm:pt modelId="{5EC6DBAA-DC5C-419A-8D8B-514094EB6230}" type="sibTrans" cxnId="{8BC621DC-9E75-4791-A834-F63425487A91}">
      <dgm:prSet/>
      <dgm:spPr/>
      <dgm:t>
        <a:bodyPr/>
        <a:lstStyle/>
        <a:p>
          <a:endParaRPr lang="en-US"/>
        </a:p>
      </dgm:t>
    </dgm:pt>
    <dgm:pt modelId="{6214C958-8EDD-43A3-8536-68F2463781B1}">
      <dgm:prSet phldrT="[Text]"/>
      <dgm:spPr/>
      <dgm:t>
        <a:bodyPr/>
        <a:lstStyle/>
        <a:p>
          <a:r>
            <a:rPr lang="en-US" dirty="0" smtClean="0"/>
            <a:t>March    2016</a:t>
          </a:r>
          <a:endParaRPr lang="en-US" dirty="0"/>
        </a:p>
      </dgm:t>
    </dgm:pt>
    <dgm:pt modelId="{B0FC9E53-E2B4-4531-935F-B2635A28E702}" type="parTrans" cxnId="{8205D1CC-D734-4F32-997A-899A721BAB55}">
      <dgm:prSet/>
      <dgm:spPr/>
      <dgm:t>
        <a:bodyPr/>
        <a:lstStyle/>
        <a:p>
          <a:endParaRPr lang="en-US"/>
        </a:p>
      </dgm:t>
    </dgm:pt>
    <dgm:pt modelId="{3643D855-B908-4286-841D-977DDB1E8FA7}" type="sibTrans" cxnId="{8205D1CC-D734-4F32-997A-899A721BAB55}">
      <dgm:prSet/>
      <dgm:spPr/>
      <dgm:t>
        <a:bodyPr/>
        <a:lstStyle/>
        <a:p>
          <a:endParaRPr lang="en-US"/>
        </a:p>
      </dgm:t>
    </dgm:pt>
    <dgm:pt modelId="{B02EBE60-DADB-45B6-8434-7FF7ADB332BE}">
      <dgm:prSet phldrT="[Text]"/>
      <dgm:spPr/>
      <dgm:t>
        <a:bodyPr/>
        <a:lstStyle/>
        <a:p>
          <a:r>
            <a:rPr lang="en-US" dirty="0" smtClean="0"/>
            <a:t>July     2016</a:t>
          </a:r>
          <a:endParaRPr lang="en-US" dirty="0"/>
        </a:p>
      </dgm:t>
    </dgm:pt>
    <dgm:pt modelId="{BEEF3A30-3FB9-408E-B5F0-5C20C1EFF3A9}" type="parTrans" cxnId="{8CBE64E1-BED3-4C6D-9A78-0D2A259DBE07}">
      <dgm:prSet/>
      <dgm:spPr/>
      <dgm:t>
        <a:bodyPr/>
        <a:lstStyle/>
        <a:p>
          <a:endParaRPr lang="en-US"/>
        </a:p>
      </dgm:t>
    </dgm:pt>
    <dgm:pt modelId="{74B9730F-EFEB-43D1-BE1E-F337EAEF9CF1}" type="sibTrans" cxnId="{8CBE64E1-BED3-4C6D-9A78-0D2A259DBE07}">
      <dgm:prSet/>
      <dgm:spPr/>
      <dgm:t>
        <a:bodyPr/>
        <a:lstStyle/>
        <a:p>
          <a:endParaRPr lang="en-US"/>
        </a:p>
      </dgm:t>
    </dgm:pt>
    <dgm:pt modelId="{2D3F6D84-537D-479A-A96B-A2FA57E4573A}" type="pres">
      <dgm:prSet presAssocID="{CE47CECC-1677-4F74-BA8B-10814F082E51}" presName="Name0" presStyleCnt="0">
        <dgm:presLayoutVars>
          <dgm:dir/>
          <dgm:animLvl val="lvl"/>
          <dgm:resizeHandles val="exact"/>
        </dgm:presLayoutVars>
      </dgm:prSet>
      <dgm:spPr/>
    </dgm:pt>
    <dgm:pt modelId="{D83EF85A-CC20-464B-874D-5BD9E7D19147}" type="pres">
      <dgm:prSet presAssocID="{C75BD8A0-344D-4F4E-BD4B-10978A413FDA}" presName="parTxOnly" presStyleLbl="node1" presStyleIdx="0" presStyleCnt="3">
        <dgm:presLayoutVars>
          <dgm:chMax val="0"/>
          <dgm:chPref val="0"/>
          <dgm:bulletEnabled val="1"/>
        </dgm:presLayoutVars>
      </dgm:prSet>
      <dgm:spPr/>
      <dgm:t>
        <a:bodyPr/>
        <a:lstStyle/>
        <a:p>
          <a:endParaRPr lang="en-US"/>
        </a:p>
      </dgm:t>
    </dgm:pt>
    <dgm:pt modelId="{8604E5FA-DE08-4CA7-8637-4967A7B7DE0C}" type="pres">
      <dgm:prSet presAssocID="{5EC6DBAA-DC5C-419A-8D8B-514094EB6230}" presName="parTxOnlySpace" presStyleCnt="0"/>
      <dgm:spPr/>
    </dgm:pt>
    <dgm:pt modelId="{20AE58F6-7AB6-460A-9A13-E8826A57B46C}" type="pres">
      <dgm:prSet presAssocID="{6214C958-8EDD-43A3-8536-68F2463781B1}" presName="parTxOnly" presStyleLbl="node1" presStyleIdx="1" presStyleCnt="3">
        <dgm:presLayoutVars>
          <dgm:chMax val="0"/>
          <dgm:chPref val="0"/>
          <dgm:bulletEnabled val="1"/>
        </dgm:presLayoutVars>
      </dgm:prSet>
      <dgm:spPr/>
      <dgm:t>
        <a:bodyPr/>
        <a:lstStyle/>
        <a:p>
          <a:endParaRPr lang="en-US"/>
        </a:p>
      </dgm:t>
    </dgm:pt>
    <dgm:pt modelId="{37DDEB75-6BDC-408A-9C2E-D8AD02B1E5B1}" type="pres">
      <dgm:prSet presAssocID="{3643D855-B908-4286-841D-977DDB1E8FA7}" presName="parTxOnlySpace" presStyleCnt="0"/>
      <dgm:spPr/>
    </dgm:pt>
    <dgm:pt modelId="{F5995198-1986-4CB2-AF5A-CA009CD347A1}" type="pres">
      <dgm:prSet presAssocID="{B02EBE60-DADB-45B6-8434-7FF7ADB332BE}" presName="parTxOnly" presStyleLbl="node1" presStyleIdx="2" presStyleCnt="3">
        <dgm:presLayoutVars>
          <dgm:chMax val="0"/>
          <dgm:chPref val="0"/>
          <dgm:bulletEnabled val="1"/>
        </dgm:presLayoutVars>
      </dgm:prSet>
      <dgm:spPr/>
      <dgm:t>
        <a:bodyPr/>
        <a:lstStyle/>
        <a:p>
          <a:endParaRPr lang="en-US"/>
        </a:p>
      </dgm:t>
    </dgm:pt>
  </dgm:ptLst>
  <dgm:cxnLst>
    <dgm:cxn modelId="{80FBCA40-4007-4B99-B204-9BB18689F25B}" type="presOf" srcId="{C75BD8A0-344D-4F4E-BD4B-10978A413FDA}" destId="{D83EF85A-CC20-464B-874D-5BD9E7D19147}" srcOrd="0" destOrd="0" presId="urn:microsoft.com/office/officeart/2005/8/layout/chevron1"/>
    <dgm:cxn modelId="{F465B84F-BD0D-42AE-B7BF-E81F0604B556}" type="presOf" srcId="{B02EBE60-DADB-45B6-8434-7FF7ADB332BE}" destId="{F5995198-1986-4CB2-AF5A-CA009CD347A1}" srcOrd="0" destOrd="0" presId="urn:microsoft.com/office/officeart/2005/8/layout/chevron1"/>
    <dgm:cxn modelId="{8BC621DC-9E75-4791-A834-F63425487A91}" srcId="{CE47CECC-1677-4F74-BA8B-10814F082E51}" destId="{C75BD8A0-344D-4F4E-BD4B-10978A413FDA}" srcOrd="0" destOrd="0" parTransId="{32F86B75-59C0-477D-B9D5-EFF69533BBA3}" sibTransId="{5EC6DBAA-DC5C-419A-8D8B-514094EB6230}"/>
    <dgm:cxn modelId="{3E1B9979-8297-4FC0-A9FB-515111CE6DED}" type="presOf" srcId="{6214C958-8EDD-43A3-8536-68F2463781B1}" destId="{20AE58F6-7AB6-460A-9A13-E8826A57B46C}" srcOrd="0" destOrd="0" presId="urn:microsoft.com/office/officeart/2005/8/layout/chevron1"/>
    <dgm:cxn modelId="{8CBE64E1-BED3-4C6D-9A78-0D2A259DBE07}" srcId="{CE47CECC-1677-4F74-BA8B-10814F082E51}" destId="{B02EBE60-DADB-45B6-8434-7FF7ADB332BE}" srcOrd="2" destOrd="0" parTransId="{BEEF3A30-3FB9-408E-B5F0-5C20C1EFF3A9}" sibTransId="{74B9730F-EFEB-43D1-BE1E-F337EAEF9CF1}"/>
    <dgm:cxn modelId="{1FFF8482-03E2-4047-90D7-92ECB6A31FF9}" type="presOf" srcId="{CE47CECC-1677-4F74-BA8B-10814F082E51}" destId="{2D3F6D84-537D-479A-A96B-A2FA57E4573A}" srcOrd="0" destOrd="0" presId="urn:microsoft.com/office/officeart/2005/8/layout/chevron1"/>
    <dgm:cxn modelId="{8205D1CC-D734-4F32-997A-899A721BAB55}" srcId="{CE47CECC-1677-4F74-BA8B-10814F082E51}" destId="{6214C958-8EDD-43A3-8536-68F2463781B1}" srcOrd="1" destOrd="0" parTransId="{B0FC9E53-E2B4-4531-935F-B2635A28E702}" sibTransId="{3643D855-B908-4286-841D-977DDB1E8FA7}"/>
    <dgm:cxn modelId="{654C74CB-86AE-49D2-BD31-BF738B63E7D7}" type="presParOf" srcId="{2D3F6D84-537D-479A-A96B-A2FA57E4573A}" destId="{D83EF85A-CC20-464B-874D-5BD9E7D19147}" srcOrd="0" destOrd="0" presId="urn:microsoft.com/office/officeart/2005/8/layout/chevron1"/>
    <dgm:cxn modelId="{40EB37E7-2B05-4834-AFB5-A5E257CDEEAC}" type="presParOf" srcId="{2D3F6D84-537D-479A-A96B-A2FA57E4573A}" destId="{8604E5FA-DE08-4CA7-8637-4967A7B7DE0C}" srcOrd="1" destOrd="0" presId="urn:microsoft.com/office/officeart/2005/8/layout/chevron1"/>
    <dgm:cxn modelId="{4D615BB0-31AA-4547-A891-F793E582068D}" type="presParOf" srcId="{2D3F6D84-537D-479A-A96B-A2FA57E4573A}" destId="{20AE58F6-7AB6-460A-9A13-E8826A57B46C}" srcOrd="2" destOrd="0" presId="urn:microsoft.com/office/officeart/2005/8/layout/chevron1"/>
    <dgm:cxn modelId="{396F5266-9AD3-4F91-B93B-6272472600E1}" type="presParOf" srcId="{2D3F6D84-537D-479A-A96B-A2FA57E4573A}" destId="{37DDEB75-6BDC-408A-9C2E-D8AD02B1E5B1}" srcOrd="3" destOrd="0" presId="urn:microsoft.com/office/officeart/2005/8/layout/chevron1"/>
    <dgm:cxn modelId="{44C0E9CC-9728-490F-A37D-00B33BEB5CB4}" type="presParOf" srcId="{2D3F6D84-537D-479A-A96B-A2FA57E4573A}" destId="{F5995198-1986-4CB2-AF5A-CA009CD347A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43AB3-45B8-4518-834E-452E186D7CD4}">
      <dsp:nvSpPr>
        <dsp:cNvPr id="0" name=""/>
        <dsp:cNvSpPr/>
      </dsp:nvSpPr>
      <dsp:spPr>
        <a:xfrm>
          <a:off x="669056" y="2375"/>
          <a:ext cx="873323" cy="436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a:t>CCT A</a:t>
          </a:r>
        </a:p>
      </dsp:txBody>
      <dsp:txXfrm>
        <a:off x="681845" y="15164"/>
        <a:ext cx="847745" cy="411083"/>
      </dsp:txXfrm>
    </dsp:sp>
    <dsp:sp modelId="{1FE2B529-2693-47A9-97AF-65FC0B4E5361}">
      <dsp:nvSpPr>
        <dsp:cNvPr id="0" name=""/>
        <dsp:cNvSpPr/>
      </dsp:nvSpPr>
      <dsp:spPr>
        <a:xfrm>
          <a:off x="710669" y="439037"/>
          <a:ext cx="91440" cy="327496"/>
        </a:xfrm>
        <a:custGeom>
          <a:avLst/>
          <a:gdLst/>
          <a:ahLst/>
          <a:cxnLst/>
          <a:rect l="0" t="0" r="0" b="0"/>
          <a:pathLst>
            <a:path>
              <a:moveTo>
                <a:pt x="45720" y="0"/>
              </a:moveTo>
              <a:lnTo>
                <a:pt x="45720" y="327496"/>
              </a:lnTo>
              <a:lnTo>
                <a:pt x="133052" y="3274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6A11C3-48A5-4750-96E5-E56F787F203E}">
      <dsp:nvSpPr>
        <dsp:cNvPr id="0" name=""/>
        <dsp:cNvSpPr/>
      </dsp:nvSpPr>
      <dsp:spPr>
        <a:xfrm>
          <a:off x="843721" y="548202"/>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t>Social Worker(s)</a:t>
          </a:r>
        </a:p>
      </dsp:txBody>
      <dsp:txXfrm>
        <a:off x="856510" y="560991"/>
        <a:ext cx="673080" cy="411083"/>
      </dsp:txXfrm>
    </dsp:sp>
    <dsp:sp modelId="{56937280-4A00-4E84-8DB5-6245E8678CCC}">
      <dsp:nvSpPr>
        <dsp:cNvPr id="0" name=""/>
        <dsp:cNvSpPr/>
      </dsp:nvSpPr>
      <dsp:spPr>
        <a:xfrm>
          <a:off x="710669" y="439037"/>
          <a:ext cx="91440" cy="873323"/>
        </a:xfrm>
        <a:custGeom>
          <a:avLst/>
          <a:gdLst/>
          <a:ahLst/>
          <a:cxnLst/>
          <a:rect l="0" t="0" r="0" b="0"/>
          <a:pathLst>
            <a:path>
              <a:moveTo>
                <a:pt x="45720" y="0"/>
              </a:moveTo>
              <a:lnTo>
                <a:pt x="45720" y="873323"/>
              </a:lnTo>
              <a:lnTo>
                <a:pt x="133052" y="8733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EE17F0-C21A-44F8-AC78-82CD101D1C4F}">
      <dsp:nvSpPr>
        <dsp:cNvPr id="0" name=""/>
        <dsp:cNvSpPr/>
      </dsp:nvSpPr>
      <dsp:spPr>
        <a:xfrm>
          <a:off x="843721" y="1094030"/>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t>Registered Nurse</a:t>
          </a:r>
        </a:p>
      </dsp:txBody>
      <dsp:txXfrm>
        <a:off x="856510" y="1106819"/>
        <a:ext cx="673080" cy="411083"/>
      </dsp:txXfrm>
    </dsp:sp>
    <dsp:sp modelId="{ABCC9D4C-47A7-412F-825B-40CF26C0D76B}">
      <dsp:nvSpPr>
        <dsp:cNvPr id="0" name=""/>
        <dsp:cNvSpPr/>
      </dsp:nvSpPr>
      <dsp:spPr>
        <a:xfrm>
          <a:off x="710669" y="439037"/>
          <a:ext cx="91440" cy="1419150"/>
        </a:xfrm>
        <a:custGeom>
          <a:avLst/>
          <a:gdLst/>
          <a:ahLst/>
          <a:cxnLst/>
          <a:rect l="0" t="0" r="0" b="0"/>
          <a:pathLst>
            <a:path>
              <a:moveTo>
                <a:pt x="45720" y="0"/>
              </a:moveTo>
              <a:lnTo>
                <a:pt x="45720" y="1419150"/>
              </a:lnTo>
              <a:lnTo>
                <a:pt x="133052" y="14191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812B19-1066-4C9B-BD7B-182263C0B4CE}">
      <dsp:nvSpPr>
        <dsp:cNvPr id="0" name=""/>
        <dsp:cNvSpPr/>
      </dsp:nvSpPr>
      <dsp:spPr>
        <a:xfrm>
          <a:off x="843721" y="1639857"/>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Clinicians</a:t>
          </a:r>
        </a:p>
      </dsp:txBody>
      <dsp:txXfrm>
        <a:off x="856510" y="1652646"/>
        <a:ext cx="673080" cy="411083"/>
      </dsp:txXfrm>
    </dsp:sp>
    <dsp:sp modelId="{052EBF55-CF17-488F-B55C-641E7000CFD2}">
      <dsp:nvSpPr>
        <dsp:cNvPr id="0" name=""/>
        <dsp:cNvSpPr/>
      </dsp:nvSpPr>
      <dsp:spPr>
        <a:xfrm>
          <a:off x="710669" y="439037"/>
          <a:ext cx="91440" cy="1964977"/>
        </a:xfrm>
        <a:custGeom>
          <a:avLst/>
          <a:gdLst/>
          <a:ahLst/>
          <a:cxnLst/>
          <a:rect l="0" t="0" r="0" b="0"/>
          <a:pathLst>
            <a:path>
              <a:moveTo>
                <a:pt x="45720" y="0"/>
              </a:moveTo>
              <a:lnTo>
                <a:pt x="45720" y="1964977"/>
              </a:lnTo>
              <a:lnTo>
                <a:pt x="133052" y="1964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6CA24D-E13C-45BC-ABD6-AEE431D817E8}">
      <dsp:nvSpPr>
        <dsp:cNvPr id="0" name=""/>
        <dsp:cNvSpPr/>
      </dsp:nvSpPr>
      <dsp:spPr>
        <a:xfrm>
          <a:off x="843721" y="2185684"/>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Care Coordinators</a:t>
          </a:r>
        </a:p>
      </dsp:txBody>
      <dsp:txXfrm>
        <a:off x="856510" y="2198473"/>
        <a:ext cx="673080" cy="411083"/>
      </dsp:txXfrm>
    </dsp:sp>
    <dsp:sp modelId="{EA60861B-10BA-4BFC-B993-4F4DC8913103}">
      <dsp:nvSpPr>
        <dsp:cNvPr id="0" name=""/>
        <dsp:cNvSpPr/>
      </dsp:nvSpPr>
      <dsp:spPr>
        <a:xfrm>
          <a:off x="710669" y="439037"/>
          <a:ext cx="91440" cy="2510804"/>
        </a:xfrm>
        <a:custGeom>
          <a:avLst/>
          <a:gdLst/>
          <a:ahLst/>
          <a:cxnLst/>
          <a:rect l="0" t="0" r="0" b="0"/>
          <a:pathLst>
            <a:path>
              <a:moveTo>
                <a:pt x="45720" y="0"/>
              </a:moveTo>
              <a:lnTo>
                <a:pt x="45720" y="2510804"/>
              </a:lnTo>
              <a:lnTo>
                <a:pt x="133052" y="2510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774BA-B4B4-4229-AB8B-CB971760AD05}">
      <dsp:nvSpPr>
        <dsp:cNvPr id="0" name=""/>
        <dsp:cNvSpPr/>
      </dsp:nvSpPr>
      <dsp:spPr>
        <a:xfrm>
          <a:off x="843721" y="2731511"/>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Patient Navigators</a:t>
          </a:r>
          <a:endParaRPr lang="en-US" sz="900" kern="1200" dirty="0"/>
        </a:p>
      </dsp:txBody>
      <dsp:txXfrm>
        <a:off x="856510" y="2744300"/>
        <a:ext cx="673080" cy="411083"/>
      </dsp:txXfrm>
    </dsp:sp>
    <dsp:sp modelId="{56693BC4-1B9B-466C-9365-F34E288C91C8}">
      <dsp:nvSpPr>
        <dsp:cNvPr id="0" name=""/>
        <dsp:cNvSpPr/>
      </dsp:nvSpPr>
      <dsp:spPr>
        <a:xfrm>
          <a:off x="1760711" y="2375"/>
          <a:ext cx="873323" cy="436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a:t>CCT B</a:t>
          </a:r>
        </a:p>
      </dsp:txBody>
      <dsp:txXfrm>
        <a:off x="1773500" y="15164"/>
        <a:ext cx="847745" cy="411083"/>
      </dsp:txXfrm>
    </dsp:sp>
    <dsp:sp modelId="{32FAFE1D-279E-414D-9AB9-4B5BABA72B63}">
      <dsp:nvSpPr>
        <dsp:cNvPr id="0" name=""/>
        <dsp:cNvSpPr/>
      </dsp:nvSpPr>
      <dsp:spPr>
        <a:xfrm>
          <a:off x="1802323" y="439037"/>
          <a:ext cx="91440" cy="327496"/>
        </a:xfrm>
        <a:custGeom>
          <a:avLst/>
          <a:gdLst/>
          <a:ahLst/>
          <a:cxnLst/>
          <a:rect l="0" t="0" r="0" b="0"/>
          <a:pathLst>
            <a:path>
              <a:moveTo>
                <a:pt x="45720" y="0"/>
              </a:moveTo>
              <a:lnTo>
                <a:pt x="45720" y="327496"/>
              </a:lnTo>
              <a:lnTo>
                <a:pt x="133052" y="3274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16D8E3-A570-446A-8D7F-D9838AE61377}">
      <dsp:nvSpPr>
        <dsp:cNvPr id="0" name=""/>
        <dsp:cNvSpPr/>
      </dsp:nvSpPr>
      <dsp:spPr>
        <a:xfrm>
          <a:off x="1935375" y="548202"/>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t>Social Worker</a:t>
          </a:r>
        </a:p>
      </dsp:txBody>
      <dsp:txXfrm>
        <a:off x="1948164" y="560991"/>
        <a:ext cx="673080" cy="411083"/>
      </dsp:txXfrm>
    </dsp:sp>
    <dsp:sp modelId="{35C3A8C2-C96E-4292-B4BF-94BA6F5E84D7}">
      <dsp:nvSpPr>
        <dsp:cNvPr id="0" name=""/>
        <dsp:cNvSpPr/>
      </dsp:nvSpPr>
      <dsp:spPr>
        <a:xfrm>
          <a:off x="1802323" y="439037"/>
          <a:ext cx="91440" cy="873323"/>
        </a:xfrm>
        <a:custGeom>
          <a:avLst/>
          <a:gdLst/>
          <a:ahLst/>
          <a:cxnLst/>
          <a:rect l="0" t="0" r="0" b="0"/>
          <a:pathLst>
            <a:path>
              <a:moveTo>
                <a:pt x="45720" y="0"/>
              </a:moveTo>
              <a:lnTo>
                <a:pt x="45720" y="873323"/>
              </a:lnTo>
              <a:lnTo>
                <a:pt x="133052" y="8733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1D0F57-312A-4D18-983C-36F64967A4E2}">
      <dsp:nvSpPr>
        <dsp:cNvPr id="0" name=""/>
        <dsp:cNvSpPr/>
      </dsp:nvSpPr>
      <dsp:spPr>
        <a:xfrm>
          <a:off x="1935375" y="1094030"/>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t>Registered Nurse</a:t>
          </a:r>
        </a:p>
      </dsp:txBody>
      <dsp:txXfrm>
        <a:off x="1948164" y="1106819"/>
        <a:ext cx="673080" cy="411083"/>
      </dsp:txXfrm>
    </dsp:sp>
    <dsp:sp modelId="{2C46A4AB-E68A-4002-B332-C4E73AE8ED93}">
      <dsp:nvSpPr>
        <dsp:cNvPr id="0" name=""/>
        <dsp:cNvSpPr/>
      </dsp:nvSpPr>
      <dsp:spPr>
        <a:xfrm>
          <a:off x="1802323" y="439037"/>
          <a:ext cx="91440" cy="1419150"/>
        </a:xfrm>
        <a:custGeom>
          <a:avLst/>
          <a:gdLst/>
          <a:ahLst/>
          <a:cxnLst/>
          <a:rect l="0" t="0" r="0" b="0"/>
          <a:pathLst>
            <a:path>
              <a:moveTo>
                <a:pt x="45720" y="0"/>
              </a:moveTo>
              <a:lnTo>
                <a:pt x="45720" y="1419150"/>
              </a:lnTo>
              <a:lnTo>
                <a:pt x="133052" y="14191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51AF1C-FF1C-4ECB-B40D-AEE0570776E4}">
      <dsp:nvSpPr>
        <dsp:cNvPr id="0" name=""/>
        <dsp:cNvSpPr/>
      </dsp:nvSpPr>
      <dsp:spPr>
        <a:xfrm>
          <a:off x="1935375" y="1639857"/>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Clinicians</a:t>
          </a:r>
        </a:p>
      </dsp:txBody>
      <dsp:txXfrm>
        <a:off x="1948164" y="1652646"/>
        <a:ext cx="673080" cy="411083"/>
      </dsp:txXfrm>
    </dsp:sp>
    <dsp:sp modelId="{50D956FD-92BE-41E2-A98D-C6B954513700}">
      <dsp:nvSpPr>
        <dsp:cNvPr id="0" name=""/>
        <dsp:cNvSpPr/>
      </dsp:nvSpPr>
      <dsp:spPr>
        <a:xfrm>
          <a:off x="1802323" y="439037"/>
          <a:ext cx="91440" cy="1964977"/>
        </a:xfrm>
        <a:custGeom>
          <a:avLst/>
          <a:gdLst/>
          <a:ahLst/>
          <a:cxnLst/>
          <a:rect l="0" t="0" r="0" b="0"/>
          <a:pathLst>
            <a:path>
              <a:moveTo>
                <a:pt x="45720" y="0"/>
              </a:moveTo>
              <a:lnTo>
                <a:pt x="45720" y="1964977"/>
              </a:lnTo>
              <a:lnTo>
                <a:pt x="133052" y="1964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F164E-0E51-42F9-A674-E48BE43F0345}">
      <dsp:nvSpPr>
        <dsp:cNvPr id="0" name=""/>
        <dsp:cNvSpPr/>
      </dsp:nvSpPr>
      <dsp:spPr>
        <a:xfrm>
          <a:off x="1935375" y="2185684"/>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t>Care Coordinators</a:t>
          </a:r>
        </a:p>
      </dsp:txBody>
      <dsp:txXfrm>
        <a:off x="1948164" y="2198473"/>
        <a:ext cx="673080" cy="411083"/>
      </dsp:txXfrm>
    </dsp:sp>
    <dsp:sp modelId="{7F0249A4-45C6-4848-B2D9-380365022B3D}">
      <dsp:nvSpPr>
        <dsp:cNvPr id="0" name=""/>
        <dsp:cNvSpPr/>
      </dsp:nvSpPr>
      <dsp:spPr>
        <a:xfrm>
          <a:off x="1802323" y="439037"/>
          <a:ext cx="91440" cy="2510804"/>
        </a:xfrm>
        <a:custGeom>
          <a:avLst/>
          <a:gdLst/>
          <a:ahLst/>
          <a:cxnLst/>
          <a:rect l="0" t="0" r="0" b="0"/>
          <a:pathLst>
            <a:path>
              <a:moveTo>
                <a:pt x="45720" y="0"/>
              </a:moveTo>
              <a:lnTo>
                <a:pt x="45720" y="2510804"/>
              </a:lnTo>
              <a:lnTo>
                <a:pt x="133052" y="2510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C09C1B-098E-4D79-98AE-AE6CB9D7A946}">
      <dsp:nvSpPr>
        <dsp:cNvPr id="0" name=""/>
        <dsp:cNvSpPr/>
      </dsp:nvSpPr>
      <dsp:spPr>
        <a:xfrm>
          <a:off x="1935375" y="2731511"/>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Patient Navigators</a:t>
          </a:r>
          <a:endParaRPr lang="en-US" sz="900" kern="1200" dirty="0"/>
        </a:p>
      </dsp:txBody>
      <dsp:txXfrm>
        <a:off x="1948164" y="2744300"/>
        <a:ext cx="673080" cy="411083"/>
      </dsp:txXfrm>
    </dsp:sp>
    <dsp:sp modelId="{D4502FBC-303B-41D6-9CED-C2453540064B}">
      <dsp:nvSpPr>
        <dsp:cNvPr id="0" name=""/>
        <dsp:cNvSpPr/>
      </dsp:nvSpPr>
      <dsp:spPr>
        <a:xfrm>
          <a:off x="2852365" y="2375"/>
          <a:ext cx="873323" cy="436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a:t>CCT C</a:t>
          </a:r>
        </a:p>
      </dsp:txBody>
      <dsp:txXfrm>
        <a:off x="2865154" y="15164"/>
        <a:ext cx="847745" cy="411083"/>
      </dsp:txXfrm>
    </dsp:sp>
    <dsp:sp modelId="{6FBFA7FA-708E-4621-8B46-D52E5D3E5CB0}">
      <dsp:nvSpPr>
        <dsp:cNvPr id="0" name=""/>
        <dsp:cNvSpPr/>
      </dsp:nvSpPr>
      <dsp:spPr>
        <a:xfrm>
          <a:off x="2893977" y="439037"/>
          <a:ext cx="91440" cy="327496"/>
        </a:xfrm>
        <a:custGeom>
          <a:avLst/>
          <a:gdLst/>
          <a:ahLst/>
          <a:cxnLst/>
          <a:rect l="0" t="0" r="0" b="0"/>
          <a:pathLst>
            <a:path>
              <a:moveTo>
                <a:pt x="45720" y="0"/>
              </a:moveTo>
              <a:lnTo>
                <a:pt x="45720" y="327496"/>
              </a:lnTo>
              <a:lnTo>
                <a:pt x="133052" y="3274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6AA902-D78A-4CB6-8E07-25E35E8849C0}">
      <dsp:nvSpPr>
        <dsp:cNvPr id="0" name=""/>
        <dsp:cNvSpPr/>
      </dsp:nvSpPr>
      <dsp:spPr>
        <a:xfrm>
          <a:off x="3027030" y="548202"/>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t>Social Worker</a:t>
          </a:r>
        </a:p>
      </dsp:txBody>
      <dsp:txXfrm>
        <a:off x="3039819" y="560991"/>
        <a:ext cx="673080" cy="411083"/>
      </dsp:txXfrm>
    </dsp:sp>
    <dsp:sp modelId="{F1DE90C8-20D3-4A7F-BD0C-22709234461D}">
      <dsp:nvSpPr>
        <dsp:cNvPr id="0" name=""/>
        <dsp:cNvSpPr/>
      </dsp:nvSpPr>
      <dsp:spPr>
        <a:xfrm>
          <a:off x="2893977" y="439037"/>
          <a:ext cx="91440" cy="873323"/>
        </a:xfrm>
        <a:custGeom>
          <a:avLst/>
          <a:gdLst/>
          <a:ahLst/>
          <a:cxnLst/>
          <a:rect l="0" t="0" r="0" b="0"/>
          <a:pathLst>
            <a:path>
              <a:moveTo>
                <a:pt x="45720" y="0"/>
              </a:moveTo>
              <a:lnTo>
                <a:pt x="45720" y="873323"/>
              </a:lnTo>
              <a:lnTo>
                <a:pt x="133052" y="8733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2EF2C6-CA57-419C-B1FD-B63CF74BB800}">
      <dsp:nvSpPr>
        <dsp:cNvPr id="0" name=""/>
        <dsp:cNvSpPr/>
      </dsp:nvSpPr>
      <dsp:spPr>
        <a:xfrm>
          <a:off x="3027030" y="1094030"/>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Registered Nurse</a:t>
          </a:r>
        </a:p>
      </dsp:txBody>
      <dsp:txXfrm>
        <a:off x="3039819" y="1106819"/>
        <a:ext cx="673080" cy="411083"/>
      </dsp:txXfrm>
    </dsp:sp>
    <dsp:sp modelId="{2CD95BCD-2B0A-4166-9B33-999C62E9F7E4}">
      <dsp:nvSpPr>
        <dsp:cNvPr id="0" name=""/>
        <dsp:cNvSpPr/>
      </dsp:nvSpPr>
      <dsp:spPr>
        <a:xfrm>
          <a:off x="2893977" y="439037"/>
          <a:ext cx="91440" cy="1419150"/>
        </a:xfrm>
        <a:custGeom>
          <a:avLst/>
          <a:gdLst/>
          <a:ahLst/>
          <a:cxnLst/>
          <a:rect l="0" t="0" r="0" b="0"/>
          <a:pathLst>
            <a:path>
              <a:moveTo>
                <a:pt x="45720" y="0"/>
              </a:moveTo>
              <a:lnTo>
                <a:pt x="45720" y="1419150"/>
              </a:lnTo>
              <a:lnTo>
                <a:pt x="133052" y="14191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CAD77E-EB3D-4867-94FE-962EBD01E701}">
      <dsp:nvSpPr>
        <dsp:cNvPr id="0" name=""/>
        <dsp:cNvSpPr/>
      </dsp:nvSpPr>
      <dsp:spPr>
        <a:xfrm>
          <a:off x="3027030" y="1639857"/>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Clinicians </a:t>
          </a:r>
        </a:p>
      </dsp:txBody>
      <dsp:txXfrm>
        <a:off x="3039819" y="1652646"/>
        <a:ext cx="673080" cy="411083"/>
      </dsp:txXfrm>
    </dsp:sp>
    <dsp:sp modelId="{22EA3F69-9DD6-49ED-84A4-908CEA6D15EA}">
      <dsp:nvSpPr>
        <dsp:cNvPr id="0" name=""/>
        <dsp:cNvSpPr/>
      </dsp:nvSpPr>
      <dsp:spPr>
        <a:xfrm>
          <a:off x="2893977" y="439037"/>
          <a:ext cx="91440" cy="1964977"/>
        </a:xfrm>
        <a:custGeom>
          <a:avLst/>
          <a:gdLst/>
          <a:ahLst/>
          <a:cxnLst/>
          <a:rect l="0" t="0" r="0" b="0"/>
          <a:pathLst>
            <a:path>
              <a:moveTo>
                <a:pt x="45720" y="0"/>
              </a:moveTo>
              <a:lnTo>
                <a:pt x="45720" y="1964977"/>
              </a:lnTo>
              <a:lnTo>
                <a:pt x="133052" y="1964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EADAD-39B7-40EE-850A-8186A4427A11}">
      <dsp:nvSpPr>
        <dsp:cNvPr id="0" name=""/>
        <dsp:cNvSpPr/>
      </dsp:nvSpPr>
      <dsp:spPr>
        <a:xfrm>
          <a:off x="3027030" y="2185684"/>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t>Care Coordinators</a:t>
          </a:r>
        </a:p>
      </dsp:txBody>
      <dsp:txXfrm>
        <a:off x="3039819" y="2198473"/>
        <a:ext cx="673080" cy="411083"/>
      </dsp:txXfrm>
    </dsp:sp>
    <dsp:sp modelId="{F730E0FC-060F-4499-8DEE-6091B687802E}">
      <dsp:nvSpPr>
        <dsp:cNvPr id="0" name=""/>
        <dsp:cNvSpPr/>
      </dsp:nvSpPr>
      <dsp:spPr>
        <a:xfrm>
          <a:off x="2893977" y="439037"/>
          <a:ext cx="91440" cy="2510804"/>
        </a:xfrm>
        <a:custGeom>
          <a:avLst/>
          <a:gdLst/>
          <a:ahLst/>
          <a:cxnLst/>
          <a:rect l="0" t="0" r="0" b="0"/>
          <a:pathLst>
            <a:path>
              <a:moveTo>
                <a:pt x="45720" y="0"/>
              </a:moveTo>
              <a:lnTo>
                <a:pt x="45720" y="2510804"/>
              </a:lnTo>
              <a:lnTo>
                <a:pt x="133052" y="2510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996720-89CD-4565-9387-0F9275BCCC4D}">
      <dsp:nvSpPr>
        <dsp:cNvPr id="0" name=""/>
        <dsp:cNvSpPr/>
      </dsp:nvSpPr>
      <dsp:spPr>
        <a:xfrm>
          <a:off x="3027030" y="2731511"/>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Patient Navigators</a:t>
          </a:r>
          <a:endParaRPr lang="en-US" sz="900" kern="1200" dirty="0"/>
        </a:p>
      </dsp:txBody>
      <dsp:txXfrm>
        <a:off x="3039819" y="2744300"/>
        <a:ext cx="673080" cy="411083"/>
      </dsp:txXfrm>
    </dsp:sp>
    <dsp:sp modelId="{DB98A30E-CCC4-457B-9D6C-C62BB822588D}">
      <dsp:nvSpPr>
        <dsp:cNvPr id="0" name=""/>
        <dsp:cNvSpPr/>
      </dsp:nvSpPr>
      <dsp:spPr>
        <a:xfrm>
          <a:off x="3944019" y="2375"/>
          <a:ext cx="873323" cy="436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a:t>CCT D</a:t>
          </a:r>
        </a:p>
      </dsp:txBody>
      <dsp:txXfrm>
        <a:off x="3956808" y="15164"/>
        <a:ext cx="847745" cy="411083"/>
      </dsp:txXfrm>
    </dsp:sp>
    <dsp:sp modelId="{42A34BA4-0D3B-4A85-8AA5-DEA5F0A94AC0}">
      <dsp:nvSpPr>
        <dsp:cNvPr id="0" name=""/>
        <dsp:cNvSpPr/>
      </dsp:nvSpPr>
      <dsp:spPr>
        <a:xfrm>
          <a:off x="3985632" y="439037"/>
          <a:ext cx="91440" cy="327496"/>
        </a:xfrm>
        <a:custGeom>
          <a:avLst/>
          <a:gdLst/>
          <a:ahLst/>
          <a:cxnLst/>
          <a:rect l="0" t="0" r="0" b="0"/>
          <a:pathLst>
            <a:path>
              <a:moveTo>
                <a:pt x="45720" y="0"/>
              </a:moveTo>
              <a:lnTo>
                <a:pt x="45720" y="327496"/>
              </a:lnTo>
              <a:lnTo>
                <a:pt x="133052" y="3274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A28D54-7166-468E-8AD1-D22647570A66}">
      <dsp:nvSpPr>
        <dsp:cNvPr id="0" name=""/>
        <dsp:cNvSpPr/>
      </dsp:nvSpPr>
      <dsp:spPr>
        <a:xfrm>
          <a:off x="4118684" y="548202"/>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t>Social Worker(s)</a:t>
          </a:r>
        </a:p>
      </dsp:txBody>
      <dsp:txXfrm>
        <a:off x="4131473" y="560991"/>
        <a:ext cx="673080" cy="411083"/>
      </dsp:txXfrm>
    </dsp:sp>
    <dsp:sp modelId="{B2908398-E3DD-4A05-BB4A-72367E826F27}">
      <dsp:nvSpPr>
        <dsp:cNvPr id="0" name=""/>
        <dsp:cNvSpPr/>
      </dsp:nvSpPr>
      <dsp:spPr>
        <a:xfrm>
          <a:off x="3985632" y="439037"/>
          <a:ext cx="91440" cy="873323"/>
        </a:xfrm>
        <a:custGeom>
          <a:avLst/>
          <a:gdLst/>
          <a:ahLst/>
          <a:cxnLst/>
          <a:rect l="0" t="0" r="0" b="0"/>
          <a:pathLst>
            <a:path>
              <a:moveTo>
                <a:pt x="45720" y="0"/>
              </a:moveTo>
              <a:lnTo>
                <a:pt x="45720" y="873323"/>
              </a:lnTo>
              <a:lnTo>
                <a:pt x="133052" y="8733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5B2EB9-5B3B-4861-8DA2-23496304E9BB}">
      <dsp:nvSpPr>
        <dsp:cNvPr id="0" name=""/>
        <dsp:cNvSpPr/>
      </dsp:nvSpPr>
      <dsp:spPr>
        <a:xfrm>
          <a:off x="4118684" y="1094030"/>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t>Registered Nurse</a:t>
          </a:r>
        </a:p>
      </dsp:txBody>
      <dsp:txXfrm>
        <a:off x="4131473" y="1106819"/>
        <a:ext cx="673080" cy="411083"/>
      </dsp:txXfrm>
    </dsp:sp>
    <dsp:sp modelId="{B1CE2035-860F-4F9A-957B-D00760E3EC59}">
      <dsp:nvSpPr>
        <dsp:cNvPr id="0" name=""/>
        <dsp:cNvSpPr/>
      </dsp:nvSpPr>
      <dsp:spPr>
        <a:xfrm>
          <a:off x="3985632" y="439037"/>
          <a:ext cx="91440" cy="1419150"/>
        </a:xfrm>
        <a:custGeom>
          <a:avLst/>
          <a:gdLst/>
          <a:ahLst/>
          <a:cxnLst/>
          <a:rect l="0" t="0" r="0" b="0"/>
          <a:pathLst>
            <a:path>
              <a:moveTo>
                <a:pt x="45720" y="0"/>
              </a:moveTo>
              <a:lnTo>
                <a:pt x="45720" y="1419150"/>
              </a:lnTo>
              <a:lnTo>
                <a:pt x="133052" y="14191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AB75F2-EE48-446B-8A62-AC5778290D79}">
      <dsp:nvSpPr>
        <dsp:cNvPr id="0" name=""/>
        <dsp:cNvSpPr/>
      </dsp:nvSpPr>
      <dsp:spPr>
        <a:xfrm>
          <a:off x="4118684" y="1639857"/>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t>Clinicians</a:t>
          </a:r>
        </a:p>
      </dsp:txBody>
      <dsp:txXfrm>
        <a:off x="4131473" y="1652646"/>
        <a:ext cx="673080" cy="411083"/>
      </dsp:txXfrm>
    </dsp:sp>
    <dsp:sp modelId="{5EC56B27-BBAE-4E19-8783-1FC69AF5250E}">
      <dsp:nvSpPr>
        <dsp:cNvPr id="0" name=""/>
        <dsp:cNvSpPr/>
      </dsp:nvSpPr>
      <dsp:spPr>
        <a:xfrm>
          <a:off x="3985632" y="439037"/>
          <a:ext cx="91440" cy="1964977"/>
        </a:xfrm>
        <a:custGeom>
          <a:avLst/>
          <a:gdLst/>
          <a:ahLst/>
          <a:cxnLst/>
          <a:rect l="0" t="0" r="0" b="0"/>
          <a:pathLst>
            <a:path>
              <a:moveTo>
                <a:pt x="45720" y="0"/>
              </a:moveTo>
              <a:lnTo>
                <a:pt x="45720" y="1964977"/>
              </a:lnTo>
              <a:lnTo>
                <a:pt x="133052" y="1964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10C4A1-EAB2-4FB5-9623-4D9111864320}">
      <dsp:nvSpPr>
        <dsp:cNvPr id="0" name=""/>
        <dsp:cNvSpPr/>
      </dsp:nvSpPr>
      <dsp:spPr>
        <a:xfrm>
          <a:off x="4118684" y="2185684"/>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a:t>Care Coordinators</a:t>
          </a:r>
        </a:p>
      </dsp:txBody>
      <dsp:txXfrm>
        <a:off x="4131473" y="2198473"/>
        <a:ext cx="673080" cy="411083"/>
      </dsp:txXfrm>
    </dsp:sp>
    <dsp:sp modelId="{C36D656E-4528-4913-8D54-BF4882BD0661}">
      <dsp:nvSpPr>
        <dsp:cNvPr id="0" name=""/>
        <dsp:cNvSpPr/>
      </dsp:nvSpPr>
      <dsp:spPr>
        <a:xfrm>
          <a:off x="3985632" y="439037"/>
          <a:ext cx="91440" cy="2510804"/>
        </a:xfrm>
        <a:custGeom>
          <a:avLst/>
          <a:gdLst/>
          <a:ahLst/>
          <a:cxnLst/>
          <a:rect l="0" t="0" r="0" b="0"/>
          <a:pathLst>
            <a:path>
              <a:moveTo>
                <a:pt x="45720" y="0"/>
              </a:moveTo>
              <a:lnTo>
                <a:pt x="45720" y="2510804"/>
              </a:lnTo>
              <a:lnTo>
                <a:pt x="133052" y="2510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ECD1EC-6DEF-4B00-A9A9-F2CE783A9338}">
      <dsp:nvSpPr>
        <dsp:cNvPr id="0" name=""/>
        <dsp:cNvSpPr/>
      </dsp:nvSpPr>
      <dsp:spPr>
        <a:xfrm>
          <a:off x="4118684" y="2731511"/>
          <a:ext cx="698658" cy="4366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Patient Navigators</a:t>
          </a:r>
          <a:endParaRPr lang="en-US" sz="900" kern="1200" dirty="0"/>
        </a:p>
      </dsp:txBody>
      <dsp:txXfrm>
        <a:off x="4131473" y="2744300"/>
        <a:ext cx="673080" cy="41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0.90643</cdr:x>
      <cdr:y>0.63385</cdr:y>
    </cdr:from>
    <cdr:to>
      <cdr:x>0.94094</cdr:x>
      <cdr:y>0.68261</cdr:y>
    </cdr:to>
    <cdr:cxnSp macro="">
      <cdr:nvCxnSpPr>
        <cdr:cNvPr id="3" name="Elbow Connector 2"/>
        <cdr:cNvCxnSpPr/>
      </cdr:nvCxnSpPr>
      <cdr:spPr>
        <a:xfrm xmlns:a="http://schemas.openxmlformats.org/drawingml/2006/main" rot="10800000" flipV="1">
          <a:off x="6862356" y="2641375"/>
          <a:ext cx="261268" cy="203192"/>
        </a:xfrm>
        <a:prstGeom xmlns:a="http://schemas.openxmlformats.org/drawingml/2006/main" prst="bentConnector3">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76D18-DEA0-449C-BF26-58D018129313}" type="datetimeFigureOut">
              <a:rPr lang="en-US" smtClean="0"/>
              <a:t>12/16/2016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BF30E-6187-4403-9106-44E3E400358B}" type="slidenum">
              <a:rPr lang="en-US" smtClean="0"/>
              <a:t>‹#›</a:t>
            </a:fld>
            <a:endParaRPr lang="en-US"/>
          </a:p>
        </p:txBody>
      </p:sp>
    </p:spTree>
    <p:extLst>
      <p:ext uri="{BB962C8B-B14F-4D97-AF65-F5344CB8AC3E}">
        <p14:creationId xmlns:p14="http://schemas.microsoft.com/office/powerpoint/2010/main" val="151897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slide. Please complete</a:t>
            </a:r>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1</a:t>
            </a:fld>
            <a:endParaRPr lang="en-US"/>
          </a:p>
        </p:txBody>
      </p:sp>
    </p:spTree>
    <p:extLst>
      <p:ext uri="{BB962C8B-B14F-4D97-AF65-F5344CB8AC3E}">
        <p14:creationId xmlns:p14="http://schemas.microsoft.com/office/powerpoint/2010/main" val="4706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(8/25/16 08:35) -----</a:t>
            </a:r>
          </a:p>
          <a:p>
            <a:r>
              <a:rPr lang="en-US"/>
              <a:t>We have formalized our own logic model with outcomes including </a:t>
            </a:r>
          </a:p>
          <a:p>
            <a:r>
              <a:rPr lang="en-US"/>
              <a:t>enhanced access, better coverage and improved quality </a:t>
            </a:r>
          </a:p>
          <a:p>
            <a:r>
              <a:rPr lang="en-US"/>
              <a:t>with goals of impacting wellbeing and improved health PLWH</a:t>
            </a:r>
          </a:p>
        </p:txBody>
      </p:sp>
      <p:sp>
        <p:nvSpPr>
          <p:cNvPr id="4" name="Slide Number Placeholder 3"/>
          <p:cNvSpPr>
            <a:spLocks noGrp="1"/>
          </p:cNvSpPr>
          <p:nvPr>
            <p:ph type="sldNum" sz="quarter" idx="10"/>
          </p:nvPr>
        </p:nvSpPr>
        <p:spPr/>
        <p:txBody>
          <a:bodyPr/>
          <a:lstStyle/>
          <a:p>
            <a:fld id="{A99BF30E-6187-4403-9106-44E3E400358B}" type="slidenum">
              <a:rPr lang="en-US" smtClean="0"/>
              <a:t>13</a:t>
            </a:fld>
            <a:endParaRPr lang="en-US"/>
          </a:p>
        </p:txBody>
      </p:sp>
    </p:spTree>
    <p:extLst>
      <p:ext uri="{BB962C8B-B14F-4D97-AF65-F5344CB8AC3E}">
        <p14:creationId xmlns:p14="http://schemas.microsoft.com/office/powerpoint/2010/main" val="271535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(8/25/16 08:35) -----</a:t>
            </a:r>
          </a:p>
          <a:p>
            <a:r>
              <a:rPr lang="en-US"/>
              <a:t>And these next few slides should give you a sense of how we put the teams together.  </a:t>
            </a:r>
          </a:p>
          <a:p>
            <a:r>
              <a:rPr lang="en-US"/>
              <a:t>With each of these next steps I should also mention that there is always stakeholder input and a LOT of communication.  </a:t>
            </a:r>
          </a:p>
        </p:txBody>
      </p:sp>
      <p:sp>
        <p:nvSpPr>
          <p:cNvPr id="4" name="Slide Number Placeholder 3"/>
          <p:cNvSpPr>
            <a:spLocks noGrp="1"/>
          </p:cNvSpPr>
          <p:nvPr>
            <p:ph type="sldNum" sz="quarter" idx="10"/>
          </p:nvPr>
        </p:nvSpPr>
        <p:spPr/>
        <p:txBody>
          <a:bodyPr/>
          <a:lstStyle/>
          <a:p>
            <a:fld id="{A99BF30E-6187-4403-9106-44E3E400358B}" type="slidenum">
              <a:rPr lang="en-US" smtClean="0"/>
              <a:t>15</a:t>
            </a:fld>
            <a:endParaRPr lang="en-US"/>
          </a:p>
        </p:txBody>
      </p:sp>
    </p:spTree>
    <p:extLst>
      <p:ext uri="{BB962C8B-B14F-4D97-AF65-F5344CB8AC3E}">
        <p14:creationId xmlns:p14="http://schemas.microsoft.com/office/powerpoint/2010/main" val="49297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147747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Dashboard shot</a:t>
            </a:r>
            <a:r>
              <a:rPr lang="en-US" baseline="0" dirty="0" smtClean="0"/>
              <a:t> with PC Nursing included</a:t>
            </a:r>
          </a:p>
          <a:p>
            <a:r>
              <a:rPr lang="en-US" baseline="0" dirty="0" smtClean="0"/>
              <a:t>Describe efficiencies of management …</a:t>
            </a:r>
            <a:endParaRPr lang="en-US" dirty="0"/>
          </a:p>
        </p:txBody>
      </p:sp>
      <p:sp>
        <p:nvSpPr>
          <p:cNvPr id="4" name="Slide Number Placeholder 3"/>
          <p:cNvSpPr>
            <a:spLocks noGrp="1"/>
          </p:cNvSpPr>
          <p:nvPr>
            <p:ph type="sldNum" sz="quarter" idx="10"/>
          </p:nvPr>
        </p:nvSpPr>
        <p:spPr/>
        <p:txBody>
          <a:bodyPr/>
          <a:lstStyle/>
          <a:p>
            <a:fld id="{59FACBF2-FD6C-9A41-BC66-8E0A0E3371FA}" type="slidenum">
              <a:rPr lang="en-US" smtClean="0"/>
              <a:pPr/>
              <a:t>25</a:t>
            </a:fld>
            <a:endParaRPr lang="en-US" dirty="0"/>
          </a:p>
        </p:txBody>
      </p:sp>
    </p:spTree>
    <p:extLst>
      <p:ext uri="{BB962C8B-B14F-4D97-AF65-F5344CB8AC3E}">
        <p14:creationId xmlns:p14="http://schemas.microsoft.com/office/powerpoint/2010/main" val="260245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26</a:t>
            </a:fld>
            <a:endParaRPr lang="en-US"/>
          </a:p>
        </p:txBody>
      </p:sp>
    </p:spTree>
    <p:extLst>
      <p:ext uri="{BB962C8B-B14F-4D97-AF65-F5344CB8AC3E}">
        <p14:creationId xmlns:p14="http://schemas.microsoft.com/office/powerpoint/2010/main" val="3005380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smtClean="0"/>
              <a:t>The restructuring of the staff into Care Teams focusing on the coordination of care for patients with complex psychosocial and medical care needs, and the development of a Team Dashboard to facilitate population health management, are goals of a high-quality of care. </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At the same time, these efforts have resulted </a:t>
            </a:r>
            <a:r>
              <a:rPr lang="en-US" b="0" u="sng" baseline="0" dirty="0" smtClean="0"/>
              <a:t>in the growth of the Quality Infrastructure at our Practice</a:t>
            </a:r>
            <a:r>
              <a:rPr lang="en-US" b="0" baseline="0" dirty="0" smtClean="0"/>
              <a:t>, including mainstreaming of </a:t>
            </a:r>
            <a:r>
              <a:rPr lang="en-US" b="0" u="sng" baseline="0" dirty="0" smtClean="0"/>
              <a:t>Continuous Quality Improvement</a:t>
            </a:r>
            <a:r>
              <a:rPr lang="en-US" b="0" u="none" baseline="0" dirty="0" smtClean="0"/>
              <a:t> or “Process Improvement” strategies for planning, implementing, and measuring system-level changes. </a:t>
            </a:r>
            <a:endParaRPr lang="en-US" b="0" baseline="0" dirty="0" smtClean="0"/>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dirty="0" smtClean="0"/>
              <a:t>In the next couple</a:t>
            </a:r>
            <a:r>
              <a:rPr lang="en-US" b="0" baseline="0" dirty="0" smtClean="0"/>
              <a:t> of slides we will show you how the Quality Program at our clinic is facilitating the systematic gathering of information</a:t>
            </a:r>
            <a:r>
              <a:rPr lang="en-US" b="0" dirty="0" smtClean="0"/>
              <a:t> about the function of our systems, and then making</a:t>
            </a:r>
            <a:r>
              <a:rPr lang="en-US" b="0" baseline="0" dirty="0" smtClean="0"/>
              <a:t> changes to processes with the goals of optimizing care and achieving better patient health outcomes.</a:t>
            </a:r>
            <a:endParaRPr lang="en-US" b="0" dirty="0"/>
          </a:p>
        </p:txBody>
      </p:sp>
      <p:sp>
        <p:nvSpPr>
          <p:cNvPr id="4" name="Slide Number Placeholder 3"/>
          <p:cNvSpPr>
            <a:spLocks noGrp="1"/>
          </p:cNvSpPr>
          <p:nvPr>
            <p:ph type="sldNum" sz="quarter" idx="10"/>
          </p:nvPr>
        </p:nvSpPr>
        <p:spPr/>
        <p:txBody>
          <a:bodyPr/>
          <a:lstStyle/>
          <a:p>
            <a:fld id="{A99BF30E-6187-4403-9106-44E3E400358B}" type="slidenum">
              <a:rPr lang="en-US" smtClean="0"/>
              <a:t>27</a:t>
            </a:fld>
            <a:endParaRPr lang="en-US"/>
          </a:p>
        </p:txBody>
      </p:sp>
    </p:spTree>
    <p:extLst>
      <p:ext uri="{BB962C8B-B14F-4D97-AF65-F5344CB8AC3E}">
        <p14:creationId xmlns:p14="http://schemas.microsoft.com/office/powerpoint/2010/main" val="1562647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Quality</a:t>
            </a:r>
            <a:r>
              <a:rPr lang="en-US" baseline="0" dirty="0" smtClean="0"/>
              <a:t> efforts at the Comprehensive Health Program are guided by: </a:t>
            </a:r>
          </a:p>
          <a:p>
            <a:pPr marL="628650" lvl="1" indent="-171450">
              <a:buFont typeface="Arial" panose="020B0604020202020204" pitchFamily="34" charset="0"/>
              <a:buChar char="•"/>
            </a:pPr>
            <a:r>
              <a:rPr lang="en-US" baseline="0" dirty="0" smtClean="0"/>
              <a:t>Hospital-wide Quality and Patient Safety goals and metrics as defined by the Nursing and Ambulatory Care Network Quality Infrastructure as well as;</a:t>
            </a:r>
          </a:p>
          <a:p>
            <a:pPr marL="628650" lvl="1" indent="-171450">
              <a:buFont typeface="Arial" panose="020B0604020202020204" pitchFamily="34" charset="0"/>
              <a:buChar char="•"/>
            </a:pPr>
            <a:r>
              <a:rPr lang="en-US" baseline="0" dirty="0" smtClean="0"/>
              <a:t>CHP-specific goals and metrics corresponding to special initiatives and programs implemented only locally at our clinic through grant-funding</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Practice Transformation Quality work at our clinic can be categorized into four main activities: </a:t>
            </a:r>
          </a:p>
          <a:p>
            <a:pPr marL="628650" lvl="1" indent="-171450">
              <a:buFont typeface="Arial" panose="020B0604020202020204" pitchFamily="34" charset="0"/>
              <a:buChar char="•"/>
            </a:pPr>
            <a:r>
              <a:rPr lang="en-US" baseline="0" dirty="0" smtClean="0"/>
              <a:t>First, we have transformed our Clinical Care Teams into Quality Improvement or Patient Care Improvement Teams responsible for implementing QI improvement projects through Plan-Study-Act-Cycles  or PDSAs</a:t>
            </a:r>
          </a:p>
          <a:p>
            <a:pPr marL="628650" lvl="1" indent="-171450">
              <a:buFont typeface="Arial" panose="020B0604020202020204" pitchFamily="34" charset="0"/>
              <a:buChar char="•"/>
            </a:pPr>
            <a:r>
              <a:rPr lang="en-US" baseline="0" dirty="0" smtClean="0"/>
              <a:t>We also have created Working Groups focusing on emerging quality topics at our Practice including Medication Distribution and Adherence Support, Transitions of Care, and Patient Access. </a:t>
            </a:r>
          </a:p>
          <a:p>
            <a:pPr marL="628650" lvl="1" indent="-171450">
              <a:buFont typeface="Arial" panose="020B0604020202020204" pitchFamily="34" charset="0"/>
              <a:buChar char="•"/>
            </a:pPr>
            <a:r>
              <a:rPr lang="en-US" baseline="0" dirty="0" smtClean="0"/>
              <a:t>The Quality Program is supporting the monitoring of outputs for all of our HIV Medical Services, Sexual Health Services, Hepatitis Care and Treatment, as well as Supportive Services like Medical Case Management, as well as implementing quality assurance activities to ensure that what we say we are doing, we doing them as planned and meeting regulatory or grant-specific requirements. </a:t>
            </a:r>
          </a:p>
          <a:p>
            <a:pPr marL="628650" lvl="1" indent="-171450">
              <a:buFont typeface="Arial" panose="020B0604020202020204" pitchFamily="34" charset="0"/>
              <a:buChar char="•"/>
            </a:pPr>
            <a:r>
              <a:rPr lang="en-US" baseline="0" dirty="0" smtClean="0"/>
              <a:t>We are also supporting process and outcome evaluation of our program, for example, by calculating our local HIV Care Cascade Outcomes on a quarterly basis as well as by conducting semi-annual staff surveys and focus group data to evaluate the success of our clinic-wide quality efforts implemented through our Practice Transformation. </a:t>
            </a:r>
          </a:p>
          <a:p>
            <a:pPr marL="628650" lvl="1" indent="-171450">
              <a:buFont typeface="Arial" panose="020B0604020202020204" pitchFamily="34" charset="0"/>
              <a:buChar char="•"/>
            </a:pPr>
            <a:r>
              <a:rPr lang="en-US" baseline="0" dirty="0" smtClean="0"/>
              <a:t>Finally, we are also tracking patient satisfaction survey data and will be implementing tablet-based patient surveys in the clinic to evaluate targeted interventions to improve Patient’s Satisfaction with Provider Communication.</a:t>
            </a:r>
          </a:p>
          <a:p>
            <a:pPr marL="171450" lvl="0" indent="-171450">
              <a:buFont typeface="Arial" panose="020B0604020202020204" pitchFamily="34" charset="0"/>
              <a:buChar char="•"/>
            </a:pPr>
            <a:r>
              <a:rPr lang="en-US" baseline="0" dirty="0" smtClean="0"/>
              <a:t>For the rest of my presentation, I’m going to focus on the practical application of Quality Improvement principles and strategies at our Practices </a:t>
            </a:r>
            <a:r>
              <a:rPr lang="en-US" b="1" baseline="0" dirty="0" smtClean="0"/>
              <a:t>to transform our Clinical Care Teams  to Teams that are not only concerned with Coordination of Patient Care but that are to implement Continuous Quality Improvement</a:t>
            </a:r>
            <a:r>
              <a:rPr lang="en-US" baseline="0" dirty="0" smtClean="0"/>
              <a:t>. </a:t>
            </a:r>
          </a:p>
        </p:txBody>
      </p:sp>
      <p:sp>
        <p:nvSpPr>
          <p:cNvPr id="4" name="Slide Number Placeholder 3"/>
          <p:cNvSpPr>
            <a:spLocks noGrp="1"/>
          </p:cNvSpPr>
          <p:nvPr>
            <p:ph type="sldNum" sz="quarter" idx="10"/>
          </p:nvPr>
        </p:nvSpPr>
        <p:spPr/>
        <p:txBody>
          <a:bodyPr/>
          <a:lstStyle/>
          <a:p>
            <a:fld id="{A99BF30E-6187-4403-9106-44E3E400358B}" type="slidenum">
              <a:rPr lang="en-US" smtClean="0"/>
              <a:t>28</a:t>
            </a:fld>
            <a:endParaRPr lang="en-US"/>
          </a:p>
        </p:txBody>
      </p:sp>
    </p:spTree>
    <p:extLst>
      <p:ext uri="{BB962C8B-B14F-4D97-AF65-F5344CB8AC3E}">
        <p14:creationId xmlns:p14="http://schemas.microsoft.com/office/powerpoint/2010/main" val="1808781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tools are based on theoretical frameworks, such as Lean </a:t>
            </a:r>
          </a:p>
          <a:p>
            <a:r>
              <a:rPr lang="en-US" sz="1200" kern="1200" dirty="0" smtClean="0">
                <a:solidFill>
                  <a:schemeClr val="tx1"/>
                </a:solidFill>
                <a:effectLst/>
                <a:latin typeface="+mn-lt"/>
                <a:ea typeface="+mn-ea"/>
                <a:cs typeface="+mn-cs"/>
              </a:rPr>
              <a:t>Manufacturing, Six Sigma and the Model for Improvement, whereas others are </a:t>
            </a:r>
          </a:p>
          <a:p>
            <a:r>
              <a:rPr lang="en-US" sz="1200" kern="1200" dirty="0" smtClean="0">
                <a:solidFill>
                  <a:schemeClr val="tx1"/>
                </a:solidFill>
                <a:effectLst/>
                <a:latin typeface="+mn-lt"/>
                <a:ea typeface="+mn-ea"/>
                <a:cs typeface="+mn-cs"/>
              </a:rPr>
              <a:t>more pragmatic (1). Each framework has a unique focus and addresses slightly </a:t>
            </a:r>
          </a:p>
          <a:p>
            <a:r>
              <a:rPr lang="en-US" sz="1200" kern="1200" dirty="0" smtClean="0">
                <a:solidFill>
                  <a:schemeClr val="tx1"/>
                </a:solidFill>
                <a:effectLst/>
                <a:latin typeface="+mn-lt"/>
                <a:ea typeface="+mn-ea"/>
                <a:cs typeface="+mn-cs"/>
              </a:rPr>
              <a:t>different problems. However, each seeks to help staff with the challenge of </a:t>
            </a:r>
          </a:p>
          <a:p>
            <a:r>
              <a:rPr lang="en-US" sz="1200" kern="1200" dirty="0" smtClean="0">
                <a:solidFill>
                  <a:schemeClr val="tx1"/>
                </a:solidFill>
                <a:effectLst/>
                <a:latin typeface="+mn-lt"/>
                <a:ea typeface="+mn-ea"/>
                <a:cs typeface="+mn-cs"/>
              </a:rPr>
              <a:t>getting evidence or innovation into practice reliably and efficiently, and it is </a:t>
            </a:r>
          </a:p>
          <a:p>
            <a:r>
              <a:rPr lang="en-US" sz="1200" kern="1200" dirty="0" smtClean="0">
                <a:solidFill>
                  <a:schemeClr val="tx1"/>
                </a:solidFill>
                <a:effectLst/>
                <a:latin typeface="+mn-lt"/>
                <a:ea typeface="+mn-ea"/>
                <a:cs typeface="+mn-cs"/>
              </a:rPr>
              <a:t>common for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to adopt aspects of more than one framework in </a:t>
            </a:r>
          </a:p>
          <a:p>
            <a:r>
              <a:rPr lang="en-US" sz="1200" kern="1200" dirty="0" smtClean="0">
                <a:solidFill>
                  <a:schemeClr val="tx1"/>
                </a:solidFill>
                <a:effectLst/>
                <a:latin typeface="+mn-lt"/>
                <a:ea typeface="+mn-ea"/>
                <a:cs typeface="+mn-cs"/>
              </a:rPr>
              <a:t>their quality improvement </a:t>
            </a:r>
            <a:r>
              <a:rPr lang="en-US" sz="1200" kern="1200" dirty="0" err="1" smtClean="0">
                <a:solidFill>
                  <a:schemeClr val="tx1"/>
                </a:solidFill>
                <a:effectLst/>
                <a:latin typeface="+mn-lt"/>
                <a:ea typeface="+mn-ea"/>
                <a:cs typeface="+mn-cs"/>
              </a:rPr>
              <a:t>endeavours</a:t>
            </a:r>
            <a:r>
              <a:rPr lang="en-US" sz="1200" kern="1200" dirty="0" smtClean="0">
                <a:solidFill>
                  <a:schemeClr val="tx1"/>
                </a:solidFill>
                <a:effectLst/>
                <a:latin typeface="+mn-lt"/>
                <a:ea typeface="+mn-ea"/>
                <a:cs typeface="+mn-cs"/>
              </a:rPr>
              <a:t>. They are described below.</a:t>
            </a:r>
          </a:p>
          <a:p>
            <a:endParaRPr lang="en-US" dirty="0" smtClean="0"/>
          </a:p>
          <a:p>
            <a:endParaRPr lang="en-US" dirty="0" smtClean="0"/>
          </a:p>
          <a:p>
            <a:endParaRPr lang="en-US" dirty="0" smtClean="0"/>
          </a:p>
          <a:p>
            <a:r>
              <a:rPr lang="en-US" sz="1200" b="1" i="0" u="none" strike="noStrike" kern="1200" baseline="0" dirty="0" smtClean="0">
                <a:solidFill>
                  <a:schemeClr val="tx1"/>
                </a:solidFill>
                <a:latin typeface="+mn-lt"/>
                <a:ea typeface="+mn-ea"/>
                <a:cs typeface="+mn-cs"/>
              </a:rPr>
              <a:t>Research Quality Assurance Process Improvement</a:t>
            </a:r>
          </a:p>
          <a:p>
            <a:r>
              <a:rPr lang="en-US" sz="1200" b="0" i="0" u="none" strike="noStrike" kern="1200" baseline="0" dirty="0" smtClean="0">
                <a:solidFill>
                  <a:schemeClr val="tx1"/>
                </a:solidFill>
                <a:latin typeface="+mn-lt"/>
                <a:ea typeface="+mn-ea"/>
                <a:cs typeface="+mn-cs"/>
              </a:rPr>
              <a:t>Purpose To discover new</a:t>
            </a:r>
          </a:p>
          <a:p>
            <a:r>
              <a:rPr lang="en-US" sz="1200" b="0" i="0" u="none" strike="noStrike" kern="1200" baseline="0" dirty="0" smtClean="0">
                <a:solidFill>
                  <a:schemeClr val="tx1"/>
                </a:solidFill>
                <a:latin typeface="+mn-lt"/>
                <a:ea typeface="+mn-ea"/>
                <a:cs typeface="+mn-cs"/>
              </a:rPr>
              <a:t>knowledge</a:t>
            </a:r>
          </a:p>
          <a:p>
            <a:r>
              <a:rPr lang="en-US" sz="1200" b="0" i="0" u="none" strike="noStrike" kern="1200" baseline="0" dirty="0" smtClean="0">
                <a:solidFill>
                  <a:schemeClr val="tx1"/>
                </a:solidFill>
                <a:latin typeface="+mn-lt"/>
                <a:ea typeface="+mn-ea"/>
                <a:cs typeface="+mn-cs"/>
              </a:rPr>
              <a:t>To continuously</a:t>
            </a:r>
          </a:p>
          <a:p>
            <a:r>
              <a:rPr lang="en-US" sz="1200" b="0" i="0" u="none" strike="noStrike" kern="1200" baseline="0" dirty="0" smtClean="0">
                <a:solidFill>
                  <a:schemeClr val="tx1"/>
                </a:solidFill>
                <a:latin typeface="+mn-lt"/>
                <a:ea typeface="+mn-ea"/>
                <a:cs typeface="+mn-cs"/>
              </a:rPr>
              <a:t>measure compliance</a:t>
            </a:r>
          </a:p>
          <a:p>
            <a:r>
              <a:rPr lang="en-US" sz="1200" b="0" i="0" u="none" strike="noStrike" kern="1200" baseline="0" dirty="0" smtClean="0">
                <a:solidFill>
                  <a:schemeClr val="tx1"/>
                </a:solidFill>
                <a:latin typeface="+mn-lt"/>
                <a:ea typeface="+mn-ea"/>
                <a:cs typeface="+mn-cs"/>
              </a:rPr>
              <a:t>with standards; reactive</a:t>
            </a:r>
          </a:p>
          <a:p>
            <a:r>
              <a:rPr lang="en-US" sz="1200" b="0" i="0" u="none" strike="noStrike" kern="1200" baseline="0" dirty="0" smtClean="0">
                <a:solidFill>
                  <a:schemeClr val="tx1"/>
                </a:solidFill>
                <a:latin typeface="+mn-lt"/>
                <a:ea typeface="+mn-ea"/>
                <a:cs typeface="+mn-cs"/>
              </a:rPr>
              <a:t>To apply knowledge into</a:t>
            </a:r>
          </a:p>
          <a:p>
            <a:r>
              <a:rPr lang="en-US" sz="1200" b="0" i="0" u="none" strike="noStrike" kern="1200" baseline="0" dirty="0" smtClean="0">
                <a:solidFill>
                  <a:schemeClr val="tx1"/>
                </a:solidFill>
                <a:latin typeface="+mn-lt"/>
                <a:ea typeface="+mn-ea"/>
                <a:cs typeface="+mn-cs"/>
              </a:rPr>
              <a:t>daily practice; proactive</a:t>
            </a:r>
          </a:p>
          <a:p>
            <a:r>
              <a:rPr lang="en-US" sz="1200" b="0" i="0" u="none" strike="noStrike" kern="1200" baseline="0" dirty="0" smtClean="0">
                <a:solidFill>
                  <a:schemeClr val="tx1"/>
                </a:solidFill>
                <a:latin typeface="+mn-lt"/>
                <a:ea typeface="+mn-ea"/>
                <a:cs typeface="+mn-cs"/>
              </a:rPr>
              <a:t>Focus Variable Individual data, Outliers Systems, Processes</a:t>
            </a:r>
          </a:p>
          <a:p>
            <a:r>
              <a:rPr lang="en-US" sz="1200" b="0" i="0" u="none" strike="noStrike" kern="1200" baseline="0" dirty="0" smtClean="0">
                <a:solidFill>
                  <a:schemeClr val="tx1"/>
                </a:solidFill>
                <a:latin typeface="+mn-lt"/>
                <a:ea typeface="+mn-ea"/>
                <a:cs typeface="+mn-cs"/>
              </a:rPr>
              <a:t>Participation Few </a:t>
            </a:r>
            <a:r>
              <a:rPr lang="en-US" sz="1200" b="0" i="0" u="none" strike="noStrike" kern="1200" baseline="0" dirty="0" err="1" smtClean="0">
                <a:solidFill>
                  <a:schemeClr val="tx1"/>
                </a:solidFill>
                <a:latin typeface="+mn-lt"/>
                <a:ea typeface="+mn-ea"/>
                <a:cs typeface="+mn-cs"/>
              </a:rPr>
              <a:t>Few</a:t>
            </a:r>
            <a:r>
              <a:rPr lang="en-US" sz="1200" b="0" i="0" u="none" strike="noStrike" kern="1200" baseline="0" dirty="0" smtClean="0">
                <a:solidFill>
                  <a:schemeClr val="tx1"/>
                </a:solidFill>
                <a:latin typeface="+mn-lt"/>
                <a:ea typeface="+mn-ea"/>
                <a:cs typeface="+mn-cs"/>
              </a:rPr>
              <a:t> All</a:t>
            </a:r>
          </a:p>
          <a:p>
            <a:r>
              <a:rPr lang="en-US" sz="1200" b="0" i="0" u="none" strike="noStrike" kern="1200" baseline="0" dirty="0" smtClean="0">
                <a:solidFill>
                  <a:schemeClr val="tx1"/>
                </a:solidFill>
                <a:latin typeface="+mn-lt"/>
                <a:ea typeface="+mn-ea"/>
                <a:cs typeface="+mn-cs"/>
              </a:rPr>
              <a:t>Data As much data as</a:t>
            </a:r>
          </a:p>
          <a:p>
            <a:r>
              <a:rPr lang="en-US" sz="1200" b="0" i="0" u="none" strike="noStrike" kern="1200" baseline="0" dirty="0" smtClean="0">
                <a:solidFill>
                  <a:schemeClr val="tx1"/>
                </a:solidFill>
                <a:latin typeface="+mn-lt"/>
                <a:ea typeface="+mn-ea"/>
                <a:cs typeface="+mn-cs"/>
              </a:rPr>
              <a:t>possible, “just in case”</a:t>
            </a:r>
          </a:p>
          <a:p>
            <a:r>
              <a:rPr lang="en-US" sz="1200" b="0" i="0" u="none" strike="noStrike" kern="1200" baseline="0" dirty="0" smtClean="0">
                <a:solidFill>
                  <a:schemeClr val="tx1"/>
                </a:solidFill>
                <a:latin typeface="+mn-lt"/>
                <a:ea typeface="+mn-ea"/>
                <a:cs typeface="+mn-cs"/>
              </a:rPr>
              <a:t>Whatever is required</a:t>
            </a:r>
          </a:p>
          <a:p>
            <a:r>
              <a:rPr lang="en-US" sz="1200" b="0" i="0" u="none" strike="noStrike" kern="1200" baseline="0" dirty="0" smtClean="0">
                <a:solidFill>
                  <a:schemeClr val="tx1"/>
                </a:solidFill>
                <a:latin typeface="+mn-lt"/>
                <a:ea typeface="+mn-ea"/>
                <a:cs typeface="+mn-cs"/>
              </a:rPr>
              <a:t>for compliance</a:t>
            </a:r>
          </a:p>
          <a:p>
            <a:r>
              <a:rPr lang="en-US" sz="1200" b="0" i="0" u="none" strike="noStrike" kern="1200" baseline="0" dirty="0" smtClean="0">
                <a:solidFill>
                  <a:schemeClr val="tx1"/>
                </a:solidFill>
                <a:latin typeface="+mn-lt"/>
                <a:ea typeface="+mn-ea"/>
                <a:cs typeface="+mn-cs"/>
              </a:rPr>
              <a:t>“Just enough” data to</a:t>
            </a:r>
          </a:p>
          <a:p>
            <a:r>
              <a:rPr lang="en-US" sz="1200" b="0" i="0" u="none" strike="noStrike" kern="1200" baseline="0" dirty="0" smtClean="0">
                <a:solidFill>
                  <a:schemeClr val="tx1"/>
                </a:solidFill>
                <a:latin typeface="+mn-lt"/>
                <a:ea typeface="+mn-ea"/>
                <a:cs typeface="+mn-cs"/>
              </a:rPr>
              <a:t>learn</a:t>
            </a:r>
          </a:p>
          <a:p>
            <a:r>
              <a:rPr lang="en-US" sz="1200" b="0" i="0" u="none" strike="noStrike" kern="1200" baseline="0" dirty="0" smtClean="0">
                <a:solidFill>
                  <a:schemeClr val="tx1"/>
                </a:solidFill>
                <a:latin typeface="+mn-lt"/>
                <a:ea typeface="+mn-ea"/>
                <a:cs typeface="+mn-cs"/>
              </a:rPr>
              <a:t>Duration Can take long periods of</a:t>
            </a:r>
          </a:p>
          <a:p>
            <a:r>
              <a:rPr lang="en-US" sz="1200" b="0" i="0" u="none" strike="noStrike" kern="1200" baseline="0" dirty="0" smtClean="0">
                <a:solidFill>
                  <a:schemeClr val="tx1"/>
                </a:solidFill>
                <a:latin typeface="+mn-lt"/>
                <a:ea typeface="+mn-ea"/>
                <a:cs typeface="+mn-cs"/>
              </a:rPr>
              <a:t>time to obtain results</a:t>
            </a:r>
          </a:p>
          <a:p>
            <a:r>
              <a:rPr lang="en-US" sz="1200" b="0" i="0" u="none" strike="noStrike" kern="1200" baseline="0" dirty="0" smtClean="0">
                <a:solidFill>
                  <a:schemeClr val="tx1"/>
                </a:solidFill>
                <a:latin typeface="+mn-lt"/>
                <a:ea typeface="+mn-ea"/>
                <a:cs typeface="+mn-cs"/>
              </a:rPr>
              <a:t>Variable – retrospective</a:t>
            </a:r>
          </a:p>
          <a:p>
            <a:r>
              <a:rPr lang="en-US" sz="1200" b="0" i="0" u="none" strike="noStrike" kern="1200" baseline="0" dirty="0" smtClean="0">
                <a:solidFill>
                  <a:schemeClr val="tx1"/>
                </a:solidFill>
                <a:latin typeface="+mn-lt"/>
                <a:ea typeface="+mn-ea"/>
                <a:cs typeface="+mn-cs"/>
              </a:rPr>
              <a:t>chart reviews or</a:t>
            </a:r>
          </a:p>
          <a:p>
            <a:r>
              <a:rPr lang="en-US" sz="1200" b="0" i="0" u="none" strike="noStrike" kern="1200" baseline="0" dirty="0" smtClean="0">
                <a:solidFill>
                  <a:schemeClr val="tx1"/>
                </a:solidFill>
                <a:latin typeface="+mn-lt"/>
                <a:ea typeface="+mn-ea"/>
                <a:cs typeface="+mn-cs"/>
              </a:rPr>
              <a:t>automated reports</a:t>
            </a:r>
          </a:p>
          <a:p>
            <a:r>
              <a:rPr lang="en-US" sz="1200" b="0" i="0" u="none" strike="noStrike" kern="1200" baseline="0" dirty="0" smtClean="0">
                <a:solidFill>
                  <a:schemeClr val="tx1"/>
                </a:solidFill>
                <a:latin typeface="+mn-lt"/>
                <a:ea typeface="+mn-ea"/>
                <a:cs typeface="+mn-cs"/>
              </a:rPr>
              <a:t>Small tests of significant</a:t>
            </a:r>
          </a:p>
          <a:p>
            <a:r>
              <a:rPr lang="en-US" sz="1200" b="0" i="0" u="none" strike="noStrike" kern="1200" baseline="0" dirty="0" smtClean="0">
                <a:solidFill>
                  <a:schemeClr val="tx1"/>
                </a:solidFill>
                <a:latin typeface="+mn-lt"/>
                <a:ea typeface="+mn-ea"/>
                <a:cs typeface="+mn-cs"/>
              </a:rPr>
              <a:t>changes accelerates the</a:t>
            </a:r>
          </a:p>
          <a:p>
            <a:r>
              <a:rPr lang="en-US" sz="1200" b="0" i="0" u="none" strike="noStrike" kern="1200" baseline="0" dirty="0" smtClean="0">
                <a:solidFill>
                  <a:schemeClr val="tx1"/>
                </a:solidFill>
                <a:latin typeface="+mn-lt"/>
                <a:ea typeface="+mn-ea"/>
                <a:cs typeface="+mn-cs"/>
              </a:rPr>
              <a:t>rate of improvement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Deliver the most value</a:t>
            </a:r>
          </a:p>
          <a:p>
            <a:r>
              <a:rPr lang="en-US" sz="1200" b="1" i="0" u="none" strike="noStrike" kern="1200" baseline="0" dirty="0" smtClean="0">
                <a:solidFill>
                  <a:schemeClr val="tx1"/>
                </a:solidFill>
                <a:latin typeface="+mn-lt"/>
                <a:ea typeface="+mn-ea"/>
                <a:cs typeface="+mn-cs"/>
              </a:rPr>
              <a:t>from your customer’s perspective</a:t>
            </a:r>
          </a:p>
          <a:p>
            <a:r>
              <a:rPr lang="en-US" sz="1200" b="1" i="0" u="none" strike="noStrike" kern="1200" baseline="0" dirty="0" smtClean="0">
                <a:solidFill>
                  <a:schemeClr val="tx1"/>
                </a:solidFill>
                <a:latin typeface="+mn-lt"/>
                <a:ea typeface="+mn-ea"/>
                <a:cs typeface="+mn-cs"/>
              </a:rPr>
              <a:t>while consuming the fewest resources</a:t>
            </a:r>
          </a:p>
          <a:p>
            <a:r>
              <a:rPr lang="en-US" sz="1200" b="1" i="0" u="none" strike="noStrike" kern="1200" baseline="0" dirty="0" smtClean="0">
                <a:solidFill>
                  <a:schemeClr val="tx1"/>
                </a:solidFill>
                <a:latin typeface="+mn-lt"/>
                <a:ea typeface="+mn-ea"/>
                <a:cs typeface="+mn-cs"/>
              </a:rPr>
              <a:t>using the creative talent of our people.</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Use continuous improvement to increase the portion of the work that is value added,</a:t>
            </a:r>
          </a:p>
          <a:p>
            <a:r>
              <a:rPr lang="en-US" sz="1200" b="0" i="0" u="none" strike="noStrike" kern="1200" baseline="0" dirty="0" smtClean="0">
                <a:solidFill>
                  <a:schemeClr val="tx1"/>
                </a:solidFill>
                <a:latin typeface="+mn-lt"/>
                <a:ea typeface="+mn-ea"/>
                <a:cs typeface="+mn-cs"/>
              </a:rPr>
              <a:t>instead of building a larger waste delivery system.</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What is the</a:t>
            </a:r>
          </a:p>
          <a:p>
            <a:r>
              <a:rPr lang="en-US" sz="1200" b="1" i="0" u="none" strike="noStrike" kern="1200" baseline="0" dirty="0" smtClean="0">
                <a:solidFill>
                  <a:schemeClr val="tx1"/>
                </a:solidFill>
                <a:latin typeface="+mn-lt"/>
                <a:ea typeface="+mn-ea"/>
                <a:cs typeface="+mn-cs"/>
              </a:rPr>
              <a:t>problem?</a:t>
            </a:r>
          </a:p>
          <a:p>
            <a:r>
              <a:rPr lang="en-US" sz="1200" b="1" i="0" u="none" strike="noStrike" kern="1200" baseline="0" dirty="0" smtClean="0">
                <a:solidFill>
                  <a:schemeClr val="tx1"/>
                </a:solidFill>
                <a:latin typeface="+mn-lt"/>
                <a:ea typeface="+mn-ea"/>
                <a:cs typeface="+mn-cs"/>
              </a:rPr>
              <a:t>Who are the</a:t>
            </a:r>
          </a:p>
          <a:p>
            <a:r>
              <a:rPr lang="en-US" sz="1200" b="1" i="0" u="none" strike="noStrike" kern="1200" baseline="0" dirty="0" smtClean="0">
                <a:solidFill>
                  <a:schemeClr val="tx1"/>
                </a:solidFill>
                <a:latin typeface="+mn-lt"/>
                <a:ea typeface="+mn-ea"/>
                <a:cs typeface="+mn-cs"/>
              </a:rPr>
              <a:t>customers and</a:t>
            </a:r>
          </a:p>
          <a:p>
            <a:r>
              <a:rPr lang="en-US" sz="1200" b="1" i="0" u="none" strike="noStrike" kern="1200" baseline="0" dirty="0" smtClean="0">
                <a:solidFill>
                  <a:schemeClr val="tx1"/>
                </a:solidFill>
                <a:latin typeface="+mn-lt"/>
                <a:ea typeface="+mn-ea"/>
                <a:cs typeface="+mn-cs"/>
              </a:rPr>
              <a:t>what are their</a:t>
            </a:r>
          </a:p>
          <a:p>
            <a:r>
              <a:rPr lang="en-US" sz="1200" b="1" i="0" u="none" strike="noStrike" kern="1200" baseline="0" dirty="0" smtClean="0">
                <a:solidFill>
                  <a:schemeClr val="tx1"/>
                </a:solidFill>
                <a:latin typeface="+mn-lt"/>
                <a:ea typeface="+mn-ea"/>
                <a:cs typeface="+mn-cs"/>
              </a:rPr>
              <a:t>needs?</a:t>
            </a:r>
          </a:p>
          <a:p>
            <a:r>
              <a:rPr lang="en-US" sz="1200" b="1" i="0" u="none" strike="noStrike" kern="1200" baseline="0" dirty="0" smtClean="0">
                <a:solidFill>
                  <a:schemeClr val="tx1"/>
                </a:solidFill>
                <a:latin typeface="+mn-lt"/>
                <a:ea typeface="+mn-ea"/>
                <a:cs typeface="+mn-cs"/>
              </a:rPr>
              <a:t>How is the process</a:t>
            </a:r>
          </a:p>
          <a:p>
            <a:r>
              <a:rPr lang="en-US" sz="1200" b="1" i="0" u="none" strike="noStrike" kern="1200" baseline="0" dirty="0" smtClean="0">
                <a:solidFill>
                  <a:schemeClr val="tx1"/>
                </a:solidFill>
                <a:latin typeface="+mn-lt"/>
                <a:ea typeface="+mn-ea"/>
                <a:cs typeface="+mn-cs"/>
              </a:rPr>
              <a:t>performing and how is it</a:t>
            </a:r>
          </a:p>
          <a:p>
            <a:r>
              <a:rPr lang="en-US" sz="1200" b="1" i="0" u="none" strike="noStrike" kern="1200" baseline="0" dirty="0" smtClean="0">
                <a:solidFill>
                  <a:schemeClr val="tx1"/>
                </a:solidFill>
                <a:latin typeface="+mn-lt"/>
                <a:ea typeface="+mn-ea"/>
                <a:cs typeface="+mn-cs"/>
              </a:rPr>
              <a:t>measured?</a:t>
            </a:r>
          </a:p>
          <a:p>
            <a:r>
              <a:rPr lang="en-US" sz="1200" b="1" i="0" u="none" strike="noStrike" kern="1200" baseline="0" dirty="0" smtClean="0">
                <a:solidFill>
                  <a:schemeClr val="tx1"/>
                </a:solidFill>
                <a:latin typeface="+mn-lt"/>
                <a:ea typeface="+mn-ea"/>
                <a:cs typeface="+mn-cs"/>
              </a:rPr>
              <a:t>What are the root</a:t>
            </a:r>
          </a:p>
          <a:p>
            <a:r>
              <a:rPr lang="en-US" sz="1200" b="1" i="0" u="none" strike="noStrike" kern="1200" baseline="0" dirty="0" smtClean="0">
                <a:solidFill>
                  <a:schemeClr val="tx1"/>
                </a:solidFill>
                <a:latin typeface="+mn-lt"/>
                <a:ea typeface="+mn-ea"/>
                <a:cs typeface="+mn-cs"/>
              </a:rPr>
              <a:t>causes of the</a:t>
            </a:r>
          </a:p>
          <a:p>
            <a:r>
              <a:rPr lang="en-US" sz="1200" b="1" i="0" u="none" strike="noStrike" kern="1200" baseline="0" dirty="0" smtClean="0">
                <a:solidFill>
                  <a:schemeClr val="tx1"/>
                </a:solidFill>
                <a:latin typeface="+mn-lt"/>
                <a:ea typeface="+mn-ea"/>
                <a:cs typeface="+mn-cs"/>
              </a:rPr>
              <a:t>problem?</a:t>
            </a:r>
          </a:p>
          <a:p>
            <a:r>
              <a:rPr lang="en-US" sz="1200" b="1" i="0" u="none" strike="noStrike" kern="1200" baseline="0" dirty="0" smtClean="0">
                <a:solidFill>
                  <a:schemeClr val="tx1"/>
                </a:solidFill>
                <a:latin typeface="+mn-lt"/>
                <a:ea typeface="+mn-ea"/>
                <a:cs typeface="+mn-cs"/>
              </a:rPr>
              <a:t>How do we address the</a:t>
            </a:r>
          </a:p>
          <a:p>
            <a:r>
              <a:rPr lang="en-US" sz="1200" b="1" i="0" u="none" strike="noStrike" kern="1200" baseline="0" dirty="0" smtClean="0">
                <a:solidFill>
                  <a:schemeClr val="tx1"/>
                </a:solidFill>
                <a:latin typeface="+mn-lt"/>
                <a:ea typeface="+mn-ea"/>
                <a:cs typeface="+mn-cs"/>
              </a:rPr>
              <a:t>causes of the problem?</a:t>
            </a:r>
          </a:p>
          <a:p>
            <a:r>
              <a:rPr lang="en-US" sz="1200" b="1" i="0" u="none" strike="noStrike" kern="1200" baseline="0" dirty="0" smtClean="0">
                <a:solidFill>
                  <a:schemeClr val="tx1"/>
                </a:solidFill>
                <a:latin typeface="+mn-lt"/>
                <a:ea typeface="+mn-ea"/>
                <a:cs typeface="+mn-cs"/>
              </a:rPr>
              <a:t>How can we</a:t>
            </a:r>
          </a:p>
          <a:p>
            <a:r>
              <a:rPr lang="en-US" sz="1200" b="1" i="0" u="none" strike="noStrike" kern="1200" baseline="0" dirty="0" smtClean="0">
                <a:solidFill>
                  <a:schemeClr val="tx1"/>
                </a:solidFill>
                <a:latin typeface="+mn-lt"/>
                <a:ea typeface="+mn-ea"/>
                <a:cs typeface="+mn-cs"/>
              </a:rPr>
              <a:t>maintain the</a:t>
            </a:r>
          </a:p>
          <a:p>
            <a:r>
              <a:rPr lang="en-US" sz="1200" b="1" i="0" u="none" strike="noStrike" kern="1200" baseline="0" dirty="0" smtClean="0">
                <a:solidFill>
                  <a:schemeClr val="tx1"/>
                </a:solidFill>
                <a:latin typeface="+mn-lt"/>
                <a:ea typeface="+mn-ea"/>
                <a:cs typeface="+mn-cs"/>
              </a:rPr>
              <a:t>improvements?</a:t>
            </a:r>
            <a:endParaRPr lang="en-US" dirty="0" smtClean="0"/>
          </a:p>
          <a:p>
            <a:endParaRPr lang="en-US" dirty="0" smtClean="0"/>
          </a:p>
          <a:p>
            <a:r>
              <a:rPr lang="en-US" dirty="0" smtClean="0"/>
              <a:t>Total Quality Management (TQM) or Continuous Quality Improvement (CQI) techniques for measuring quality problems, designing interventions and their implementation, along with process re-measurements.</a:t>
            </a:r>
          </a:p>
          <a:p>
            <a:endParaRPr lang="en-US" dirty="0" smtClean="0"/>
          </a:p>
          <a:p>
            <a:r>
              <a:rPr lang="en-US" sz="1200" kern="1200" dirty="0" smtClean="0">
                <a:solidFill>
                  <a:schemeClr val="tx1"/>
                </a:solidFill>
                <a:effectLst/>
                <a:latin typeface="+mn-lt"/>
                <a:ea typeface="+mn-ea"/>
                <a:cs typeface="+mn-cs"/>
              </a:rPr>
              <a:t>Plan</a:t>
            </a:r>
          </a:p>
          <a:p>
            <a:r>
              <a:rPr lang="en-US" sz="1200" kern="1200" dirty="0" smtClean="0">
                <a:solidFill>
                  <a:schemeClr val="tx1"/>
                </a:solidFill>
                <a:effectLst/>
                <a:latin typeface="+mn-lt"/>
                <a:ea typeface="+mn-ea"/>
                <a:cs typeface="+mn-cs"/>
              </a:rPr>
              <a:t>is answering the questions in the first three steps above – </a:t>
            </a:r>
          </a:p>
          <a:p>
            <a:r>
              <a:rPr lang="en-US" sz="1200" kern="1200" dirty="0" smtClean="0">
                <a:solidFill>
                  <a:schemeClr val="tx1"/>
                </a:solidFill>
                <a:effectLst/>
                <a:latin typeface="+mn-lt"/>
                <a:ea typeface="+mn-ea"/>
                <a:cs typeface="+mn-cs"/>
              </a:rPr>
              <a:t>setting aims, establishing measures, and selecting changes. It </a:t>
            </a:r>
          </a:p>
          <a:p>
            <a:r>
              <a:rPr lang="en-US" sz="1200" kern="1200" dirty="0" smtClean="0">
                <a:solidFill>
                  <a:schemeClr val="tx1"/>
                </a:solidFill>
                <a:effectLst/>
                <a:latin typeface="+mn-lt"/>
                <a:ea typeface="+mn-ea"/>
                <a:cs typeface="+mn-cs"/>
              </a:rPr>
              <a:t>happens when we meet in the conference room with the </a:t>
            </a:r>
          </a:p>
          <a:p>
            <a:r>
              <a:rPr lang="en-US" sz="1200" kern="1200" dirty="0" smtClean="0">
                <a:solidFill>
                  <a:schemeClr val="tx1"/>
                </a:solidFill>
                <a:effectLst/>
                <a:latin typeface="+mn-lt"/>
                <a:ea typeface="+mn-ea"/>
                <a:cs typeface="+mn-cs"/>
              </a:rPr>
              <a:t>team. </a:t>
            </a:r>
          </a:p>
          <a:p>
            <a:r>
              <a:rPr lang="en-US" sz="1200" kern="1200" dirty="0" smtClean="0">
                <a:solidFill>
                  <a:schemeClr val="tx1"/>
                </a:solidFill>
                <a:effectLst/>
                <a:latin typeface="+mn-lt"/>
                <a:ea typeface="+mn-ea"/>
                <a:cs typeface="+mn-cs"/>
              </a:rPr>
              <a:t>Do</a:t>
            </a:r>
          </a:p>
          <a:p>
            <a:r>
              <a:rPr lang="en-US" sz="1200" kern="1200" dirty="0" smtClean="0">
                <a:solidFill>
                  <a:schemeClr val="tx1"/>
                </a:solidFill>
                <a:effectLst/>
                <a:latin typeface="+mn-lt"/>
                <a:ea typeface="+mn-ea"/>
                <a:cs typeface="+mn-cs"/>
              </a:rPr>
              <a:t>is implementing the changes. It happens when we train </a:t>
            </a:r>
          </a:p>
          <a:p>
            <a:r>
              <a:rPr lang="en-US" sz="1200" kern="1200" dirty="0" smtClean="0">
                <a:solidFill>
                  <a:schemeClr val="tx1"/>
                </a:solidFill>
                <a:effectLst/>
                <a:latin typeface="+mn-lt"/>
                <a:ea typeface="+mn-ea"/>
                <a:cs typeface="+mn-cs"/>
              </a:rPr>
              <a:t>the nurses, and educate the doctors and the patients. It </a:t>
            </a:r>
          </a:p>
          <a:p>
            <a:r>
              <a:rPr lang="en-US" sz="1200" kern="1200" dirty="0" smtClean="0">
                <a:solidFill>
                  <a:schemeClr val="tx1"/>
                </a:solidFill>
                <a:effectLst/>
                <a:latin typeface="+mn-lt"/>
                <a:ea typeface="+mn-ea"/>
                <a:cs typeface="+mn-cs"/>
              </a:rPr>
              <a:t>happens when we use “bundles”, which are packages of </a:t>
            </a:r>
          </a:p>
          <a:p>
            <a:r>
              <a:rPr lang="en-US" sz="1200" kern="1200" dirty="0" smtClean="0">
                <a:solidFill>
                  <a:schemeClr val="tx1"/>
                </a:solidFill>
                <a:effectLst/>
                <a:latin typeface="+mn-lt"/>
                <a:ea typeface="+mn-ea"/>
                <a:cs typeface="+mn-cs"/>
              </a:rPr>
              <a:t>evidence-based interventions that help in providing </a:t>
            </a:r>
          </a:p>
          <a:p>
            <a:r>
              <a:rPr lang="en-US" sz="1200" kern="1200" dirty="0" smtClean="0">
                <a:solidFill>
                  <a:schemeClr val="tx1"/>
                </a:solidFill>
                <a:effectLst/>
                <a:latin typeface="+mn-lt"/>
                <a:ea typeface="+mn-ea"/>
                <a:cs typeface="+mn-cs"/>
              </a:rPr>
              <a:t>consistency of care.</a:t>
            </a:r>
          </a:p>
          <a:p>
            <a:r>
              <a:rPr lang="en-US" sz="1200" kern="1200" dirty="0" smtClean="0">
                <a:solidFill>
                  <a:schemeClr val="tx1"/>
                </a:solidFill>
                <a:effectLst/>
                <a:latin typeface="+mn-lt"/>
                <a:ea typeface="+mn-ea"/>
                <a:cs typeface="+mn-cs"/>
              </a:rPr>
              <a:t>Study</a:t>
            </a:r>
          </a:p>
          <a:p>
            <a:r>
              <a:rPr lang="en-US" sz="1200" kern="1200" dirty="0" smtClean="0">
                <a:solidFill>
                  <a:schemeClr val="tx1"/>
                </a:solidFill>
                <a:effectLst/>
                <a:latin typeface="+mn-lt"/>
                <a:ea typeface="+mn-ea"/>
                <a:cs typeface="+mn-cs"/>
              </a:rPr>
              <a:t>is evaluating the pilot change to see if it produced the </a:t>
            </a:r>
          </a:p>
          <a:p>
            <a:r>
              <a:rPr lang="en-US" sz="1200" kern="1200" dirty="0" smtClean="0">
                <a:solidFill>
                  <a:schemeClr val="tx1"/>
                </a:solidFill>
                <a:effectLst/>
                <a:latin typeface="+mn-lt"/>
                <a:ea typeface="+mn-ea"/>
                <a:cs typeface="+mn-cs"/>
              </a:rPr>
              <a:t>desired effect.</a:t>
            </a:r>
          </a:p>
          <a:p>
            <a:r>
              <a:rPr lang="en-US" sz="1200" kern="1200" dirty="0" smtClean="0">
                <a:solidFill>
                  <a:schemeClr val="tx1"/>
                </a:solidFill>
                <a:effectLst/>
                <a:latin typeface="+mn-lt"/>
                <a:ea typeface="+mn-ea"/>
                <a:cs typeface="+mn-cs"/>
              </a:rPr>
              <a:t>Act</a:t>
            </a:r>
          </a:p>
          <a:p>
            <a:r>
              <a:rPr lang="en-US" sz="1200" kern="1200" dirty="0" smtClean="0">
                <a:solidFill>
                  <a:schemeClr val="tx1"/>
                </a:solidFill>
                <a:effectLst/>
                <a:latin typeface="+mn-lt"/>
                <a:ea typeface="+mn-ea"/>
                <a:cs typeface="+mn-cs"/>
              </a:rPr>
              <a:t>is to adopt, reject or modify the change plan, so that the </a:t>
            </a:r>
          </a:p>
          <a:p>
            <a:r>
              <a:rPr lang="en-US" sz="1200" kern="1200" dirty="0" smtClean="0">
                <a:solidFill>
                  <a:schemeClr val="tx1"/>
                </a:solidFill>
                <a:effectLst/>
                <a:latin typeface="+mn-lt"/>
                <a:ea typeface="+mn-ea"/>
                <a:cs typeface="+mn-cs"/>
              </a:rPr>
              <a:t>next cycle can begin</a:t>
            </a:r>
          </a:p>
          <a:p>
            <a:endParaRPr lang="en-US" dirty="0" smtClean="0"/>
          </a:p>
          <a:p>
            <a:endParaRPr lang="en-US" dirty="0" smtClean="0"/>
          </a:p>
          <a:p>
            <a:endParaRPr lang="en-US" dirty="0" smtClean="0"/>
          </a:p>
          <a:p>
            <a:r>
              <a:rPr lang="en-US" sz="1200" kern="1200" dirty="0" smtClean="0">
                <a:solidFill>
                  <a:schemeClr val="tx1"/>
                </a:solidFill>
                <a:effectLst/>
                <a:latin typeface="+mn-lt"/>
                <a:ea typeface="+mn-ea"/>
                <a:cs typeface="+mn-cs"/>
              </a:rPr>
              <a:t>Culture</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 culture of quality should exist throughout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Quality should be </a:t>
            </a:r>
            <a:r>
              <a:rPr lang="en-US" sz="1200" kern="1200" dirty="0" err="1" smtClean="0">
                <a:solidFill>
                  <a:schemeClr val="tx1"/>
                </a:solidFill>
                <a:effectLst/>
                <a:latin typeface="+mn-lt"/>
                <a:ea typeface="+mn-ea"/>
                <a:cs typeface="+mn-cs"/>
              </a:rPr>
              <a:t>prioritised</a:t>
            </a:r>
            <a:r>
              <a:rPr lang="en-US" sz="1200" kern="1200" dirty="0" smtClean="0">
                <a:solidFill>
                  <a:schemeClr val="tx1"/>
                </a:solidFill>
                <a:effectLst/>
                <a:latin typeface="+mn-lt"/>
                <a:ea typeface="+mn-ea"/>
                <a:cs typeface="+mn-cs"/>
              </a:rPr>
              <a:t> over other issues and every member of </a:t>
            </a:r>
          </a:p>
          <a:p>
            <a:r>
              <a:rPr lang="en-US" sz="1200" kern="1200" dirty="0" smtClean="0">
                <a:solidFill>
                  <a:schemeClr val="tx1"/>
                </a:solidFill>
                <a:effectLst/>
                <a:latin typeface="+mn-lt"/>
                <a:ea typeface="+mn-ea"/>
                <a:cs typeface="+mn-cs"/>
              </a:rPr>
              <a:t>staff should be involved in delivering and improving quality.</a:t>
            </a:r>
          </a:p>
          <a:p>
            <a:r>
              <a:rPr lang="en-US" sz="1200" kern="1200" dirty="0" smtClean="0">
                <a:solidFill>
                  <a:schemeClr val="tx1"/>
                </a:solidFill>
                <a:effectLst/>
                <a:latin typeface="+mn-lt"/>
                <a:ea typeface="+mn-ea"/>
                <a:cs typeface="+mn-cs"/>
              </a:rPr>
              <a:t>Aims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needs of the customer or patient are paramount, with the </a:t>
            </a:r>
          </a:p>
          <a:p>
            <a:r>
              <a:rPr lang="en-US" sz="1200" kern="1200" dirty="0" smtClean="0">
                <a:solidFill>
                  <a:schemeClr val="tx1"/>
                </a:solidFill>
                <a:effectLst/>
                <a:latin typeface="+mn-lt"/>
                <a:ea typeface="+mn-ea"/>
                <a:cs typeface="+mn-cs"/>
              </a:rPr>
              <a:t>key aim being delivery of quality as perceived by the customer.</a:t>
            </a:r>
          </a:p>
          <a:p>
            <a:r>
              <a:rPr lang="en-US" sz="1200" kern="1200" dirty="0" smtClean="0">
                <a:solidFill>
                  <a:schemeClr val="tx1"/>
                </a:solidFill>
                <a:effectLst/>
                <a:latin typeface="+mn-lt"/>
                <a:ea typeface="+mn-ea"/>
                <a:cs typeface="+mn-cs"/>
              </a:rPr>
              <a:t>Collaboration</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Teamwork, evidenced by joint learning, planning and </a:t>
            </a:r>
          </a:p>
          <a:p>
            <a:r>
              <a:rPr lang="en-US" sz="1200" kern="1200" dirty="0" smtClean="0">
                <a:solidFill>
                  <a:schemeClr val="tx1"/>
                </a:solidFill>
                <a:effectLst/>
                <a:latin typeface="+mn-lt"/>
                <a:ea typeface="+mn-ea"/>
                <a:cs typeface="+mn-cs"/>
              </a:rPr>
              <a:t>service delivery, is critical to the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work.</a:t>
            </a:r>
          </a:p>
          <a:p>
            <a:r>
              <a:rPr lang="en-US" sz="1200" kern="1200" dirty="0" smtClean="0">
                <a:solidFill>
                  <a:schemeClr val="tx1"/>
                </a:solidFill>
                <a:effectLst/>
                <a:latin typeface="+mn-lt"/>
                <a:ea typeface="+mn-ea"/>
                <a:cs typeface="+mn-cs"/>
              </a:rPr>
              <a:t>Training</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Specific tools and techniques are employed to improve </a:t>
            </a:r>
          </a:p>
          <a:p>
            <a:r>
              <a:rPr lang="en-US" sz="1200" kern="1200" dirty="0" smtClean="0">
                <a:solidFill>
                  <a:schemeClr val="tx1"/>
                </a:solidFill>
                <a:effectLst/>
                <a:latin typeface="+mn-lt"/>
                <a:ea typeface="+mn-ea"/>
                <a:cs typeface="+mn-cs"/>
              </a:rPr>
              <a:t>quality, rather than intuition and consensus alone. As with any science, </a:t>
            </a:r>
          </a:p>
          <a:p>
            <a:r>
              <a:rPr lang="en-US" sz="1200" kern="1200" dirty="0" smtClean="0">
                <a:solidFill>
                  <a:schemeClr val="tx1"/>
                </a:solidFill>
                <a:effectLst/>
                <a:latin typeface="+mn-lt"/>
                <a:ea typeface="+mn-ea"/>
                <a:cs typeface="+mn-cs"/>
              </a:rPr>
              <a:t>there is a need to train staff to apply these. </a:t>
            </a:r>
          </a:p>
          <a:p>
            <a:r>
              <a:rPr lang="en-US" sz="1200" kern="1200" dirty="0" smtClean="0">
                <a:solidFill>
                  <a:schemeClr val="tx1"/>
                </a:solidFill>
                <a:effectLst/>
                <a:latin typeface="+mn-lt"/>
                <a:ea typeface="+mn-ea"/>
                <a:cs typeface="+mn-cs"/>
              </a:rPr>
              <a:t>Anti-perfectionism</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It is never assumed that ideas for service </a:t>
            </a:r>
          </a:p>
          <a:p>
            <a:r>
              <a:rPr lang="en-US" sz="1200" kern="1200" dirty="0" smtClean="0">
                <a:solidFill>
                  <a:schemeClr val="tx1"/>
                </a:solidFill>
                <a:effectLst/>
                <a:latin typeface="+mn-lt"/>
                <a:ea typeface="+mn-ea"/>
                <a:cs typeface="+mn-cs"/>
              </a:rPr>
              <a:t>improvement will be perfect. Even seemingly excellent ideas are </a:t>
            </a:r>
          </a:p>
          <a:p>
            <a:r>
              <a:rPr lang="en-US" sz="1200" kern="1200" dirty="0" smtClean="0">
                <a:solidFill>
                  <a:schemeClr val="tx1"/>
                </a:solidFill>
                <a:effectLst/>
                <a:latin typeface="+mn-lt"/>
                <a:ea typeface="+mn-ea"/>
                <a:cs typeface="+mn-cs"/>
              </a:rPr>
              <a:t>tested and refined through practical implementation before being </a:t>
            </a:r>
          </a:p>
          <a:p>
            <a:r>
              <a:rPr lang="en-US" sz="1200" kern="1200" dirty="0" smtClean="0">
                <a:solidFill>
                  <a:schemeClr val="tx1"/>
                </a:solidFill>
                <a:effectLst/>
                <a:latin typeface="+mn-lt"/>
                <a:ea typeface="+mn-ea"/>
                <a:cs typeface="+mn-cs"/>
              </a:rPr>
              <a:t>fully adopted. Similarly, care is never judged to have become perfect. </a:t>
            </a:r>
          </a:p>
          <a:p>
            <a:r>
              <a:rPr lang="en-US" sz="1200" kern="1200" dirty="0" smtClean="0">
                <a:solidFill>
                  <a:schemeClr val="tx1"/>
                </a:solidFill>
                <a:effectLst/>
                <a:latin typeface="+mn-lt"/>
                <a:ea typeface="+mn-ea"/>
                <a:cs typeface="+mn-cs"/>
              </a:rPr>
              <a:t>GP Inquiry Paper</a:t>
            </a:r>
          </a:p>
          <a:p>
            <a:r>
              <a:rPr lang="en-US" sz="1200" kern="1200" dirty="0" smtClean="0">
                <a:solidFill>
                  <a:schemeClr val="tx1"/>
                </a:solidFill>
                <a:effectLst/>
                <a:latin typeface="+mn-lt"/>
                <a:ea typeface="+mn-ea"/>
                <a:cs typeface="+mn-cs"/>
              </a:rPr>
              <a:t>6 </a:t>
            </a:r>
          </a:p>
          <a:p>
            <a:r>
              <a:rPr lang="en-US" sz="1200" kern="1200" dirty="0" smtClean="0">
                <a:solidFill>
                  <a:schemeClr val="tx1"/>
                </a:solidFill>
                <a:effectLst/>
                <a:latin typeface="+mn-lt"/>
                <a:ea typeface="+mn-ea"/>
                <a:cs typeface="+mn-cs"/>
              </a:rPr>
              <a:t>The King’s Fund 2010</a:t>
            </a:r>
          </a:p>
          <a:p>
            <a:r>
              <a:rPr lang="en-US" sz="1200" kern="1200" dirty="0" smtClean="0">
                <a:solidFill>
                  <a:schemeClr val="tx1"/>
                </a:solidFill>
                <a:effectLst/>
                <a:latin typeface="+mn-lt"/>
                <a:ea typeface="+mn-ea"/>
                <a:cs typeface="+mn-cs"/>
              </a:rPr>
              <a:t>Quality is presented as a journey, requiring one to be always asking </a:t>
            </a:r>
          </a:p>
          <a:p>
            <a:r>
              <a:rPr lang="en-US" sz="1200" kern="1200" dirty="0" smtClean="0">
                <a:solidFill>
                  <a:schemeClr val="tx1"/>
                </a:solidFill>
                <a:effectLst/>
                <a:latin typeface="+mn-lt"/>
                <a:ea typeface="+mn-ea"/>
                <a:cs typeface="+mn-cs"/>
              </a:rPr>
              <a:t>new questions and finding new solutions.</a:t>
            </a:r>
          </a:p>
          <a:p>
            <a:r>
              <a:rPr lang="en-US" sz="1200" kern="1200" dirty="0" smtClean="0">
                <a:solidFill>
                  <a:schemeClr val="tx1"/>
                </a:solidFill>
                <a:effectLst/>
                <a:latin typeface="+mn-lt"/>
                <a:ea typeface="+mn-ea"/>
                <a:cs typeface="+mn-cs"/>
              </a:rPr>
              <a:t>Measurement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When assessing processes and outcomes, extensive </a:t>
            </a:r>
          </a:p>
          <a:p>
            <a:r>
              <a:rPr lang="en-US" sz="1200" kern="1200" dirty="0" smtClean="0">
                <a:solidFill>
                  <a:schemeClr val="tx1"/>
                </a:solidFill>
                <a:effectLst/>
                <a:latin typeface="+mn-lt"/>
                <a:ea typeface="+mn-ea"/>
                <a:cs typeface="+mn-cs"/>
              </a:rPr>
              <a:t>use is made of data, to identify areas needing improvement and </a:t>
            </a:r>
          </a:p>
          <a:p>
            <a:r>
              <a:rPr lang="en-US" sz="1200" kern="1200" dirty="0" smtClean="0">
                <a:solidFill>
                  <a:schemeClr val="tx1"/>
                </a:solidFill>
                <a:effectLst/>
                <a:latin typeface="+mn-lt"/>
                <a:ea typeface="+mn-ea"/>
                <a:cs typeface="+mn-cs"/>
              </a:rPr>
              <a:t>evaluate the impact of changes. </a:t>
            </a:r>
          </a:p>
          <a:p>
            <a:r>
              <a:rPr lang="en-US" sz="1200" kern="1200" dirty="0" smtClean="0">
                <a:solidFill>
                  <a:schemeClr val="tx1"/>
                </a:solidFill>
                <a:effectLst/>
                <a:latin typeface="+mn-lt"/>
                <a:ea typeface="+mn-ea"/>
                <a:cs typeface="+mn-cs"/>
              </a:rPr>
              <a:t>Small steps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use of small pilots or ‘tests of change’ (11) is </a:t>
            </a:r>
          </a:p>
          <a:p>
            <a:r>
              <a:rPr lang="en-US" sz="1200" kern="1200" dirty="0" smtClean="0">
                <a:solidFill>
                  <a:schemeClr val="tx1"/>
                </a:solidFill>
                <a:effectLst/>
                <a:latin typeface="+mn-lt"/>
                <a:ea typeface="+mn-ea"/>
                <a:cs typeface="+mn-cs"/>
              </a:rPr>
              <a:t>used to implement innovations as a means to refine plans through </a:t>
            </a:r>
          </a:p>
          <a:p>
            <a:r>
              <a:rPr lang="en-US" sz="1200" kern="1200" dirty="0" smtClean="0">
                <a:solidFill>
                  <a:schemeClr val="tx1"/>
                </a:solidFill>
                <a:effectLst/>
                <a:latin typeface="+mn-lt"/>
                <a:ea typeface="+mn-ea"/>
                <a:cs typeface="+mn-cs"/>
              </a:rPr>
              <a:t>identifying and removing problems before wide-scale roll-out.</a:t>
            </a:r>
          </a:p>
          <a:p>
            <a:r>
              <a:rPr lang="en-US" sz="1200" kern="1200" dirty="0" err="1" smtClean="0">
                <a:solidFill>
                  <a:schemeClr val="tx1"/>
                </a:solidFill>
                <a:effectLst/>
                <a:latin typeface="+mn-lt"/>
                <a:ea typeface="+mn-ea"/>
                <a:cs typeface="+mn-cs"/>
              </a:rPr>
              <a:t>Standardisation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Ad hoc </a:t>
            </a:r>
            <a:r>
              <a:rPr lang="en-US" sz="1200" kern="1200" dirty="0" err="1" smtClean="0">
                <a:solidFill>
                  <a:schemeClr val="tx1"/>
                </a:solidFill>
                <a:effectLst/>
                <a:latin typeface="+mn-lt"/>
                <a:ea typeface="+mn-ea"/>
                <a:cs typeface="+mn-cs"/>
              </a:rPr>
              <a:t>customised</a:t>
            </a:r>
            <a:r>
              <a:rPr lang="en-US" sz="1200" kern="1200" dirty="0" smtClean="0">
                <a:solidFill>
                  <a:schemeClr val="tx1"/>
                </a:solidFill>
                <a:effectLst/>
                <a:latin typeface="+mn-lt"/>
                <a:ea typeface="+mn-ea"/>
                <a:cs typeface="+mn-cs"/>
              </a:rPr>
              <a:t> solutions are sometimes </a:t>
            </a:r>
          </a:p>
          <a:p>
            <a:r>
              <a:rPr lang="en-US" sz="1200" kern="1200" dirty="0" smtClean="0">
                <a:solidFill>
                  <a:schemeClr val="tx1"/>
                </a:solidFill>
                <a:effectLst/>
                <a:latin typeface="+mn-lt"/>
                <a:ea typeface="+mn-ea"/>
                <a:cs typeface="+mn-cs"/>
              </a:rPr>
              <a:t>necessary, but </a:t>
            </a:r>
            <a:r>
              <a:rPr lang="en-US" sz="1200" kern="1200" dirty="0" err="1" smtClean="0">
                <a:solidFill>
                  <a:schemeClr val="tx1"/>
                </a:solidFill>
                <a:effectLst/>
                <a:latin typeface="+mn-lt"/>
                <a:ea typeface="+mn-ea"/>
                <a:cs typeface="+mn-cs"/>
              </a:rPr>
              <a:t>standardised</a:t>
            </a:r>
            <a:r>
              <a:rPr lang="en-US" sz="1200" kern="1200" dirty="0" smtClean="0">
                <a:solidFill>
                  <a:schemeClr val="tx1"/>
                </a:solidFill>
                <a:effectLst/>
                <a:latin typeface="+mn-lt"/>
                <a:ea typeface="+mn-ea"/>
                <a:cs typeface="+mn-cs"/>
              </a:rPr>
              <a:t> approaches to similar problems are </a:t>
            </a:r>
          </a:p>
          <a:p>
            <a:r>
              <a:rPr lang="en-US" sz="1200" kern="1200" dirty="0" smtClean="0">
                <a:solidFill>
                  <a:schemeClr val="tx1"/>
                </a:solidFill>
                <a:effectLst/>
                <a:latin typeface="+mn-lt"/>
                <a:ea typeface="+mn-ea"/>
                <a:cs typeface="+mn-cs"/>
              </a:rPr>
              <a:t>preferred, in order to benefit from measurement, refinement, </a:t>
            </a:r>
          </a:p>
          <a:p>
            <a:r>
              <a:rPr lang="en-US" sz="1200" kern="1200" dirty="0" smtClean="0">
                <a:solidFill>
                  <a:schemeClr val="tx1"/>
                </a:solidFill>
                <a:effectLst/>
                <a:latin typeface="+mn-lt"/>
                <a:ea typeface="+mn-ea"/>
                <a:cs typeface="+mn-cs"/>
              </a:rPr>
              <a:t>teamwork and economies of scale.</a:t>
            </a:r>
          </a:p>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29</a:t>
            </a:fld>
            <a:endParaRPr lang="en-US"/>
          </a:p>
        </p:txBody>
      </p:sp>
    </p:spTree>
    <p:extLst>
      <p:ext uri="{BB962C8B-B14F-4D97-AF65-F5344CB8AC3E}">
        <p14:creationId xmlns:p14="http://schemas.microsoft.com/office/powerpoint/2010/main" val="2416416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30</a:t>
            </a:fld>
            <a:endParaRPr lang="en-US"/>
          </a:p>
        </p:txBody>
      </p:sp>
    </p:spTree>
    <p:extLst>
      <p:ext uri="{BB962C8B-B14F-4D97-AF65-F5344CB8AC3E}">
        <p14:creationId xmlns:p14="http://schemas.microsoft.com/office/powerpoint/2010/main" val="2761187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36</a:t>
            </a:fld>
            <a:endParaRPr lang="en-US"/>
          </a:p>
        </p:txBody>
      </p:sp>
    </p:spTree>
    <p:extLst>
      <p:ext uri="{BB962C8B-B14F-4D97-AF65-F5344CB8AC3E}">
        <p14:creationId xmlns:p14="http://schemas.microsoft.com/office/powerpoint/2010/main" val="336089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slide. Please complete</a:t>
            </a:r>
          </a:p>
          <a:p>
            <a:r>
              <a:rPr lang="en-US" baseline="0" dirty="0" smtClean="0"/>
              <a:t>----- Meeting Notes (8/25/16 08:35) -----</a:t>
            </a:r>
          </a:p>
          <a:p>
            <a:r>
              <a:rPr lang="en-US" baseline="0" dirty="0" smtClean="0"/>
              <a:t>I am Susan Olender.</a:t>
            </a:r>
          </a:p>
          <a:p>
            <a:r>
              <a:rPr lang="en-US" baseline="0" dirty="0" smtClean="0"/>
              <a:t>For this talk we will be telling you about our efforts to integrate CQI and population health into our PTM through development of panel-based care and a novel HIT dashboard.</a:t>
            </a:r>
          </a:p>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2</a:t>
            </a:fld>
            <a:endParaRPr lang="en-US"/>
          </a:p>
        </p:txBody>
      </p:sp>
    </p:spTree>
    <p:extLst>
      <p:ext uri="{BB962C8B-B14F-4D97-AF65-F5344CB8AC3E}">
        <p14:creationId xmlns:p14="http://schemas.microsoft.com/office/powerpoint/2010/main" val="4706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tools are based on theoretical frameworks, such as Lean </a:t>
            </a:r>
          </a:p>
          <a:p>
            <a:r>
              <a:rPr lang="en-US" sz="1200" kern="1200" dirty="0" smtClean="0">
                <a:solidFill>
                  <a:schemeClr val="tx1"/>
                </a:solidFill>
                <a:effectLst/>
                <a:latin typeface="+mn-lt"/>
                <a:ea typeface="+mn-ea"/>
                <a:cs typeface="+mn-cs"/>
              </a:rPr>
              <a:t>Manufacturing, Six Sigma and the Model for Improvement, whereas others are </a:t>
            </a:r>
          </a:p>
          <a:p>
            <a:r>
              <a:rPr lang="en-US" sz="1200" kern="1200" dirty="0" smtClean="0">
                <a:solidFill>
                  <a:schemeClr val="tx1"/>
                </a:solidFill>
                <a:effectLst/>
                <a:latin typeface="+mn-lt"/>
                <a:ea typeface="+mn-ea"/>
                <a:cs typeface="+mn-cs"/>
              </a:rPr>
              <a:t>more pragmatic (1). Each framework has a unique focus and addresses slightly </a:t>
            </a:r>
          </a:p>
          <a:p>
            <a:r>
              <a:rPr lang="en-US" sz="1200" kern="1200" dirty="0" smtClean="0">
                <a:solidFill>
                  <a:schemeClr val="tx1"/>
                </a:solidFill>
                <a:effectLst/>
                <a:latin typeface="+mn-lt"/>
                <a:ea typeface="+mn-ea"/>
                <a:cs typeface="+mn-cs"/>
              </a:rPr>
              <a:t>different problems. However, each seeks to help staff with the challenge of </a:t>
            </a:r>
          </a:p>
          <a:p>
            <a:r>
              <a:rPr lang="en-US" sz="1200" kern="1200" dirty="0" smtClean="0">
                <a:solidFill>
                  <a:schemeClr val="tx1"/>
                </a:solidFill>
                <a:effectLst/>
                <a:latin typeface="+mn-lt"/>
                <a:ea typeface="+mn-ea"/>
                <a:cs typeface="+mn-cs"/>
              </a:rPr>
              <a:t>getting evidence or innovation into practice reliably and efficiently, and it is </a:t>
            </a:r>
          </a:p>
          <a:p>
            <a:r>
              <a:rPr lang="en-US" sz="1200" kern="1200" dirty="0" smtClean="0">
                <a:solidFill>
                  <a:schemeClr val="tx1"/>
                </a:solidFill>
                <a:effectLst/>
                <a:latin typeface="+mn-lt"/>
                <a:ea typeface="+mn-ea"/>
                <a:cs typeface="+mn-cs"/>
              </a:rPr>
              <a:t>common for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to adopt aspects of more than one framework in </a:t>
            </a:r>
          </a:p>
          <a:p>
            <a:r>
              <a:rPr lang="en-US" sz="1200" kern="1200" dirty="0" smtClean="0">
                <a:solidFill>
                  <a:schemeClr val="tx1"/>
                </a:solidFill>
                <a:effectLst/>
                <a:latin typeface="+mn-lt"/>
                <a:ea typeface="+mn-ea"/>
                <a:cs typeface="+mn-cs"/>
              </a:rPr>
              <a:t>their quality improvement </a:t>
            </a:r>
            <a:r>
              <a:rPr lang="en-US" sz="1200" kern="1200" dirty="0" err="1" smtClean="0">
                <a:solidFill>
                  <a:schemeClr val="tx1"/>
                </a:solidFill>
                <a:effectLst/>
                <a:latin typeface="+mn-lt"/>
                <a:ea typeface="+mn-ea"/>
                <a:cs typeface="+mn-cs"/>
              </a:rPr>
              <a:t>endeavours</a:t>
            </a:r>
            <a:r>
              <a:rPr lang="en-US" sz="1200" kern="1200" dirty="0" smtClean="0">
                <a:solidFill>
                  <a:schemeClr val="tx1"/>
                </a:solidFill>
                <a:effectLst/>
                <a:latin typeface="+mn-lt"/>
                <a:ea typeface="+mn-ea"/>
                <a:cs typeface="+mn-cs"/>
              </a:rPr>
              <a:t>. They are described below.</a:t>
            </a:r>
          </a:p>
          <a:p>
            <a:endParaRPr lang="en-US" dirty="0" smtClean="0"/>
          </a:p>
          <a:p>
            <a:endParaRPr lang="en-US" dirty="0" smtClean="0"/>
          </a:p>
          <a:p>
            <a:endParaRPr lang="en-US" dirty="0" smtClean="0"/>
          </a:p>
          <a:p>
            <a:r>
              <a:rPr lang="en-US" sz="1200" b="1" i="0" u="none" strike="noStrike" kern="1200" baseline="0" dirty="0" smtClean="0">
                <a:solidFill>
                  <a:schemeClr val="tx1"/>
                </a:solidFill>
                <a:latin typeface="+mn-lt"/>
                <a:ea typeface="+mn-ea"/>
                <a:cs typeface="+mn-cs"/>
              </a:rPr>
              <a:t>Research Quality Assurance Process Improvement</a:t>
            </a:r>
          </a:p>
          <a:p>
            <a:r>
              <a:rPr lang="en-US" sz="1200" b="0" i="0" u="none" strike="noStrike" kern="1200" baseline="0" dirty="0" smtClean="0">
                <a:solidFill>
                  <a:schemeClr val="tx1"/>
                </a:solidFill>
                <a:latin typeface="+mn-lt"/>
                <a:ea typeface="+mn-ea"/>
                <a:cs typeface="+mn-cs"/>
              </a:rPr>
              <a:t>Purpose To discover new</a:t>
            </a:r>
          </a:p>
          <a:p>
            <a:r>
              <a:rPr lang="en-US" sz="1200" b="0" i="0" u="none" strike="noStrike" kern="1200" baseline="0" dirty="0" smtClean="0">
                <a:solidFill>
                  <a:schemeClr val="tx1"/>
                </a:solidFill>
                <a:latin typeface="+mn-lt"/>
                <a:ea typeface="+mn-ea"/>
                <a:cs typeface="+mn-cs"/>
              </a:rPr>
              <a:t>knowledge</a:t>
            </a:r>
          </a:p>
          <a:p>
            <a:r>
              <a:rPr lang="en-US" sz="1200" b="0" i="0" u="none" strike="noStrike" kern="1200" baseline="0" dirty="0" smtClean="0">
                <a:solidFill>
                  <a:schemeClr val="tx1"/>
                </a:solidFill>
                <a:latin typeface="+mn-lt"/>
                <a:ea typeface="+mn-ea"/>
                <a:cs typeface="+mn-cs"/>
              </a:rPr>
              <a:t>To continuously</a:t>
            </a:r>
          </a:p>
          <a:p>
            <a:r>
              <a:rPr lang="en-US" sz="1200" b="0" i="0" u="none" strike="noStrike" kern="1200" baseline="0" dirty="0" smtClean="0">
                <a:solidFill>
                  <a:schemeClr val="tx1"/>
                </a:solidFill>
                <a:latin typeface="+mn-lt"/>
                <a:ea typeface="+mn-ea"/>
                <a:cs typeface="+mn-cs"/>
              </a:rPr>
              <a:t>measure compliance</a:t>
            </a:r>
          </a:p>
          <a:p>
            <a:r>
              <a:rPr lang="en-US" sz="1200" b="0" i="0" u="none" strike="noStrike" kern="1200" baseline="0" dirty="0" smtClean="0">
                <a:solidFill>
                  <a:schemeClr val="tx1"/>
                </a:solidFill>
                <a:latin typeface="+mn-lt"/>
                <a:ea typeface="+mn-ea"/>
                <a:cs typeface="+mn-cs"/>
              </a:rPr>
              <a:t>with standards; reactive</a:t>
            </a:r>
          </a:p>
          <a:p>
            <a:r>
              <a:rPr lang="en-US" sz="1200" b="0" i="0" u="none" strike="noStrike" kern="1200" baseline="0" dirty="0" smtClean="0">
                <a:solidFill>
                  <a:schemeClr val="tx1"/>
                </a:solidFill>
                <a:latin typeface="+mn-lt"/>
                <a:ea typeface="+mn-ea"/>
                <a:cs typeface="+mn-cs"/>
              </a:rPr>
              <a:t>To apply knowledge into</a:t>
            </a:r>
          </a:p>
          <a:p>
            <a:r>
              <a:rPr lang="en-US" sz="1200" b="0" i="0" u="none" strike="noStrike" kern="1200" baseline="0" dirty="0" smtClean="0">
                <a:solidFill>
                  <a:schemeClr val="tx1"/>
                </a:solidFill>
                <a:latin typeface="+mn-lt"/>
                <a:ea typeface="+mn-ea"/>
                <a:cs typeface="+mn-cs"/>
              </a:rPr>
              <a:t>daily practice; proactive</a:t>
            </a:r>
          </a:p>
          <a:p>
            <a:r>
              <a:rPr lang="en-US" sz="1200" b="0" i="0" u="none" strike="noStrike" kern="1200" baseline="0" dirty="0" smtClean="0">
                <a:solidFill>
                  <a:schemeClr val="tx1"/>
                </a:solidFill>
                <a:latin typeface="+mn-lt"/>
                <a:ea typeface="+mn-ea"/>
                <a:cs typeface="+mn-cs"/>
              </a:rPr>
              <a:t>Focus Variable Individual data, Outliers Systems, Processes</a:t>
            </a:r>
          </a:p>
          <a:p>
            <a:r>
              <a:rPr lang="en-US" sz="1200" b="0" i="0" u="none" strike="noStrike" kern="1200" baseline="0" dirty="0" smtClean="0">
                <a:solidFill>
                  <a:schemeClr val="tx1"/>
                </a:solidFill>
                <a:latin typeface="+mn-lt"/>
                <a:ea typeface="+mn-ea"/>
                <a:cs typeface="+mn-cs"/>
              </a:rPr>
              <a:t>Participation Few </a:t>
            </a:r>
            <a:r>
              <a:rPr lang="en-US" sz="1200" b="0" i="0" u="none" strike="noStrike" kern="1200" baseline="0" dirty="0" err="1" smtClean="0">
                <a:solidFill>
                  <a:schemeClr val="tx1"/>
                </a:solidFill>
                <a:latin typeface="+mn-lt"/>
                <a:ea typeface="+mn-ea"/>
                <a:cs typeface="+mn-cs"/>
              </a:rPr>
              <a:t>Few</a:t>
            </a:r>
            <a:r>
              <a:rPr lang="en-US" sz="1200" b="0" i="0" u="none" strike="noStrike" kern="1200" baseline="0" dirty="0" smtClean="0">
                <a:solidFill>
                  <a:schemeClr val="tx1"/>
                </a:solidFill>
                <a:latin typeface="+mn-lt"/>
                <a:ea typeface="+mn-ea"/>
                <a:cs typeface="+mn-cs"/>
              </a:rPr>
              <a:t> All</a:t>
            </a:r>
          </a:p>
          <a:p>
            <a:r>
              <a:rPr lang="en-US" sz="1200" b="0" i="0" u="none" strike="noStrike" kern="1200" baseline="0" dirty="0" smtClean="0">
                <a:solidFill>
                  <a:schemeClr val="tx1"/>
                </a:solidFill>
                <a:latin typeface="+mn-lt"/>
                <a:ea typeface="+mn-ea"/>
                <a:cs typeface="+mn-cs"/>
              </a:rPr>
              <a:t>Data As much data as</a:t>
            </a:r>
          </a:p>
          <a:p>
            <a:r>
              <a:rPr lang="en-US" sz="1200" b="0" i="0" u="none" strike="noStrike" kern="1200" baseline="0" dirty="0" smtClean="0">
                <a:solidFill>
                  <a:schemeClr val="tx1"/>
                </a:solidFill>
                <a:latin typeface="+mn-lt"/>
                <a:ea typeface="+mn-ea"/>
                <a:cs typeface="+mn-cs"/>
              </a:rPr>
              <a:t>possible, “just in case”</a:t>
            </a:r>
          </a:p>
          <a:p>
            <a:r>
              <a:rPr lang="en-US" sz="1200" b="0" i="0" u="none" strike="noStrike" kern="1200" baseline="0" dirty="0" smtClean="0">
                <a:solidFill>
                  <a:schemeClr val="tx1"/>
                </a:solidFill>
                <a:latin typeface="+mn-lt"/>
                <a:ea typeface="+mn-ea"/>
                <a:cs typeface="+mn-cs"/>
              </a:rPr>
              <a:t>Whatever is required</a:t>
            </a:r>
          </a:p>
          <a:p>
            <a:r>
              <a:rPr lang="en-US" sz="1200" b="0" i="0" u="none" strike="noStrike" kern="1200" baseline="0" dirty="0" smtClean="0">
                <a:solidFill>
                  <a:schemeClr val="tx1"/>
                </a:solidFill>
                <a:latin typeface="+mn-lt"/>
                <a:ea typeface="+mn-ea"/>
                <a:cs typeface="+mn-cs"/>
              </a:rPr>
              <a:t>for compliance</a:t>
            </a:r>
          </a:p>
          <a:p>
            <a:r>
              <a:rPr lang="en-US" sz="1200" b="0" i="0" u="none" strike="noStrike" kern="1200" baseline="0" dirty="0" smtClean="0">
                <a:solidFill>
                  <a:schemeClr val="tx1"/>
                </a:solidFill>
                <a:latin typeface="+mn-lt"/>
                <a:ea typeface="+mn-ea"/>
                <a:cs typeface="+mn-cs"/>
              </a:rPr>
              <a:t>“Just enough” data to</a:t>
            </a:r>
          </a:p>
          <a:p>
            <a:r>
              <a:rPr lang="en-US" sz="1200" b="0" i="0" u="none" strike="noStrike" kern="1200" baseline="0" dirty="0" smtClean="0">
                <a:solidFill>
                  <a:schemeClr val="tx1"/>
                </a:solidFill>
                <a:latin typeface="+mn-lt"/>
                <a:ea typeface="+mn-ea"/>
                <a:cs typeface="+mn-cs"/>
              </a:rPr>
              <a:t>learn</a:t>
            </a:r>
          </a:p>
          <a:p>
            <a:r>
              <a:rPr lang="en-US" sz="1200" b="0" i="0" u="none" strike="noStrike" kern="1200" baseline="0" dirty="0" smtClean="0">
                <a:solidFill>
                  <a:schemeClr val="tx1"/>
                </a:solidFill>
                <a:latin typeface="+mn-lt"/>
                <a:ea typeface="+mn-ea"/>
                <a:cs typeface="+mn-cs"/>
              </a:rPr>
              <a:t>Duration Can take long periods of</a:t>
            </a:r>
          </a:p>
          <a:p>
            <a:r>
              <a:rPr lang="en-US" sz="1200" b="0" i="0" u="none" strike="noStrike" kern="1200" baseline="0" dirty="0" smtClean="0">
                <a:solidFill>
                  <a:schemeClr val="tx1"/>
                </a:solidFill>
                <a:latin typeface="+mn-lt"/>
                <a:ea typeface="+mn-ea"/>
                <a:cs typeface="+mn-cs"/>
              </a:rPr>
              <a:t>time to obtain results</a:t>
            </a:r>
          </a:p>
          <a:p>
            <a:r>
              <a:rPr lang="en-US" sz="1200" b="0" i="0" u="none" strike="noStrike" kern="1200" baseline="0" dirty="0" smtClean="0">
                <a:solidFill>
                  <a:schemeClr val="tx1"/>
                </a:solidFill>
                <a:latin typeface="+mn-lt"/>
                <a:ea typeface="+mn-ea"/>
                <a:cs typeface="+mn-cs"/>
              </a:rPr>
              <a:t>Variable – retrospective</a:t>
            </a:r>
          </a:p>
          <a:p>
            <a:r>
              <a:rPr lang="en-US" sz="1200" b="0" i="0" u="none" strike="noStrike" kern="1200" baseline="0" dirty="0" smtClean="0">
                <a:solidFill>
                  <a:schemeClr val="tx1"/>
                </a:solidFill>
                <a:latin typeface="+mn-lt"/>
                <a:ea typeface="+mn-ea"/>
                <a:cs typeface="+mn-cs"/>
              </a:rPr>
              <a:t>chart reviews or</a:t>
            </a:r>
          </a:p>
          <a:p>
            <a:r>
              <a:rPr lang="en-US" sz="1200" b="0" i="0" u="none" strike="noStrike" kern="1200" baseline="0" dirty="0" smtClean="0">
                <a:solidFill>
                  <a:schemeClr val="tx1"/>
                </a:solidFill>
                <a:latin typeface="+mn-lt"/>
                <a:ea typeface="+mn-ea"/>
                <a:cs typeface="+mn-cs"/>
              </a:rPr>
              <a:t>automated reports</a:t>
            </a:r>
          </a:p>
          <a:p>
            <a:r>
              <a:rPr lang="en-US" sz="1200" b="0" i="0" u="none" strike="noStrike" kern="1200" baseline="0" dirty="0" smtClean="0">
                <a:solidFill>
                  <a:schemeClr val="tx1"/>
                </a:solidFill>
                <a:latin typeface="+mn-lt"/>
                <a:ea typeface="+mn-ea"/>
                <a:cs typeface="+mn-cs"/>
              </a:rPr>
              <a:t>Small tests of significant</a:t>
            </a:r>
          </a:p>
          <a:p>
            <a:r>
              <a:rPr lang="en-US" sz="1200" b="0" i="0" u="none" strike="noStrike" kern="1200" baseline="0" dirty="0" smtClean="0">
                <a:solidFill>
                  <a:schemeClr val="tx1"/>
                </a:solidFill>
                <a:latin typeface="+mn-lt"/>
                <a:ea typeface="+mn-ea"/>
                <a:cs typeface="+mn-cs"/>
              </a:rPr>
              <a:t>changes accelerates the</a:t>
            </a:r>
          </a:p>
          <a:p>
            <a:r>
              <a:rPr lang="en-US" sz="1200" b="0" i="0" u="none" strike="noStrike" kern="1200" baseline="0" dirty="0" smtClean="0">
                <a:solidFill>
                  <a:schemeClr val="tx1"/>
                </a:solidFill>
                <a:latin typeface="+mn-lt"/>
                <a:ea typeface="+mn-ea"/>
                <a:cs typeface="+mn-cs"/>
              </a:rPr>
              <a:t>rate of improvement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Deliver the most value</a:t>
            </a:r>
          </a:p>
          <a:p>
            <a:r>
              <a:rPr lang="en-US" sz="1200" b="1" i="0" u="none" strike="noStrike" kern="1200" baseline="0" dirty="0" smtClean="0">
                <a:solidFill>
                  <a:schemeClr val="tx1"/>
                </a:solidFill>
                <a:latin typeface="+mn-lt"/>
                <a:ea typeface="+mn-ea"/>
                <a:cs typeface="+mn-cs"/>
              </a:rPr>
              <a:t>from your customer’s perspective</a:t>
            </a:r>
          </a:p>
          <a:p>
            <a:r>
              <a:rPr lang="en-US" sz="1200" b="1" i="0" u="none" strike="noStrike" kern="1200" baseline="0" dirty="0" smtClean="0">
                <a:solidFill>
                  <a:schemeClr val="tx1"/>
                </a:solidFill>
                <a:latin typeface="+mn-lt"/>
                <a:ea typeface="+mn-ea"/>
                <a:cs typeface="+mn-cs"/>
              </a:rPr>
              <a:t>while consuming the fewest resources</a:t>
            </a:r>
          </a:p>
          <a:p>
            <a:r>
              <a:rPr lang="en-US" sz="1200" b="1" i="0" u="none" strike="noStrike" kern="1200" baseline="0" dirty="0" smtClean="0">
                <a:solidFill>
                  <a:schemeClr val="tx1"/>
                </a:solidFill>
                <a:latin typeface="+mn-lt"/>
                <a:ea typeface="+mn-ea"/>
                <a:cs typeface="+mn-cs"/>
              </a:rPr>
              <a:t>using the creative talent of our people.</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Use continuous improvement to increase the portion of the work that is value added,</a:t>
            </a:r>
          </a:p>
          <a:p>
            <a:r>
              <a:rPr lang="en-US" sz="1200" b="0" i="0" u="none" strike="noStrike" kern="1200" baseline="0" dirty="0" smtClean="0">
                <a:solidFill>
                  <a:schemeClr val="tx1"/>
                </a:solidFill>
                <a:latin typeface="+mn-lt"/>
                <a:ea typeface="+mn-ea"/>
                <a:cs typeface="+mn-cs"/>
              </a:rPr>
              <a:t>instead of building a larger waste delivery system.</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What is the</a:t>
            </a:r>
          </a:p>
          <a:p>
            <a:r>
              <a:rPr lang="en-US" sz="1200" b="1" i="0" u="none" strike="noStrike" kern="1200" baseline="0" dirty="0" smtClean="0">
                <a:solidFill>
                  <a:schemeClr val="tx1"/>
                </a:solidFill>
                <a:latin typeface="+mn-lt"/>
                <a:ea typeface="+mn-ea"/>
                <a:cs typeface="+mn-cs"/>
              </a:rPr>
              <a:t>problem?</a:t>
            </a:r>
          </a:p>
          <a:p>
            <a:r>
              <a:rPr lang="en-US" sz="1200" b="1" i="0" u="none" strike="noStrike" kern="1200" baseline="0" dirty="0" smtClean="0">
                <a:solidFill>
                  <a:schemeClr val="tx1"/>
                </a:solidFill>
                <a:latin typeface="+mn-lt"/>
                <a:ea typeface="+mn-ea"/>
                <a:cs typeface="+mn-cs"/>
              </a:rPr>
              <a:t>Who are the</a:t>
            </a:r>
          </a:p>
          <a:p>
            <a:r>
              <a:rPr lang="en-US" sz="1200" b="1" i="0" u="none" strike="noStrike" kern="1200" baseline="0" dirty="0" smtClean="0">
                <a:solidFill>
                  <a:schemeClr val="tx1"/>
                </a:solidFill>
                <a:latin typeface="+mn-lt"/>
                <a:ea typeface="+mn-ea"/>
                <a:cs typeface="+mn-cs"/>
              </a:rPr>
              <a:t>customers and</a:t>
            </a:r>
          </a:p>
          <a:p>
            <a:r>
              <a:rPr lang="en-US" sz="1200" b="1" i="0" u="none" strike="noStrike" kern="1200" baseline="0" dirty="0" smtClean="0">
                <a:solidFill>
                  <a:schemeClr val="tx1"/>
                </a:solidFill>
                <a:latin typeface="+mn-lt"/>
                <a:ea typeface="+mn-ea"/>
                <a:cs typeface="+mn-cs"/>
              </a:rPr>
              <a:t>what are their</a:t>
            </a:r>
          </a:p>
          <a:p>
            <a:r>
              <a:rPr lang="en-US" sz="1200" b="1" i="0" u="none" strike="noStrike" kern="1200" baseline="0" dirty="0" smtClean="0">
                <a:solidFill>
                  <a:schemeClr val="tx1"/>
                </a:solidFill>
                <a:latin typeface="+mn-lt"/>
                <a:ea typeface="+mn-ea"/>
                <a:cs typeface="+mn-cs"/>
              </a:rPr>
              <a:t>needs?</a:t>
            </a:r>
          </a:p>
          <a:p>
            <a:r>
              <a:rPr lang="en-US" sz="1200" b="1" i="0" u="none" strike="noStrike" kern="1200" baseline="0" dirty="0" smtClean="0">
                <a:solidFill>
                  <a:schemeClr val="tx1"/>
                </a:solidFill>
                <a:latin typeface="+mn-lt"/>
                <a:ea typeface="+mn-ea"/>
                <a:cs typeface="+mn-cs"/>
              </a:rPr>
              <a:t>How is the process</a:t>
            </a:r>
          </a:p>
          <a:p>
            <a:r>
              <a:rPr lang="en-US" sz="1200" b="1" i="0" u="none" strike="noStrike" kern="1200" baseline="0" dirty="0" smtClean="0">
                <a:solidFill>
                  <a:schemeClr val="tx1"/>
                </a:solidFill>
                <a:latin typeface="+mn-lt"/>
                <a:ea typeface="+mn-ea"/>
                <a:cs typeface="+mn-cs"/>
              </a:rPr>
              <a:t>performing and how is it</a:t>
            </a:r>
          </a:p>
          <a:p>
            <a:r>
              <a:rPr lang="en-US" sz="1200" b="1" i="0" u="none" strike="noStrike" kern="1200" baseline="0" dirty="0" smtClean="0">
                <a:solidFill>
                  <a:schemeClr val="tx1"/>
                </a:solidFill>
                <a:latin typeface="+mn-lt"/>
                <a:ea typeface="+mn-ea"/>
                <a:cs typeface="+mn-cs"/>
              </a:rPr>
              <a:t>measured?</a:t>
            </a:r>
          </a:p>
          <a:p>
            <a:r>
              <a:rPr lang="en-US" sz="1200" b="1" i="0" u="none" strike="noStrike" kern="1200" baseline="0" dirty="0" smtClean="0">
                <a:solidFill>
                  <a:schemeClr val="tx1"/>
                </a:solidFill>
                <a:latin typeface="+mn-lt"/>
                <a:ea typeface="+mn-ea"/>
                <a:cs typeface="+mn-cs"/>
              </a:rPr>
              <a:t>What are the root</a:t>
            </a:r>
          </a:p>
          <a:p>
            <a:r>
              <a:rPr lang="en-US" sz="1200" b="1" i="0" u="none" strike="noStrike" kern="1200" baseline="0" dirty="0" smtClean="0">
                <a:solidFill>
                  <a:schemeClr val="tx1"/>
                </a:solidFill>
                <a:latin typeface="+mn-lt"/>
                <a:ea typeface="+mn-ea"/>
                <a:cs typeface="+mn-cs"/>
              </a:rPr>
              <a:t>causes of the</a:t>
            </a:r>
          </a:p>
          <a:p>
            <a:r>
              <a:rPr lang="en-US" sz="1200" b="1" i="0" u="none" strike="noStrike" kern="1200" baseline="0" dirty="0" smtClean="0">
                <a:solidFill>
                  <a:schemeClr val="tx1"/>
                </a:solidFill>
                <a:latin typeface="+mn-lt"/>
                <a:ea typeface="+mn-ea"/>
                <a:cs typeface="+mn-cs"/>
              </a:rPr>
              <a:t>problem?</a:t>
            </a:r>
          </a:p>
          <a:p>
            <a:r>
              <a:rPr lang="en-US" sz="1200" b="1" i="0" u="none" strike="noStrike" kern="1200" baseline="0" dirty="0" smtClean="0">
                <a:solidFill>
                  <a:schemeClr val="tx1"/>
                </a:solidFill>
                <a:latin typeface="+mn-lt"/>
                <a:ea typeface="+mn-ea"/>
                <a:cs typeface="+mn-cs"/>
              </a:rPr>
              <a:t>How do we address the</a:t>
            </a:r>
          </a:p>
          <a:p>
            <a:r>
              <a:rPr lang="en-US" sz="1200" b="1" i="0" u="none" strike="noStrike" kern="1200" baseline="0" dirty="0" smtClean="0">
                <a:solidFill>
                  <a:schemeClr val="tx1"/>
                </a:solidFill>
                <a:latin typeface="+mn-lt"/>
                <a:ea typeface="+mn-ea"/>
                <a:cs typeface="+mn-cs"/>
              </a:rPr>
              <a:t>causes of the problem?</a:t>
            </a:r>
          </a:p>
          <a:p>
            <a:r>
              <a:rPr lang="en-US" sz="1200" b="1" i="0" u="none" strike="noStrike" kern="1200" baseline="0" dirty="0" smtClean="0">
                <a:solidFill>
                  <a:schemeClr val="tx1"/>
                </a:solidFill>
                <a:latin typeface="+mn-lt"/>
                <a:ea typeface="+mn-ea"/>
                <a:cs typeface="+mn-cs"/>
              </a:rPr>
              <a:t>How can we</a:t>
            </a:r>
          </a:p>
          <a:p>
            <a:r>
              <a:rPr lang="en-US" sz="1200" b="1" i="0" u="none" strike="noStrike" kern="1200" baseline="0" dirty="0" smtClean="0">
                <a:solidFill>
                  <a:schemeClr val="tx1"/>
                </a:solidFill>
                <a:latin typeface="+mn-lt"/>
                <a:ea typeface="+mn-ea"/>
                <a:cs typeface="+mn-cs"/>
              </a:rPr>
              <a:t>maintain the</a:t>
            </a:r>
          </a:p>
          <a:p>
            <a:r>
              <a:rPr lang="en-US" sz="1200" b="1" i="0" u="none" strike="noStrike" kern="1200" baseline="0" dirty="0" smtClean="0">
                <a:solidFill>
                  <a:schemeClr val="tx1"/>
                </a:solidFill>
                <a:latin typeface="+mn-lt"/>
                <a:ea typeface="+mn-ea"/>
                <a:cs typeface="+mn-cs"/>
              </a:rPr>
              <a:t>improvements?</a:t>
            </a:r>
            <a:endParaRPr lang="en-US" dirty="0" smtClean="0"/>
          </a:p>
          <a:p>
            <a:endParaRPr lang="en-US" dirty="0" smtClean="0"/>
          </a:p>
          <a:p>
            <a:r>
              <a:rPr lang="en-US" dirty="0" smtClean="0"/>
              <a:t>Total Quality Management (TQM) or Continuous Quality Improvement (CQI) techniques for measuring quality problems, designing interventions and their implementation, along with process re-measurements.</a:t>
            </a:r>
          </a:p>
          <a:p>
            <a:endParaRPr lang="en-US" dirty="0" smtClean="0"/>
          </a:p>
          <a:p>
            <a:r>
              <a:rPr lang="en-US" sz="1200" kern="1200" dirty="0" smtClean="0">
                <a:solidFill>
                  <a:schemeClr val="tx1"/>
                </a:solidFill>
                <a:effectLst/>
                <a:latin typeface="+mn-lt"/>
                <a:ea typeface="+mn-ea"/>
                <a:cs typeface="+mn-cs"/>
              </a:rPr>
              <a:t>Plan</a:t>
            </a:r>
          </a:p>
          <a:p>
            <a:r>
              <a:rPr lang="en-US" sz="1200" kern="1200" dirty="0" smtClean="0">
                <a:solidFill>
                  <a:schemeClr val="tx1"/>
                </a:solidFill>
                <a:effectLst/>
                <a:latin typeface="+mn-lt"/>
                <a:ea typeface="+mn-ea"/>
                <a:cs typeface="+mn-cs"/>
              </a:rPr>
              <a:t>is answering the questions in the first three steps above – </a:t>
            </a:r>
          </a:p>
          <a:p>
            <a:r>
              <a:rPr lang="en-US" sz="1200" kern="1200" dirty="0" smtClean="0">
                <a:solidFill>
                  <a:schemeClr val="tx1"/>
                </a:solidFill>
                <a:effectLst/>
                <a:latin typeface="+mn-lt"/>
                <a:ea typeface="+mn-ea"/>
                <a:cs typeface="+mn-cs"/>
              </a:rPr>
              <a:t>setting aims, establishing measures, and selecting changes. It </a:t>
            </a:r>
          </a:p>
          <a:p>
            <a:r>
              <a:rPr lang="en-US" sz="1200" kern="1200" dirty="0" smtClean="0">
                <a:solidFill>
                  <a:schemeClr val="tx1"/>
                </a:solidFill>
                <a:effectLst/>
                <a:latin typeface="+mn-lt"/>
                <a:ea typeface="+mn-ea"/>
                <a:cs typeface="+mn-cs"/>
              </a:rPr>
              <a:t>happens when we meet in the conference room with the </a:t>
            </a:r>
          </a:p>
          <a:p>
            <a:r>
              <a:rPr lang="en-US" sz="1200" kern="1200" dirty="0" smtClean="0">
                <a:solidFill>
                  <a:schemeClr val="tx1"/>
                </a:solidFill>
                <a:effectLst/>
                <a:latin typeface="+mn-lt"/>
                <a:ea typeface="+mn-ea"/>
                <a:cs typeface="+mn-cs"/>
              </a:rPr>
              <a:t>team. </a:t>
            </a:r>
          </a:p>
          <a:p>
            <a:r>
              <a:rPr lang="en-US" sz="1200" kern="1200" dirty="0" smtClean="0">
                <a:solidFill>
                  <a:schemeClr val="tx1"/>
                </a:solidFill>
                <a:effectLst/>
                <a:latin typeface="+mn-lt"/>
                <a:ea typeface="+mn-ea"/>
                <a:cs typeface="+mn-cs"/>
              </a:rPr>
              <a:t>Do</a:t>
            </a:r>
          </a:p>
          <a:p>
            <a:r>
              <a:rPr lang="en-US" sz="1200" kern="1200" dirty="0" smtClean="0">
                <a:solidFill>
                  <a:schemeClr val="tx1"/>
                </a:solidFill>
                <a:effectLst/>
                <a:latin typeface="+mn-lt"/>
                <a:ea typeface="+mn-ea"/>
                <a:cs typeface="+mn-cs"/>
              </a:rPr>
              <a:t>is implementing the changes. It happens when we train </a:t>
            </a:r>
          </a:p>
          <a:p>
            <a:r>
              <a:rPr lang="en-US" sz="1200" kern="1200" dirty="0" smtClean="0">
                <a:solidFill>
                  <a:schemeClr val="tx1"/>
                </a:solidFill>
                <a:effectLst/>
                <a:latin typeface="+mn-lt"/>
                <a:ea typeface="+mn-ea"/>
                <a:cs typeface="+mn-cs"/>
              </a:rPr>
              <a:t>the nurses, and educate the doctors and the patients. It </a:t>
            </a:r>
          </a:p>
          <a:p>
            <a:r>
              <a:rPr lang="en-US" sz="1200" kern="1200" dirty="0" smtClean="0">
                <a:solidFill>
                  <a:schemeClr val="tx1"/>
                </a:solidFill>
                <a:effectLst/>
                <a:latin typeface="+mn-lt"/>
                <a:ea typeface="+mn-ea"/>
                <a:cs typeface="+mn-cs"/>
              </a:rPr>
              <a:t>happens when we use “bundles”, which are packages of </a:t>
            </a:r>
          </a:p>
          <a:p>
            <a:r>
              <a:rPr lang="en-US" sz="1200" kern="1200" dirty="0" smtClean="0">
                <a:solidFill>
                  <a:schemeClr val="tx1"/>
                </a:solidFill>
                <a:effectLst/>
                <a:latin typeface="+mn-lt"/>
                <a:ea typeface="+mn-ea"/>
                <a:cs typeface="+mn-cs"/>
              </a:rPr>
              <a:t>evidence-based interventions that help in providing </a:t>
            </a:r>
          </a:p>
          <a:p>
            <a:r>
              <a:rPr lang="en-US" sz="1200" kern="1200" dirty="0" smtClean="0">
                <a:solidFill>
                  <a:schemeClr val="tx1"/>
                </a:solidFill>
                <a:effectLst/>
                <a:latin typeface="+mn-lt"/>
                <a:ea typeface="+mn-ea"/>
                <a:cs typeface="+mn-cs"/>
              </a:rPr>
              <a:t>consistency of care.</a:t>
            </a:r>
          </a:p>
          <a:p>
            <a:r>
              <a:rPr lang="en-US" sz="1200" kern="1200" dirty="0" smtClean="0">
                <a:solidFill>
                  <a:schemeClr val="tx1"/>
                </a:solidFill>
                <a:effectLst/>
                <a:latin typeface="+mn-lt"/>
                <a:ea typeface="+mn-ea"/>
                <a:cs typeface="+mn-cs"/>
              </a:rPr>
              <a:t>Study</a:t>
            </a:r>
          </a:p>
          <a:p>
            <a:r>
              <a:rPr lang="en-US" sz="1200" kern="1200" dirty="0" smtClean="0">
                <a:solidFill>
                  <a:schemeClr val="tx1"/>
                </a:solidFill>
                <a:effectLst/>
                <a:latin typeface="+mn-lt"/>
                <a:ea typeface="+mn-ea"/>
                <a:cs typeface="+mn-cs"/>
              </a:rPr>
              <a:t>is evaluating the pilot change to see if it produced the </a:t>
            </a:r>
          </a:p>
          <a:p>
            <a:r>
              <a:rPr lang="en-US" sz="1200" kern="1200" dirty="0" smtClean="0">
                <a:solidFill>
                  <a:schemeClr val="tx1"/>
                </a:solidFill>
                <a:effectLst/>
                <a:latin typeface="+mn-lt"/>
                <a:ea typeface="+mn-ea"/>
                <a:cs typeface="+mn-cs"/>
              </a:rPr>
              <a:t>desired effect.</a:t>
            </a:r>
          </a:p>
          <a:p>
            <a:r>
              <a:rPr lang="en-US" sz="1200" kern="1200" dirty="0" smtClean="0">
                <a:solidFill>
                  <a:schemeClr val="tx1"/>
                </a:solidFill>
                <a:effectLst/>
                <a:latin typeface="+mn-lt"/>
                <a:ea typeface="+mn-ea"/>
                <a:cs typeface="+mn-cs"/>
              </a:rPr>
              <a:t>Act</a:t>
            </a:r>
          </a:p>
          <a:p>
            <a:r>
              <a:rPr lang="en-US" sz="1200" kern="1200" dirty="0" smtClean="0">
                <a:solidFill>
                  <a:schemeClr val="tx1"/>
                </a:solidFill>
                <a:effectLst/>
                <a:latin typeface="+mn-lt"/>
                <a:ea typeface="+mn-ea"/>
                <a:cs typeface="+mn-cs"/>
              </a:rPr>
              <a:t>is to adopt, reject or modify the change plan, so that the </a:t>
            </a:r>
          </a:p>
          <a:p>
            <a:r>
              <a:rPr lang="en-US" sz="1200" kern="1200" dirty="0" smtClean="0">
                <a:solidFill>
                  <a:schemeClr val="tx1"/>
                </a:solidFill>
                <a:effectLst/>
                <a:latin typeface="+mn-lt"/>
                <a:ea typeface="+mn-ea"/>
                <a:cs typeface="+mn-cs"/>
              </a:rPr>
              <a:t>next cycle can begin</a:t>
            </a:r>
          </a:p>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39</a:t>
            </a:fld>
            <a:endParaRPr lang="en-US"/>
          </a:p>
        </p:txBody>
      </p:sp>
    </p:spTree>
    <p:extLst>
      <p:ext uri="{BB962C8B-B14F-4D97-AF65-F5344CB8AC3E}">
        <p14:creationId xmlns:p14="http://schemas.microsoft.com/office/powerpoint/2010/main" val="2416416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46</a:t>
            </a:fld>
            <a:endParaRPr lang="en-US"/>
          </a:p>
        </p:txBody>
      </p:sp>
    </p:spTree>
    <p:extLst>
      <p:ext uri="{BB962C8B-B14F-4D97-AF65-F5344CB8AC3E}">
        <p14:creationId xmlns:p14="http://schemas.microsoft.com/office/powerpoint/2010/main" val="239709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Dashboard shot</a:t>
            </a:r>
            <a:r>
              <a:rPr lang="en-US" baseline="0" dirty="0" smtClean="0"/>
              <a:t> with PC Nursing included</a:t>
            </a:r>
          </a:p>
          <a:p>
            <a:r>
              <a:rPr lang="en-US" baseline="0" dirty="0" smtClean="0"/>
              <a:t>Describe efficiencies of management …</a:t>
            </a:r>
            <a:endParaRPr lang="en-US" dirty="0"/>
          </a:p>
        </p:txBody>
      </p:sp>
      <p:sp>
        <p:nvSpPr>
          <p:cNvPr id="4" name="Slide Number Placeholder 3"/>
          <p:cNvSpPr>
            <a:spLocks noGrp="1"/>
          </p:cNvSpPr>
          <p:nvPr>
            <p:ph type="sldNum" sz="quarter" idx="10"/>
          </p:nvPr>
        </p:nvSpPr>
        <p:spPr/>
        <p:txBody>
          <a:bodyPr/>
          <a:lstStyle/>
          <a:p>
            <a:fld id="{59FACBF2-FD6C-9A41-BC66-8E0A0E3371FA}" type="slidenum">
              <a:rPr lang="en-US" smtClean="0"/>
              <a:pPr/>
              <a:t>50</a:t>
            </a:fld>
            <a:endParaRPr lang="en-US" dirty="0"/>
          </a:p>
        </p:txBody>
      </p:sp>
    </p:spTree>
    <p:extLst>
      <p:ext uri="{BB962C8B-B14F-4D97-AF65-F5344CB8AC3E}">
        <p14:creationId xmlns:p14="http://schemas.microsoft.com/office/powerpoint/2010/main" val="260245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(8/25/16 08:35) -----</a:t>
            </a:r>
          </a:p>
          <a:p>
            <a:r>
              <a:rPr lang="en-US" dirty="0"/>
              <a:t>This is our SPNS project team.</a:t>
            </a:r>
          </a:p>
          <a:p>
            <a:r>
              <a:rPr lang="en-US" dirty="0"/>
              <a:t>I am joined today by Mila Gonzalez who is the SPNS Project Director and Quality Manager and Jesse Thomas of RDE who is our IT consultant. </a:t>
            </a:r>
          </a:p>
          <a:p>
            <a:r>
              <a:rPr lang="en-US" dirty="0"/>
              <a:t>I'd also like to point out and thank Anusha Dayananda of RDE who is our Project Manager IT consultant.</a:t>
            </a:r>
          </a:p>
          <a:p>
            <a:r>
              <a:rPr lang="en-US" dirty="0"/>
              <a:t>and Audrey Perez our Project RN Care Coordinator, James B and our Med Director Peter Gordon - also our mentor.  </a:t>
            </a:r>
          </a:p>
        </p:txBody>
      </p:sp>
    </p:spTree>
    <p:extLst>
      <p:ext uri="{BB962C8B-B14F-4D97-AF65-F5344CB8AC3E}">
        <p14:creationId xmlns:p14="http://schemas.microsoft.com/office/powerpoint/2010/main" val="3266833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(8/25/16 08:35) -----</a:t>
            </a:r>
          </a:p>
          <a:p>
            <a:r>
              <a:rPr lang="en-US" dirty="0"/>
              <a:t>There are 3 parts to this talk:</a:t>
            </a:r>
          </a:p>
          <a:p>
            <a:r>
              <a:rPr lang="en-US" dirty="0"/>
              <a:t>First I'll tell you about our program and why PT was so necessary and what the PTM consists of.</a:t>
            </a:r>
          </a:p>
          <a:p>
            <a:r>
              <a:rPr lang="en-US" dirty="0"/>
              <a:t>Then Jesse and Mila will highlight two of the main components: </a:t>
            </a:r>
          </a:p>
          <a:p>
            <a:r>
              <a:rPr lang="en-US" dirty="0"/>
              <a:t>development of our IT Dashboard through RDE systems.</a:t>
            </a:r>
          </a:p>
          <a:p>
            <a:r>
              <a:rPr lang="en-US" dirty="0"/>
              <a:t>transformation of our program into Quality Teams. </a:t>
            </a:r>
          </a:p>
        </p:txBody>
      </p:sp>
      <p:sp>
        <p:nvSpPr>
          <p:cNvPr id="4" name="Slide Number Placeholder 3"/>
          <p:cNvSpPr>
            <a:spLocks noGrp="1"/>
          </p:cNvSpPr>
          <p:nvPr>
            <p:ph type="sldNum" sz="quarter" idx="10"/>
          </p:nvPr>
        </p:nvSpPr>
        <p:spPr/>
        <p:txBody>
          <a:bodyPr/>
          <a:lstStyle/>
          <a:p>
            <a:fld id="{A99BF30E-6187-4403-9106-44E3E400358B}" type="slidenum">
              <a:rPr lang="en-US" smtClean="0"/>
              <a:t>4</a:t>
            </a:fld>
            <a:endParaRPr lang="en-US"/>
          </a:p>
        </p:txBody>
      </p:sp>
    </p:spTree>
    <p:extLst>
      <p:ext uri="{BB962C8B-B14F-4D97-AF65-F5344CB8AC3E}">
        <p14:creationId xmlns:p14="http://schemas.microsoft.com/office/powerpoint/2010/main" val="269458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FACBF2-FD6C-9A41-BC66-8E0A0E3371FA}" type="slidenum">
              <a:rPr lang="en-US" smtClean="0"/>
              <a:pPr/>
              <a:t>6</a:t>
            </a:fld>
            <a:endParaRPr lang="en-US" dirty="0"/>
          </a:p>
        </p:txBody>
      </p:sp>
    </p:spTree>
    <p:extLst>
      <p:ext uri="{BB962C8B-B14F-4D97-AF65-F5344CB8AC3E}">
        <p14:creationId xmlns:p14="http://schemas.microsoft.com/office/powerpoint/2010/main" val="194527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a:t>
            </a:r>
          </a:p>
          <a:p>
            <a:r>
              <a:rPr lang="en-US" dirty="0" smtClean="0"/>
              <a:t>Implement</a:t>
            </a:r>
          </a:p>
          <a:p>
            <a:r>
              <a:rPr lang="en-US" dirty="0" smtClean="0"/>
              <a:t>Evaluate</a:t>
            </a:r>
          </a:p>
          <a:p>
            <a:r>
              <a:rPr lang="en-US" dirty="0" smtClean="0"/>
              <a:t>Disseminate</a:t>
            </a:r>
            <a:r>
              <a:rPr lang="en-US" baseline="0" dirty="0" smtClean="0"/>
              <a:t> </a:t>
            </a:r>
          </a:p>
          <a:p>
            <a:endParaRPr lang="en-US" baseline="0" dirty="0" smtClean="0"/>
          </a:p>
          <a:p>
            <a:r>
              <a:rPr lang="en-US" baseline="0" dirty="0" smtClean="0"/>
              <a:t>Changing healthcare landscape</a:t>
            </a:r>
          </a:p>
          <a:p>
            <a:r>
              <a:rPr lang="en-US" baseline="0" dirty="0" err="1" smtClean="0"/>
              <a:t>Hiv</a:t>
            </a:r>
            <a:r>
              <a:rPr lang="en-US" baseline="0" dirty="0" smtClean="0"/>
              <a:t> provider shortages, increased access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 a multi-site demonstration and evaluation of system-level changes in staffing structures to improve health outcomes along the HIV Care Continuum. The initiative's fifteen demonstration sites for four years to promote the design, implementation, and evaluation of innovative strategies to increase organizations’ workforce capacities and achieve efficient and sustainable service delivery practices that both optimize human resources and improve quality outcomes. The demonstration projects will implement and evaluate innovative Practice Transformative Models (PTMs) for the delivery of HIV treatment and comprehensive care services in order to better respond to the changing healthcare landscape, marked by shortages of HIV primary care physicians and increasing demand for access to quality HIV services. Evaluation of these innovative PTMs will identify best practices and methods to support other organizations to adapt and re-align their workforces, as well as factors that increase the potential for successful integration of HIV care into primary care and community healthcare settings serving vulnerable populations. The University of California at San Francisco is serving as the Evaluation and Technical Assistance Center (ETAC) for this initiative. The ETAC will coordinate the multi-site evaluation; provide programmatic technical assistance to the demonstration sites; and lead publication and dissemination efforts of best practices and lessons learned.</a:t>
            </a:r>
          </a:p>
          <a:p>
            <a:endParaRPr lang="en-US" dirty="0"/>
          </a:p>
        </p:txBody>
      </p:sp>
      <p:sp>
        <p:nvSpPr>
          <p:cNvPr id="4" name="Slide Number Placeholder 3"/>
          <p:cNvSpPr>
            <a:spLocks noGrp="1"/>
          </p:cNvSpPr>
          <p:nvPr>
            <p:ph type="sldNum" sz="quarter" idx="10"/>
          </p:nvPr>
        </p:nvSpPr>
        <p:spPr/>
        <p:txBody>
          <a:bodyPr/>
          <a:lstStyle/>
          <a:p>
            <a:fld id="{1C8EEE41-1A26-42E2-B4D9-F0A9B6CF8549}" type="slidenum">
              <a:rPr lang="en-US" smtClean="0"/>
              <a:t>7</a:t>
            </a:fld>
            <a:endParaRPr lang="en-US"/>
          </a:p>
        </p:txBody>
      </p:sp>
    </p:spTree>
    <p:extLst>
      <p:ext uri="{BB962C8B-B14F-4D97-AF65-F5344CB8AC3E}">
        <p14:creationId xmlns:p14="http://schemas.microsoft.com/office/powerpoint/2010/main" val="3233293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Rikers</a:t>
            </a:r>
            <a:r>
              <a:rPr lang="en-US" dirty="0" smtClean="0"/>
              <a:t> – will train 2 midlevel practitioners to expand capacity</a:t>
            </a:r>
            <a:r>
              <a:rPr lang="en-US" baseline="0" dirty="0" smtClean="0"/>
              <a:t> at two locations – </a:t>
            </a:r>
            <a:r>
              <a:rPr lang="en-US" baseline="0" dirty="0" err="1" smtClean="0"/>
              <a:t>Bx</a:t>
            </a:r>
            <a:r>
              <a:rPr lang="en-US" baseline="0" dirty="0" smtClean="0"/>
              <a:t> and Puerto Rico; Increase support for clients leaving incarceration in two sites for PLWH</a:t>
            </a:r>
          </a:p>
          <a:p>
            <a:r>
              <a:rPr lang="en-US" baseline="0" dirty="0" smtClean="0"/>
              <a:t>Core Chicago – </a:t>
            </a:r>
            <a:r>
              <a:rPr lang="en-US" baseline="0" dirty="0" err="1" smtClean="0"/>
              <a:t>addresss</a:t>
            </a:r>
            <a:r>
              <a:rPr lang="en-US" baseline="0" dirty="0" smtClean="0"/>
              <a:t> </a:t>
            </a:r>
            <a:r>
              <a:rPr lang="en-US" baseline="0" dirty="0" err="1" smtClean="0"/>
              <a:t>transistions</a:t>
            </a:r>
            <a:r>
              <a:rPr lang="en-US" baseline="0" dirty="0" smtClean="0"/>
              <a:t> from inpatient to outpatient with clinical transition liaison and Community health workers. </a:t>
            </a:r>
          </a:p>
          <a:p>
            <a:r>
              <a:rPr lang="en-US" baseline="0" dirty="0" smtClean="0"/>
              <a:t>San </a:t>
            </a:r>
            <a:r>
              <a:rPr lang="en-US" baseline="0" dirty="0" err="1" smtClean="0"/>
              <a:t>Ysidro</a:t>
            </a:r>
            <a:r>
              <a:rPr lang="en-US" baseline="0" dirty="0" smtClean="0"/>
              <a:t> – residency training of family </a:t>
            </a:r>
            <a:r>
              <a:rPr lang="en-US" baseline="0" dirty="0" err="1" smtClean="0"/>
              <a:t>medciine</a:t>
            </a:r>
            <a:r>
              <a:rPr lang="en-US" baseline="0" dirty="0" smtClean="0"/>
              <a:t> residents to </a:t>
            </a:r>
            <a:r>
              <a:rPr lang="en-US" baseline="0" dirty="0" err="1" smtClean="0"/>
              <a:t>deverliy</a:t>
            </a:r>
            <a:r>
              <a:rPr lang="en-US" baseline="0" dirty="0" smtClean="0"/>
              <a:t> care; RN</a:t>
            </a:r>
          </a:p>
          <a:p>
            <a:r>
              <a:rPr lang="en-US" baseline="0" dirty="0" smtClean="0"/>
              <a:t>La </a:t>
            </a:r>
            <a:r>
              <a:rPr lang="en-US" baseline="0" dirty="0" err="1" smtClean="0"/>
              <a:t>clinica</a:t>
            </a:r>
            <a:r>
              <a:rPr lang="en-US" baseline="0" dirty="0" smtClean="0"/>
              <a:t> DC – community health workers, patient disease self management</a:t>
            </a:r>
          </a:p>
          <a:p>
            <a:endParaRPr lang="en-US" baseline="0" dirty="0" smtClean="0"/>
          </a:p>
          <a:p>
            <a:r>
              <a:rPr lang="en-US" baseline="0" dirty="0" smtClean="0"/>
              <a:t>Sites are quite different and are responding to the needs in their local area. </a:t>
            </a:r>
          </a:p>
          <a:p>
            <a:r>
              <a:rPr lang="en-US" baseline="0" dirty="0" smtClean="0"/>
              <a:t>There are sites that focus on:</a:t>
            </a:r>
          </a:p>
          <a:p>
            <a:r>
              <a:rPr lang="en-US" baseline="0" dirty="0" smtClean="0"/>
              <a:t>Trainings (increase supply of providers – family </a:t>
            </a:r>
            <a:r>
              <a:rPr lang="en-US" baseline="0" dirty="0" err="1" smtClean="0"/>
              <a:t>medcine</a:t>
            </a:r>
            <a:endParaRPr lang="en-US" baseline="0" dirty="0" smtClean="0"/>
          </a:p>
          <a:p>
            <a:r>
              <a:rPr lang="en-US" baseline="0" dirty="0" smtClean="0"/>
              <a:t>Share the care – task shifting within the organization, </a:t>
            </a:r>
            <a:r>
              <a:rPr lang="en-US" baseline="0" dirty="0" err="1" smtClean="0"/>
              <a:t>rn</a:t>
            </a:r>
            <a:r>
              <a:rPr lang="en-US" baseline="0" dirty="0" smtClean="0"/>
              <a:t> panel managers, community </a:t>
            </a:r>
            <a:r>
              <a:rPr lang="en-US" baseline="0" dirty="0" err="1" smtClean="0"/>
              <a:t>healht</a:t>
            </a:r>
            <a:r>
              <a:rPr lang="en-US" baseline="0" dirty="0" smtClean="0"/>
              <a:t> workers</a:t>
            </a:r>
          </a:p>
          <a:p>
            <a:r>
              <a:rPr lang="en-US" baseline="0" dirty="0" smtClean="0"/>
              <a:t>Decreasing the demand – reducing inpatient/acute care needs through community health workers, link retain and engage/re-engage </a:t>
            </a:r>
          </a:p>
          <a:p>
            <a:endParaRPr lang="en-US" baseline="0" dirty="0" smtClean="0"/>
          </a:p>
        </p:txBody>
      </p:sp>
      <p:sp>
        <p:nvSpPr>
          <p:cNvPr id="4" name="Slide Number Placeholder 3"/>
          <p:cNvSpPr>
            <a:spLocks noGrp="1"/>
          </p:cNvSpPr>
          <p:nvPr>
            <p:ph type="sldNum" sz="quarter" idx="10"/>
          </p:nvPr>
        </p:nvSpPr>
        <p:spPr/>
        <p:txBody>
          <a:bodyPr/>
          <a:lstStyle/>
          <a:p>
            <a:fld id="{59FACBF2-FD6C-9A41-BC66-8E0A0E3371FA}" type="slidenum">
              <a:rPr lang="en-US" smtClean="0"/>
              <a:t>8</a:t>
            </a:fld>
            <a:endParaRPr lang="en-US"/>
          </a:p>
        </p:txBody>
      </p:sp>
    </p:spTree>
    <p:extLst>
      <p:ext uri="{BB962C8B-B14F-4D97-AF65-F5344CB8AC3E}">
        <p14:creationId xmlns:p14="http://schemas.microsoft.com/office/powerpoint/2010/main" val="398673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0406" indent="-280406">
              <a:lnSpc>
                <a:spcPct val="120000"/>
              </a:lnSpc>
              <a:buFont typeface="Wingdings" pitchFamily="2" charset="2"/>
              <a:buChar char="q"/>
            </a:pPr>
            <a:r>
              <a:rPr lang="en-US" sz="1800" dirty="0"/>
              <a:t>Panel-based clinical care teams</a:t>
            </a:r>
          </a:p>
          <a:p>
            <a:pPr lvl="2">
              <a:lnSpc>
                <a:spcPct val="120000"/>
              </a:lnSpc>
              <a:buFont typeface="Wingdings" pitchFamily="2" charset="2"/>
              <a:buChar char="§"/>
            </a:pPr>
            <a:r>
              <a:rPr lang="en-US" sz="1800" dirty="0"/>
              <a:t>Improve communication patterns </a:t>
            </a:r>
          </a:p>
          <a:p>
            <a:pPr lvl="2">
              <a:lnSpc>
                <a:spcPct val="120000"/>
              </a:lnSpc>
              <a:buFont typeface="Wingdings" pitchFamily="2" charset="2"/>
              <a:buChar char="§"/>
            </a:pPr>
            <a:r>
              <a:rPr lang="en-US" sz="1800" dirty="0"/>
              <a:t>Shifting coordination of care to more RN-SW led model</a:t>
            </a:r>
          </a:p>
          <a:p>
            <a:pPr lvl="2">
              <a:lnSpc>
                <a:spcPct val="120000"/>
              </a:lnSpc>
              <a:buFont typeface="Wingdings" pitchFamily="2" charset="2"/>
              <a:buChar char="§"/>
            </a:pPr>
            <a:r>
              <a:rPr lang="en-US" sz="1800" dirty="0"/>
              <a:t>Support coordination and education of the clinical care team with Clinical Care Coordinator </a:t>
            </a:r>
          </a:p>
          <a:p>
            <a:pPr lvl="2">
              <a:lnSpc>
                <a:spcPct val="120000"/>
              </a:lnSpc>
              <a:buFont typeface="Wingdings" pitchFamily="2" charset="2"/>
              <a:buChar char="§"/>
            </a:pPr>
            <a:r>
              <a:rPr lang="en-US" sz="1800" dirty="0"/>
              <a:t>Centering medication adherence support with each team’s nurse</a:t>
            </a:r>
          </a:p>
          <a:p>
            <a:pPr marL="280406" indent="-280406">
              <a:lnSpc>
                <a:spcPct val="120000"/>
              </a:lnSpc>
              <a:buFont typeface="Wingdings" pitchFamily="2" charset="2"/>
              <a:buChar char="q"/>
            </a:pPr>
            <a:r>
              <a:rPr lang="en-US" sz="1800" dirty="0"/>
              <a:t>Clinical support for navigators and community health care workers</a:t>
            </a:r>
          </a:p>
          <a:p>
            <a:pPr marL="280406" indent="-280406">
              <a:lnSpc>
                <a:spcPct val="120000"/>
              </a:lnSpc>
              <a:buFont typeface="Wingdings" pitchFamily="2" charset="2"/>
              <a:buChar char="q"/>
            </a:pPr>
            <a:r>
              <a:rPr lang="en-US" sz="1800" dirty="0"/>
              <a:t>Coordination of care across care settings (inpatient, outpatient specialty, community) and provision of clinical supervision for field-based navigators.</a:t>
            </a:r>
          </a:p>
          <a:p>
            <a:pPr marL="280406" indent="-280406">
              <a:lnSpc>
                <a:spcPct val="120000"/>
              </a:lnSpc>
              <a:buFont typeface="Wingdings" pitchFamily="2" charset="2"/>
              <a:buChar char="q"/>
            </a:pPr>
            <a:r>
              <a:rPr lang="en-US" sz="1800" dirty="0"/>
              <a:t>Updates to HIT to support team discussions (population health) and create efficiencies </a:t>
            </a:r>
          </a:p>
          <a:p>
            <a:pPr marL="280406" indent="-280406">
              <a:lnSpc>
                <a:spcPct val="120000"/>
              </a:lnSpc>
              <a:buFont typeface="Wingdings" pitchFamily="2" charset="2"/>
              <a:buChar char="q"/>
            </a:pPr>
            <a:r>
              <a:rPr lang="en-US" sz="1800" dirty="0"/>
              <a:t>Enhanced walk-in and same day capacity for clinician visits </a:t>
            </a:r>
          </a:p>
          <a:p>
            <a:pPr marL="280406" indent="-280406">
              <a:lnSpc>
                <a:spcPct val="120000"/>
              </a:lnSpc>
              <a:buFont typeface="Wingdings" pitchFamily="2" charset="2"/>
              <a:buChar char="q"/>
            </a:pPr>
            <a:r>
              <a:rPr lang="en-US" sz="1800" dirty="0"/>
              <a:t>Expand capacity through patient centered use of clinical space </a:t>
            </a:r>
          </a:p>
          <a:p>
            <a:pPr marL="280406" indent="-280406">
              <a:lnSpc>
                <a:spcPct val="120000"/>
              </a:lnSpc>
              <a:buFont typeface="Wingdings" pitchFamily="2" charset="2"/>
              <a:buChar char="q"/>
            </a:pPr>
            <a:r>
              <a:rPr lang="en-US" sz="1800" dirty="0"/>
              <a:t>Improve communication with consumers (team information sheet, RHIO consent, </a:t>
            </a:r>
            <a:r>
              <a:rPr lang="en-US" sz="1800" dirty="0" err="1"/>
              <a:t>myNYP</a:t>
            </a:r>
            <a:r>
              <a:rPr lang="en-US" sz="1800" dirty="0"/>
              <a:t>)</a:t>
            </a:r>
          </a:p>
          <a:p>
            <a:endParaRPr lang="en-US" dirty="0" smtClean="0"/>
          </a:p>
        </p:txBody>
      </p:sp>
    </p:spTree>
    <p:extLst>
      <p:ext uri="{BB962C8B-B14F-4D97-AF65-F5344CB8AC3E}">
        <p14:creationId xmlns:p14="http://schemas.microsoft.com/office/powerpoint/2010/main" val="256030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(8/25/16 08:35) -----</a:t>
            </a:r>
          </a:p>
          <a:p>
            <a:r>
              <a:rPr lang="en-US"/>
              <a:t>We are working with the PRECEDE PROCEDE model which allows us to focus on outcomes taking into account resources, processes and predisposing, enabling and reinforcing factors and permitting us to idenitify lessons learned and adjust/pivot.  </a:t>
            </a:r>
          </a:p>
        </p:txBody>
      </p:sp>
      <p:sp>
        <p:nvSpPr>
          <p:cNvPr id="4" name="Slide Number Placeholder 3"/>
          <p:cNvSpPr>
            <a:spLocks noGrp="1"/>
          </p:cNvSpPr>
          <p:nvPr>
            <p:ph type="sldNum" sz="quarter" idx="10"/>
          </p:nvPr>
        </p:nvSpPr>
        <p:spPr/>
        <p:txBody>
          <a:bodyPr/>
          <a:lstStyle/>
          <a:p>
            <a:fld id="{A99BF30E-6187-4403-9106-44E3E400358B}" type="slidenum">
              <a:rPr lang="en-US" smtClean="0"/>
              <a:t>12</a:t>
            </a:fld>
            <a:endParaRPr lang="en-US"/>
          </a:p>
        </p:txBody>
      </p:sp>
    </p:spTree>
    <p:extLst>
      <p:ext uri="{BB962C8B-B14F-4D97-AF65-F5344CB8AC3E}">
        <p14:creationId xmlns:p14="http://schemas.microsoft.com/office/powerpoint/2010/main" val="62033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1700" y="2035511"/>
            <a:ext cx="6519718"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161886" y="3759199"/>
            <a:ext cx="6529532"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171122" y="4221016"/>
            <a:ext cx="6520296"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userDrawn="1"/>
        </p:nvSpPr>
        <p:spPr>
          <a:xfrm>
            <a:off x="2299320" y="6391611"/>
            <a:ext cx="4686796" cy="276999"/>
          </a:xfrm>
          <a:prstGeom prst="rect">
            <a:avLst/>
          </a:prstGeom>
          <a:noFill/>
        </p:spPr>
        <p:txBody>
          <a:bodyPr wrap="none" rtlCol="0">
            <a:spAutoFit/>
          </a:bodyPr>
          <a:lstStyle/>
          <a:p>
            <a:pPr algn="l"/>
            <a:r>
              <a:rPr lang="en-US" sz="1200" dirty="0" smtClean="0">
                <a:solidFill>
                  <a:schemeClr val="bg1"/>
                </a:solidFill>
              </a:rPr>
              <a:t>2016 NATIONAL</a:t>
            </a:r>
            <a:r>
              <a:rPr lang="en-US" sz="1200" baseline="0" dirty="0" smtClean="0">
                <a:solidFill>
                  <a:schemeClr val="bg1"/>
                </a:solidFill>
              </a:rPr>
              <a:t> </a:t>
            </a:r>
            <a:r>
              <a:rPr lang="en-US" sz="1200" dirty="0" smtClean="0">
                <a:solidFill>
                  <a:schemeClr val="bg1"/>
                </a:solidFill>
              </a:rPr>
              <a:t>RYAN WHITE CONFERENCE ON HIV CARE &amp; TREATMENT</a:t>
            </a:r>
            <a:endParaRPr lang="en-US" sz="1200" dirty="0">
              <a:solidFill>
                <a:schemeClr val="bg1"/>
              </a:solidFill>
            </a:endParaRPr>
          </a:p>
        </p:txBody>
      </p:sp>
    </p:spTree>
    <p:extLst>
      <p:ext uri="{BB962C8B-B14F-4D97-AF65-F5344CB8AC3E}">
        <p14:creationId xmlns:p14="http://schemas.microsoft.com/office/powerpoint/2010/main" val="380572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3" name="Text Placeholder 2"/>
          <p:cNvSpPr>
            <a:spLocks noGrp="1"/>
          </p:cNvSpPr>
          <p:nvPr>
            <p:ph type="body" idx="1"/>
          </p:nvPr>
        </p:nvSpPr>
        <p:spPr>
          <a:xfrm>
            <a:off x="476107" y="1435898"/>
            <a:ext cx="8261492" cy="4244469"/>
          </a:xfrm>
          <a:prstGeom prst="rect">
            <a:avLst/>
          </a:prstGeom>
        </p:spPr>
        <p:txBody>
          <a:bodyPr>
            <a:normAutofit/>
          </a:bodyPr>
          <a:lstStyle>
            <a:lvl1pPr marL="0" indent="0">
              <a:buNone/>
              <a:defRPr sz="24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2299320" y="6391611"/>
            <a:ext cx="4686796" cy="276999"/>
          </a:xfrm>
          <a:prstGeom prst="rect">
            <a:avLst/>
          </a:prstGeom>
          <a:noFill/>
        </p:spPr>
        <p:txBody>
          <a:bodyPr wrap="none" rtlCol="0">
            <a:spAutoFit/>
          </a:bodyPr>
          <a:lstStyle/>
          <a:p>
            <a:pPr algn="l"/>
            <a:r>
              <a:rPr lang="en-US" sz="1200" dirty="0" smtClean="0">
                <a:solidFill>
                  <a:schemeClr val="bg1"/>
                </a:solidFill>
              </a:rPr>
              <a:t>2016 NATIONAL</a:t>
            </a:r>
            <a:r>
              <a:rPr lang="en-US" sz="1200" baseline="0" dirty="0" smtClean="0">
                <a:solidFill>
                  <a:schemeClr val="bg1"/>
                </a:solidFill>
              </a:rPr>
              <a:t> </a:t>
            </a:r>
            <a:r>
              <a:rPr lang="en-US" sz="1200" dirty="0" smtClean="0">
                <a:solidFill>
                  <a:schemeClr val="bg1"/>
                </a:solidFill>
              </a:rPr>
              <a:t>RYAN WHITE CONFERENCE ON HIV CARE &amp; TREATMENT</a:t>
            </a:r>
            <a:endParaRPr lang="en-US" sz="1200" dirty="0">
              <a:solidFill>
                <a:schemeClr val="bg1"/>
              </a:solidFill>
            </a:endParaRPr>
          </a:p>
        </p:txBody>
      </p:sp>
    </p:spTree>
    <p:extLst>
      <p:ext uri="{BB962C8B-B14F-4D97-AF65-F5344CB8AC3E}">
        <p14:creationId xmlns:p14="http://schemas.microsoft.com/office/powerpoint/2010/main" val="2724210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Picture Placeholder 13"/>
          <p:cNvSpPr>
            <a:spLocks noGrp="1"/>
          </p:cNvSpPr>
          <p:nvPr>
            <p:ph type="pic" sz="quarter" idx="12"/>
          </p:nvPr>
        </p:nvSpPr>
        <p:spPr>
          <a:xfrm>
            <a:off x="0" y="-1"/>
            <a:ext cx="9144000" cy="5275453"/>
          </a:xfrm>
          <a:prstGeom prst="rect">
            <a:avLst/>
          </a:prstGeom>
        </p:spPr>
        <p:txBody>
          <a:bodyPr lIns="91440" tIns="118872" rIns="0"/>
          <a:lstStyle/>
          <a:p>
            <a:r>
              <a:rPr lang="en-US" dirty="0" smtClean="0"/>
              <a:t>Click icon to add picture</a:t>
            </a:r>
            <a:endParaRPr lang="en-US" dirty="0"/>
          </a:p>
        </p:txBody>
      </p:sp>
      <p:sp>
        <p:nvSpPr>
          <p:cNvPr id="8" name="Rectangle 7"/>
          <p:cNvSpPr/>
          <p:nvPr userDrawn="1"/>
        </p:nvSpPr>
        <p:spPr>
          <a:xfrm>
            <a:off x="0" y="5275453"/>
            <a:ext cx="9144000" cy="347472"/>
          </a:xfrm>
          <a:prstGeom prst="rect">
            <a:avLst/>
          </a:prstGeom>
          <a:solidFill>
            <a:srgbClr val="E3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3732022"/>
            <a:ext cx="7772400" cy="466794"/>
          </a:xfrm>
          <a:prstGeom prst="rect">
            <a:avLst/>
          </a:prstGeom>
        </p:spPr>
        <p:txBody>
          <a:bodyPr anchor="b">
            <a:noAutofit/>
          </a:bodyPr>
          <a:lstStyle>
            <a:lvl1pPr algn="l">
              <a:lnSpc>
                <a:spcPts val="3600"/>
              </a:lnSpc>
              <a:defRPr sz="3200" b="1" baseline="0">
                <a:solidFill>
                  <a:schemeClr val="tx1"/>
                </a:solidFill>
                <a:latin typeface="Arial"/>
                <a:cs typeface="Arial"/>
              </a:defRPr>
            </a:lvl1pPr>
          </a:lstStyle>
          <a:p>
            <a:r>
              <a:rPr lang="en-US" smtClean="0"/>
              <a:t>Click to add title</a:t>
            </a:r>
            <a:endParaRPr lang="en-US"/>
          </a:p>
        </p:txBody>
      </p:sp>
      <p:sp>
        <p:nvSpPr>
          <p:cNvPr id="3" name="Subtitle 2"/>
          <p:cNvSpPr>
            <a:spLocks noGrp="1"/>
          </p:cNvSpPr>
          <p:nvPr>
            <p:ph type="subTitle" idx="1" hasCustomPrompt="1"/>
          </p:nvPr>
        </p:nvSpPr>
        <p:spPr>
          <a:xfrm>
            <a:off x="685800" y="4202954"/>
            <a:ext cx="7772400" cy="719855"/>
          </a:xfrm>
          <a:prstGeom prst="rect">
            <a:avLst/>
          </a:prstGeom>
        </p:spPr>
        <p:txBody>
          <a:bodyPr>
            <a:noAutofit/>
          </a:bodyPr>
          <a:lstStyle>
            <a:lvl1pPr marL="0" indent="0" algn="l">
              <a:lnSpc>
                <a:spcPts val="2800"/>
              </a:lnSpc>
              <a:spcBef>
                <a:spcPct val="0"/>
              </a:spcBef>
              <a:buNone/>
              <a:defRPr sz="2400" baseline="0">
                <a:solidFill>
                  <a:srgbClr val="74767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add subtitle</a:t>
            </a:r>
          </a:p>
        </p:txBody>
      </p:sp>
      <p:sp>
        <p:nvSpPr>
          <p:cNvPr id="11" name="Text Placeholder 9"/>
          <p:cNvSpPr>
            <a:spLocks noGrp="1"/>
          </p:cNvSpPr>
          <p:nvPr>
            <p:ph type="body" sz="quarter" idx="11" hasCustomPrompt="1"/>
          </p:nvPr>
        </p:nvSpPr>
        <p:spPr>
          <a:xfrm>
            <a:off x="685800" y="5326253"/>
            <a:ext cx="3887788" cy="203200"/>
          </a:xfrm>
          <a:prstGeom prst="rect">
            <a:avLst/>
          </a:prstGeom>
        </p:spPr>
        <p:txBody>
          <a:bodyPr/>
          <a:lstStyle>
            <a:lvl1pPr>
              <a:defRPr>
                <a:solidFill>
                  <a:srgbClr val="000000"/>
                </a:solidFill>
              </a:defRPr>
            </a:lvl1pPr>
          </a:lstStyle>
          <a:p>
            <a:pPr lvl="0"/>
            <a:r>
              <a:rPr lang="en-US" smtClean="0"/>
              <a:t>Click to add date</a:t>
            </a:r>
          </a:p>
        </p:txBody>
      </p:sp>
      <p:pic>
        <p:nvPicPr>
          <p:cNvPr id="15" name="New picture"/>
          <p:cNvPicPr/>
          <p:nvPr/>
        </p:nvPicPr>
        <p:blipFill>
          <a:blip r:embed="rId2"/>
          <a:srcRect/>
          <a:stretch>
            <a:fillRect/>
          </a:stretch>
        </p:blipFill>
        <p:spPr>
          <a:xfrm>
            <a:off x="0" y="5626100"/>
            <a:ext cx="7772400" cy="1231900"/>
          </a:xfrm>
          <a:prstGeom prst="rect">
            <a:avLst/>
          </a:prstGeom>
          <a:ln>
            <a:solidFill>
              <a:srgbClr val="FFFFFF">
                <a:alpha val="0"/>
              </a:srgbClr>
            </a:solidFill>
          </a:ln>
        </p:spPr>
      </p:pic>
    </p:spTree>
    <p:extLst>
      <p:ext uri="{BB962C8B-B14F-4D97-AF65-F5344CB8AC3E}">
        <p14:creationId xmlns:p14="http://schemas.microsoft.com/office/powerpoint/2010/main" val="1429867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629" y="1456171"/>
            <a:ext cx="38862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6378" y="1471469"/>
            <a:ext cx="4241222"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5" name="TextBox 4"/>
          <p:cNvSpPr txBox="1"/>
          <p:nvPr userDrawn="1"/>
        </p:nvSpPr>
        <p:spPr>
          <a:xfrm>
            <a:off x="2299320" y="6391611"/>
            <a:ext cx="4686796" cy="276999"/>
          </a:xfrm>
          <a:prstGeom prst="rect">
            <a:avLst/>
          </a:prstGeom>
          <a:noFill/>
        </p:spPr>
        <p:txBody>
          <a:bodyPr wrap="none" rtlCol="0">
            <a:spAutoFit/>
          </a:bodyPr>
          <a:lstStyle/>
          <a:p>
            <a:pPr algn="l"/>
            <a:r>
              <a:rPr lang="en-US" sz="1200" dirty="0" smtClean="0">
                <a:solidFill>
                  <a:schemeClr val="bg1"/>
                </a:solidFill>
              </a:rPr>
              <a:t>2016 NATIONAL</a:t>
            </a:r>
            <a:r>
              <a:rPr lang="en-US" sz="1200" baseline="0" dirty="0" smtClean="0">
                <a:solidFill>
                  <a:schemeClr val="bg1"/>
                </a:solidFill>
              </a:rPr>
              <a:t> </a:t>
            </a:r>
            <a:r>
              <a:rPr lang="en-US" sz="1200" dirty="0" smtClean="0">
                <a:solidFill>
                  <a:schemeClr val="bg1"/>
                </a:solidFill>
              </a:rPr>
              <a:t>RYAN WHITE CONFERENCE ON HIV CARE &amp; TREATMENT</a:t>
            </a:r>
            <a:endParaRPr lang="en-US" sz="1200" dirty="0">
              <a:solidFill>
                <a:schemeClr val="bg1"/>
              </a:solidFill>
            </a:endParaRPr>
          </a:p>
        </p:txBody>
      </p:sp>
    </p:spTree>
    <p:extLst>
      <p:ext uri="{BB962C8B-B14F-4D97-AF65-F5344CB8AC3E}">
        <p14:creationId xmlns:p14="http://schemas.microsoft.com/office/powerpoint/2010/main" val="1506620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CD9902-394D-4078-86C8-76C4E1076C01}" type="slidenum">
              <a:rPr lang="en-US" smtClean="0"/>
              <a:t>‹#›</a:t>
            </a:fld>
            <a:endParaRPr lang="en-US"/>
          </a:p>
        </p:txBody>
      </p:sp>
    </p:spTree>
    <p:extLst>
      <p:ext uri="{BB962C8B-B14F-4D97-AF65-F5344CB8AC3E}">
        <p14:creationId xmlns:p14="http://schemas.microsoft.com/office/powerpoint/2010/main" val="2494592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87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15472051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7" name="Straight Connector 6"/>
          <p:cNvCxnSpPr/>
          <p:nvPr userDrawn="1"/>
        </p:nvCxnSpPr>
        <p:spPr>
          <a:xfrm>
            <a:off x="687388" y="1490472"/>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685800" y="305870"/>
            <a:ext cx="8001000" cy="914400"/>
          </a:xfrm>
          <a:prstGeom prst="rect">
            <a:avLst/>
          </a:prstGeom>
        </p:spPr>
        <p:txBody>
          <a:bodyPr>
            <a:noAutofit/>
          </a:bodyPr>
          <a:lstStyle>
            <a:lvl1pPr>
              <a:lnSpc>
                <a:spcPts val="2800"/>
              </a:lnSpc>
              <a:defRPr/>
            </a:lvl1pPr>
          </a:lstStyle>
          <a:p>
            <a:r>
              <a:rPr lang="en-US" smtClean="0"/>
              <a:t>Click to add title</a:t>
            </a:r>
            <a:endParaRPr lang="en-US"/>
          </a:p>
        </p:txBody>
      </p:sp>
      <p:sp>
        <p:nvSpPr>
          <p:cNvPr id="3" name="Content Placeholder 2"/>
          <p:cNvSpPr>
            <a:spLocks noGrp="1"/>
          </p:cNvSpPr>
          <p:nvPr>
            <p:ph idx="1" hasCustomPrompt="1"/>
          </p:nvPr>
        </p:nvSpPr>
        <p:spPr>
          <a:xfrm>
            <a:off x="685800" y="1655063"/>
            <a:ext cx="8001000" cy="4114800"/>
          </a:xfrm>
          <a:prstGeom prst="rect">
            <a:avLst/>
          </a:prstGeo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add content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687388" y="5929884"/>
            <a:ext cx="8001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242300" y="6273800"/>
            <a:ext cx="450850"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165100" y="5930900"/>
            <a:ext cx="5829300" cy="927100"/>
          </a:xfrm>
          <a:prstGeom prst="rect">
            <a:avLst/>
          </a:prstGeom>
          <a:ln>
            <a:solidFill>
              <a:srgbClr val="FFFFFF">
                <a:alpha val="0"/>
              </a:srgbClr>
            </a:solidFill>
          </a:ln>
        </p:spPr>
      </p:pic>
    </p:spTree>
    <p:extLst>
      <p:ext uri="{BB962C8B-B14F-4D97-AF65-F5344CB8AC3E}">
        <p14:creationId xmlns:p14="http://schemas.microsoft.com/office/powerpoint/2010/main" val="27455375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232977"/>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80"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 id="2147484002" r:id="rId25"/>
    <p:sldLayoutId id="2147484003" r:id="rId26"/>
    <p:sldLayoutId id="2147484004" r:id="rId27"/>
    <p:sldLayoutId id="2147484005" r:id="rId28"/>
    <p:sldLayoutId id="2147484006" r:id="rId29"/>
    <p:sldLayoutId id="2147484007" r:id="rId30"/>
    <p:sldLayoutId id="2147484008" r:id="rId31"/>
    <p:sldLayoutId id="2147484009" r:id="rId32"/>
    <p:sldLayoutId id="2147484010" r:id="rId33"/>
    <p:sldLayoutId id="2147484011" r:id="rId34"/>
    <p:sldLayoutId id="2147484012" r:id="rId35"/>
    <p:sldLayoutId id="2147484013" r:id="rId36"/>
    <p:sldLayoutId id="2147484014" r:id="rId37"/>
    <p:sldLayoutId id="2147484015" r:id="rId38"/>
    <p:sldLayoutId id="2147484017" r:id="rId39"/>
    <p:sldLayoutId id="2147484018" r:id="rId40"/>
    <p:sldLayoutId id="2147484019" r:id="rId41"/>
  </p:sldLayoutIdLst>
  <p:hf sldNum="0" hd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501533"/>
            <a:ext cx="6519718" cy="2043525"/>
          </a:xfrm>
        </p:spPr>
        <p:txBody>
          <a:bodyPr/>
          <a:lstStyle/>
          <a:p>
            <a:r>
              <a:rPr lang="en-US" sz="3600" dirty="0"/>
              <a:t>Approaches to practice transformation to improve  </a:t>
            </a:r>
            <a:r>
              <a:rPr lang="en-US" sz="3600" dirty="0" smtClean="0"/>
              <a:t>outcomes </a:t>
            </a:r>
            <a:r>
              <a:rPr lang="en-US" sz="3600" dirty="0"/>
              <a:t>along the HIV Care Continuum</a:t>
            </a:r>
            <a:br>
              <a:rPr lang="en-US" sz="3600" dirty="0"/>
            </a:br>
            <a:endParaRPr lang="en-US" sz="3600" dirty="0"/>
          </a:p>
        </p:txBody>
      </p:sp>
      <p:sp>
        <p:nvSpPr>
          <p:cNvPr id="3" name="Content Placeholder 2"/>
          <p:cNvSpPr>
            <a:spLocks noGrp="1"/>
          </p:cNvSpPr>
          <p:nvPr>
            <p:ph idx="1"/>
          </p:nvPr>
        </p:nvSpPr>
        <p:spPr/>
        <p:txBody>
          <a:bodyPr>
            <a:normAutofit lnSpcReduction="10000"/>
          </a:bodyPr>
          <a:lstStyle/>
          <a:p>
            <a:r>
              <a:rPr lang="en-US" dirty="0" smtClean="0"/>
              <a:t>Panel Session</a:t>
            </a:r>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847506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0"/>
            <a:ext cx="8261493" cy="1152527"/>
          </a:xfrm>
        </p:spPr>
        <p:txBody>
          <a:bodyPr anchor="b">
            <a:noAutofit/>
          </a:bodyPr>
          <a:lstStyle/>
          <a:p>
            <a:r>
              <a:rPr lang="en-US" sz="4000" dirty="0" smtClean="0"/>
              <a:t>Stimulating Transformation: </a:t>
            </a:r>
            <a:br>
              <a:rPr lang="en-US" sz="4000" dirty="0" smtClean="0"/>
            </a:br>
            <a:r>
              <a:rPr lang="en-US" sz="4000" dirty="0" smtClean="0"/>
              <a:t>Needs </a:t>
            </a:r>
            <a:r>
              <a:rPr lang="en-US" sz="4000" dirty="0"/>
              <a:t>Assessment</a:t>
            </a:r>
          </a:p>
        </p:txBody>
      </p:sp>
      <p:sp>
        <p:nvSpPr>
          <p:cNvPr id="3" name="Content Placeholder 2"/>
          <p:cNvSpPr>
            <a:spLocks noGrp="1"/>
          </p:cNvSpPr>
          <p:nvPr>
            <p:ph type="body" idx="1"/>
          </p:nvPr>
        </p:nvSpPr>
        <p:spPr>
          <a:xfrm>
            <a:off x="476107" y="1604711"/>
            <a:ext cx="8261492" cy="3684741"/>
          </a:xfrm>
        </p:spPr>
        <p:txBody>
          <a:bodyPr>
            <a:normAutofit/>
          </a:bodyPr>
          <a:lstStyle/>
          <a:p>
            <a:pPr>
              <a:lnSpc>
                <a:spcPct val="100000"/>
              </a:lnSpc>
              <a:spcAft>
                <a:spcPts val="600"/>
              </a:spcAft>
            </a:pPr>
            <a:r>
              <a:rPr lang="en-US" b="1" dirty="0" smtClean="0"/>
              <a:t>Staff working at the top of their license </a:t>
            </a:r>
          </a:p>
          <a:p>
            <a:pPr marL="571500" lvl="1" indent="-342900">
              <a:lnSpc>
                <a:spcPct val="100000"/>
              </a:lnSpc>
              <a:spcAft>
                <a:spcPts val="600"/>
              </a:spcAft>
              <a:buFont typeface="Wingdings" pitchFamily="2" charset="2"/>
              <a:buChar char="q"/>
            </a:pPr>
            <a:r>
              <a:rPr lang="en-US" sz="2000" dirty="0" smtClean="0">
                <a:solidFill>
                  <a:schemeClr val="tx1">
                    <a:lumMod val="75000"/>
                    <a:lumOff val="25000"/>
                  </a:schemeClr>
                </a:solidFill>
              </a:rPr>
              <a:t>Opportunities with experienced nursing team: </a:t>
            </a:r>
          </a:p>
          <a:p>
            <a:pPr marL="914400" lvl="2" indent="-342900">
              <a:lnSpc>
                <a:spcPct val="100000"/>
              </a:lnSpc>
              <a:spcAft>
                <a:spcPts val="600"/>
              </a:spcAft>
              <a:buFont typeface="Wingdings" pitchFamily="2" charset="2"/>
              <a:buChar char="v"/>
            </a:pPr>
            <a:r>
              <a:rPr lang="en-US" sz="2000" dirty="0" smtClean="0">
                <a:solidFill>
                  <a:schemeClr val="tx1">
                    <a:lumMod val="75000"/>
                    <a:lumOff val="25000"/>
                  </a:schemeClr>
                </a:solidFill>
              </a:rPr>
              <a:t>Primary Care Nursing</a:t>
            </a:r>
          </a:p>
          <a:p>
            <a:pPr>
              <a:lnSpc>
                <a:spcPct val="100000"/>
              </a:lnSpc>
              <a:spcAft>
                <a:spcPts val="600"/>
              </a:spcAft>
            </a:pPr>
            <a:r>
              <a:rPr lang="en-US" b="1" dirty="0" smtClean="0"/>
              <a:t>No-shows and walk-ins</a:t>
            </a:r>
          </a:p>
          <a:p>
            <a:pPr marL="571500" lvl="1" indent="-342900">
              <a:lnSpc>
                <a:spcPct val="100000"/>
              </a:lnSpc>
              <a:spcAft>
                <a:spcPts val="600"/>
              </a:spcAft>
              <a:buFont typeface="Wingdings" pitchFamily="2" charset="2"/>
              <a:buChar char="q"/>
            </a:pPr>
            <a:r>
              <a:rPr lang="en-US" sz="2000" dirty="0" smtClean="0">
                <a:solidFill>
                  <a:schemeClr val="tx1">
                    <a:lumMod val="75000"/>
                    <a:lumOff val="25000"/>
                  </a:schemeClr>
                </a:solidFill>
              </a:rPr>
              <a:t>High no-show rates resulting in lost capacity</a:t>
            </a:r>
          </a:p>
          <a:p>
            <a:pPr marL="571500" lvl="1" indent="-342900">
              <a:lnSpc>
                <a:spcPct val="100000"/>
              </a:lnSpc>
              <a:spcAft>
                <a:spcPts val="600"/>
              </a:spcAft>
              <a:buFont typeface="Wingdings" pitchFamily="2" charset="2"/>
              <a:buChar char="q"/>
            </a:pPr>
            <a:r>
              <a:rPr lang="en-US" sz="2000" dirty="0" smtClean="0">
                <a:solidFill>
                  <a:schemeClr val="tx1">
                    <a:lumMod val="75000"/>
                    <a:lumOff val="25000"/>
                  </a:schemeClr>
                </a:solidFill>
              </a:rPr>
              <a:t>Need for strengthening patient access to same-day walk-in care </a:t>
            </a:r>
          </a:p>
        </p:txBody>
      </p:sp>
    </p:spTree>
    <p:extLst>
      <p:ext uri="{BB962C8B-B14F-4D97-AF65-F5344CB8AC3E}">
        <p14:creationId xmlns:p14="http://schemas.microsoft.com/office/powerpoint/2010/main" val="2459930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2147394" y="2166033"/>
            <a:ext cx="5074243" cy="3371578"/>
          </a:xfrm>
          <a:prstGeom prst="star5">
            <a:avLst/>
          </a:prstGeom>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endParaRPr lang="en-US" sz="2000" dirty="0" smtClean="0"/>
          </a:p>
          <a:p>
            <a:pPr algn="ctr"/>
            <a:endParaRPr lang="en-US" sz="2000" dirty="0" smtClean="0"/>
          </a:p>
        </p:txBody>
      </p:sp>
      <p:sp>
        <p:nvSpPr>
          <p:cNvPr id="5" name="TextBox 4"/>
          <p:cNvSpPr txBox="1"/>
          <p:nvPr/>
        </p:nvSpPr>
        <p:spPr>
          <a:xfrm>
            <a:off x="410105" y="2647587"/>
            <a:ext cx="2533650" cy="646331"/>
          </a:xfrm>
          <a:prstGeom prst="rect">
            <a:avLst/>
          </a:prstGeom>
          <a:noFill/>
        </p:spPr>
        <p:txBody>
          <a:bodyPr wrap="square" rtlCol="0">
            <a:spAutoFit/>
          </a:bodyPr>
          <a:lstStyle/>
          <a:p>
            <a:pPr algn="ctr"/>
            <a:r>
              <a:rPr lang="en-US" i="1" dirty="0" smtClean="0"/>
              <a:t>Efficient Use </a:t>
            </a:r>
          </a:p>
          <a:p>
            <a:pPr algn="ctr"/>
            <a:r>
              <a:rPr lang="en-US" i="1" dirty="0" smtClean="0"/>
              <a:t>of Clinical Space</a:t>
            </a:r>
            <a:endParaRPr lang="en-US" i="1" dirty="0"/>
          </a:p>
        </p:txBody>
      </p:sp>
      <p:sp>
        <p:nvSpPr>
          <p:cNvPr id="6" name="TextBox 5"/>
          <p:cNvSpPr txBox="1"/>
          <p:nvPr/>
        </p:nvSpPr>
        <p:spPr>
          <a:xfrm>
            <a:off x="3599994" y="1538146"/>
            <a:ext cx="2343150" cy="646331"/>
          </a:xfrm>
          <a:prstGeom prst="rect">
            <a:avLst/>
          </a:prstGeom>
          <a:noFill/>
        </p:spPr>
        <p:txBody>
          <a:bodyPr wrap="square" rtlCol="0">
            <a:spAutoFit/>
          </a:bodyPr>
          <a:lstStyle/>
          <a:p>
            <a:pPr algn="ctr"/>
            <a:r>
              <a:rPr lang="en-US" i="1" dirty="0"/>
              <a:t>Enhanced </a:t>
            </a:r>
            <a:endParaRPr lang="en-US" i="1" dirty="0" smtClean="0"/>
          </a:p>
          <a:p>
            <a:pPr algn="ctr"/>
            <a:r>
              <a:rPr lang="en-US" i="1" dirty="0" smtClean="0"/>
              <a:t>Communication</a:t>
            </a:r>
            <a:endParaRPr lang="en-US" i="1" dirty="0"/>
          </a:p>
        </p:txBody>
      </p:sp>
      <p:sp>
        <p:nvSpPr>
          <p:cNvPr id="7" name="TextBox 6"/>
          <p:cNvSpPr txBox="1"/>
          <p:nvPr/>
        </p:nvSpPr>
        <p:spPr>
          <a:xfrm>
            <a:off x="6348872" y="4686456"/>
            <a:ext cx="2167807" cy="646331"/>
          </a:xfrm>
          <a:prstGeom prst="rect">
            <a:avLst/>
          </a:prstGeom>
          <a:noFill/>
        </p:spPr>
        <p:txBody>
          <a:bodyPr wrap="square" rtlCol="0">
            <a:spAutoFit/>
          </a:bodyPr>
          <a:lstStyle/>
          <a:p>
            <a:pPr algn="ctr"/>
            <a:r>
              <a:rPr lang="en-US" i="1" dirty="0"/>
              <a:t>Coordinated </a:t>
            </a:r>
            <a:r>
              <a:rPr lang="en-US" i="1" dirty="0" smtClean="0"/>
              <a:t>Care Across Settings</a:t>
            </a:r>
            <a:endParaRPr lang="en-US" i="1" dirty="0"/>
          </a:p>
        </p:txBody>
      </p:sp>
      <p:sp>
        <p:nvSpPr>
          <p:cNvPr id="8" name="TextBox 7"/>
          <p:cNvSpPr txBox="1"/>
          <p:nvPr/>
        </p:nvSpPr>
        <p:spPr>
          <a:xfrm>
            <a:off x="6486771" y="2509087"/>
            <a:ext cx="2250829" cy="923330"/>
          </a:xfrm>
          <a:prstGeom prst="rect">
            <a:avLst/>
          </a:prstGeom>
          <a:noFill/>
        </p:spPr>
        <p:txBody>
          <a:bodyPr wrap="square" rtlCol="0">
            <a:spAutoFit/>
          </a:bodyPr>
          <a:lstStyle/>
          <a:p>
            <a:pPr algn="ctr"/>
            <a:r>
              <a:rPr lang="en-US" i="1" dirty="0" smtClean="0"/>
              <a:t>Panel-Based </a:t>
            </a:r>
          </a:p>
          <a:p>
            <a:pPr algn="ctr"/>
            <a:r>
              <a:rPr lang="en-US" i="1" dirty="0" smtClean="0"/>
              <a:t>Clinical Care Team (Quality Teams)</a:t>
            </a:r>
            <a:endParaRPr lang="en-US" i="1" dirty="0"/>
          </a:p>
        </p:txBody>
      </p:sp>
      <p:sp>
        <p:nvSpPr>
          <p:cNvPr id="9" name="TextBox 8"/>
          <p:cNvSpPr txBox="1"/>
          <p:nvPr/>
        </p:nvSpPr>
        <p:spPr>
          <a:xfrm>
            <a:off x="81731" y="4481378"/>
            <a:ext cx="3518263" cy="923330"/>
          </a:xfrm>
          <a:prstGeom prst="rect">
            <a:avLst/>
          </a:prstGeom>
          <a:noFill/>
        </p:spPr>
        <p:txBody>
          <a:bodyPr wrap="square" rtlCol="0">
            <a:spAutoFit/>
          </a:bodyPr>
          <a:lstStyle/>
          <a:p>
            <a:pPr algn="ctr"/>
            <a:r>
              <a:rPr lang="en-US" i="1" dirty="0" smtClean="0"/>
              <a:t>Integrating Health Information Technology (HIT) for Population </a:t>
            </a:r>
            <a:r>
              <a:rPr lang="en-US" i="1" dirty="0"/>
              <a:t>Health </a:t>
            </a:r>
            <a:r>
              <a:rPr lang="en-US" i="1" dirty="0" smtClean="0"/>
              <a:t>Management</a:t>
            </a:r>
            <a:endParaRPr lang="en-US" i="1" dirty="0"/>
          </a:p>
        </p:txBody>
      </p:sp>
      <p:sp>
        <p:nvSpPr>
          <p:cNvPr id="3" name="Title 2"/>
          <p:cNvSpPr>
            <a:spLocks noGrp="1"/>
          </p:cNvSpPr>
          <p:nvPr>
            <p:ph type="title"/>
          </p:nvPr>
        </p:nvSpPr>
        <p:spPr>
          <a:xfrm>
            <a:off x="476107" y="272115"/>
            <a:ext cx="8261493" cy="1163783"/>
          </a:xfrm>
        </p:spPr>
        <p:txBody>
          <a:bodyPr anchor="b">
            <a:noAutofit/>
          </a:bodyPr>
          <a:lstStyle/>
          <a:p>
            <a:r>
              <a:rPr lang="en-US" sz="2800" dirty="0"/>
              <a:t>STaR Practice Transformation Model: </a:t>
            </a:r>
            <a:r>
              <a:rPr lang="en-US" sz="2800" dirty="0" smtClean="0"/>
              <a:t/>
            </a:r>
            <a:br>
              <a:rPr lang="en-US" sz="2800" dirty="0" smtClean="0"/>
            </a:br>
            <a:r>
              <a:rPr lang="en-US" sz="2800" dirty="0" smtClean="0"/>
              <a:t>Providing More Care Through Harmonious Redesign </a:t>
            </a:r>
            <a:r>
              <a:rPr lang="en-US" sz="2800" i="1" dirty="0"/>
              <a:t>(without sacrificing </a:t>
            </a:r>
            <a:r>
              <a:rPr lang="en-US" sz="2800" i="1" dirty="0" smtClean="0"/>
              <a:t>quality)</a:t>
            </a:r>
            <a:endParaRPr lang="en-US" sz="2800" dirty="0"/>
          </a:p>
        </p:txBody>
      </p:sp>
      <p:sp>
        <p:nvSpPr>
          <p:cNvPr id="2" name="Text Placeholder 1"/>
          <p:cNvSpPr>
            <a:spLocks noGrp="1"/>
          </p:cNvSpPr>
          <p:nvPr>
            <p:ph type="body" idx="1"/>
          </p:nvPr>
        </p:nvSpPr>
        <p:spPr>
          <a:xfrm>
            <a:off x="410105" y="1551607"/>
            <a:ext cx="8261492" cy="4244469"/>
          </a:xfrm>
        </p:spPr>
        <p:txBody>
          <a:bodyPr/>
          <a:lstStyle/>
          <a:p>
            <a:endParaRPr lang="en-US" dirty="0"/>
          </a:p>
        </p:txBody>
      </p:sp>
      <p:pic>
        <p:nvPicPr>
          <p:cNvPr id="11" name="Content Placeholder 10"/>
          <p:cNvPicPr>
            <a:picLocks noGrp="1"/>
          </p:cNvPicPr>
          <p:nvPr>
            <p:ph idx="4294967295"/>
          </p:nvPr>
        </p:nvPicPr>
        <p:blipFill>
          <a:blip r:embed="rId3">
            <a:extLst>
              <a:ext uri="{28A0092B-C50C-407E-A947-70E740481C1C}">
                <a14:useLocalDpi xmlns:a14="http://schemas.microsoft.com/office/drawing/2010/main"/>
              </a:ext>
            </a:extLst>
          </a:blip>
          <a:stretch>
            <a:fillRect/>
          </a:stretch>
        </p:blipFill>
        <p:spPr bwMode="auto">
          <a:xfrm>
            <a:off x="3850819" y="3605213"/>
            <a:ext cx="1841500" cy="584200"/>
          </a:xfrm>
          <a:prstGeom prst="rect">
            <a:avLst/>
          </a:prstGeom>
          <a:noFill/>
          <a:ln>
            <a:noFill/>
          </a:ln>
        </p:spPr>
      </p:pic>
    </p:spTree>
    <p:extLst>
      <p:ext uri="{BB962C8B-B14F-4D97-AF65-F5344CB8AC3E}">
        <p14:creationId xmlns:p14="http://schemas.microsoft.com/office/powerpoint/2010/main" val="400884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5"/>
                                        </p:tgtEl>
                                        <p:attrNameLst>
                                          <p:attrName>style.visibility</p:attrName>
                                        </p:attrNameLst>
                                      </p:cBhvr>
                                      <p:to>
                                        <p:strVal val="hidden"/>
                                      </p:to>
                                    </p:set>
                                  </p:childTnLst>
                                </p:cTn>
                              </p:par>
                              <p:par>
                                <p:cTn id="46" presetID="3" presetClass="emph" presetSubtype="1" grpId="1" nodeType="withEffect">
                                  <p:stCondLst>
                                    <p:cond delay="0"/>
                                  </p:stCondLst>
                                  <p:childTnLst>
                                    <p:set>
                                      <p:cBhvr override="childStyle">
                                        <p:cTn id="47" dur="indefinite"/>
                                        <p:tgtEl>
                                          <p:spTgt spid="8"/>
                                        </p:tgtEl>
                                        <p:attrNameLst>
                                          <p:attrName>style.color</p:attrName>
                                        </p:attrNameLst>
                                      </p:cBhvr>
                                      <p:to>
                                        <p:clrVal>
                                          <a:srgbClr val="FF3300"/>
                                        </p:clrVal>
                                      </p:to>
                                    </p:set>
                                  </p:childTnLst>
                                </p:cTn>
                              </p:par>
                              <p:par>
                                <p:cTn id="48" presetID="3" presetClass="emph" presetSubtype="1" grpId="1" nodeType="withEffect">
                                  <p:stCondLst>
                                    <p:cond delay="0"/>
                                  </p:stCondLst>
                                  <p:childTnLst>
                                    <p:set>
                                      <p:cBhvr override="childStyle">
                                        <p:cTn id="49" dur="indefinite"/>
                                        <p:tgtEl>
                                          <p:spTgt spid="9"/>
                                        </p:tgtEl>
                                        <p:attrNameLst>
                                          <p:attrName>style.color</p:attrName>
                                        </p:attrNameLst>
                                      </p:cBhvr>
                                      <p:to>
                                        <p:clrVal>
                                          <a:srgbClr val="FF33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261493" cy="1320346"/>
          </a:xfrm>
        </p:spPr>
        <p:txBody>
          <a:bodyPr anchor="t">
            <a:noAutofit/>
          </a:bodyPr>
          <a:lstStyle/>
          <a:p>
            <a:r>
              <a:rPr lang="en-US" sz="3200" dirty="0" smtClean="0"/>
              <a:t>Planning </a:t>
            </a:r>
            <a:r>
              <a:rPr lang="en-US" sz="3200" dirty="0"/>
              <a:t>the Practice </a:t>
            </a:r>
            <a:r>
              <a:rPr lang="en-US" sz="3200" dirty="0" smtClean="0"/>
              <a:t>Transformation: </a:t>
            </a:r>
            <a:br>
              <a:rPr lang="en-US" sz="3200" dirty="0" smtClean="0"/>
            </a:br>
            <a:r>
              <a:rPr lang="en-US" sz="3200" dirty="0" smtClean="0"/>
              <a:t>PRECEDE PROCEDE Framework</a:t>
            </a:r>
            <a:endParaRPr lang="en-US" sz="3200" dirty="0"/>
          </a:p>
        </p:txBody>
      </p:sp>
      <p:pic>
        <p:nvPicPr>
          <p:cNvPr id="5" name="Content Placeholder 4" descr="PRE-PRO-English.jpg"/>
          <p:cNvPicPr>
            <a:picLocks noGrp="1" noChangeAspect="1"/>
          </p:cNvPicPr>
          <p:nvPr>
            <p:ph idx="1"/>
          </p:nvPr>
        </p:nvPicPr>
        <p:blipFill>
          <a:blip r:embed="rId3"/>
          <a:stretch>
            <a:fillRect/>
          </a:stretch>
        </p:blipFill>
        <p:spPr>
          <a:xfrm>
            <a:off x="1195754" y="1097294"/>
            <a:ext cx="6569612" cy="4808956"/>
          </a:xfrm>
        </p:spPr>
      </p:pic>
      <p:pic>
        <p:nvPicPr>
          <p:cNvPr id="6" name="Content Placeholder 4" descr="PRE-PRO-English.jpg"/>
          <p:cNvPicPr>
            <a:picLocks noChangeAspect="1"/>
          </p:cNvPicPr>
          <p:nvPr/>
        </p:nvPicPr>
        <p:blipFill>
          <a:blip r:embed="rId3"/>
          <a:stretch>
            <a:fillRect/>
          </a:stretch>
        </p:blipFill>
        <p:spPr>
          <a:xfrm>
            <a:off x="701604" y="1209822"/>
            <a:ext cx="7499860" cy="4794997"/>
          </a:xfrm>
          <a:prstGeom prst="rect">
            <a:avLst/>
          </a:prstGeom>
        </p:spPr>
      </p:pic>
    </p:spTree>
    <p:extLst>
      <p:ext uri="{BB962C8B-B14F-4D97-AF65-F5344CB8AC3E}">
        <p14:creationId xmlns:p14="http://schemas.microsoft.com/office/powerpoint/2010/main" val="761905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0"/>
            <a:ext cx="1971671" cy="2938131"/>
          </a:xfrm>
        </p:spPr>
        <p:txBody>
          <a:bodyPr>
            <a:noAutofit/>
          </a:bodyPr>
          <a:lstStyle/>
          <a:p>
            <a:pPr algn="ctr"/>
            <a:r>
              <a:rPr lang="en-US" sz="3600" dirty="0"/>
              <a:t>CHP Program Impact Pathway</a:t>
            </a:r>
            <a:br>
              <a:rPr lang="en-US" sz="3600" dirty="0"/>
            </a:br>
            <a:r>
              <a:rPr lang="en-US" sz="3600" dirty="0"/>
              <a:t>(Logic Model)</a:t>
            </a:r>
          </a:p>
        </p:txBody>
      </p:sp>
      <p:pic>
        <p:nvPicPr>
          <p:cNvPr id="3088"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88455" y="100490"/>
            <a:ext cx="6400800" cy="583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781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3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3752881" y="1153550"/>
            <a:ext cx="529088" cy="351693"/>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7487633" y="1927615"/>
            <a:ext cx="870186" cy="0"/>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flipH="1">
            <a:off x="2658760" y="2278966"/>
            <a:ext cx="801892" cy="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0" y="4417255"/>
            <a:ext cx="610301"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p:nvPr/>
        </p:nvCxnSpPr>
        <p:spPr>
          <a:xfrm flipH="1" flipV="1">
            <a:off x="7620909" y="3262730"/>
            <a:ext cx="736910" cy="167838"/>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V="1">
            <a:off x="4281969" y="4628271"/>
            <a:ext cx="580061" cy="534572"/>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30796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261493" cy="1052008"/>
          </a:xfrm>
        </p:spPr>
        <p:txBody>
          <a:bodyPr anchor="b">
            <a:noAutofit/>
          </a:bodyPr>
          <a:lstStyle/>
          <a:p>
            <a:r>
              <a:rPr lang="en-US" sz="4000" dirty="0"/>
              <a:t>Panel-Based Clinical Care Teams </a:t>
            </a:r>
            <a:r>
              <a:rPr lang="en-US" sz="4000" dirty="0" smtClean="0"/>
              <a:t>&amp;</a:t>
            </a:r>
            <a:br>
              <a:rPr lang="en-US" sz="4000" dirty="0" smtClean="0"/>
            </a:br>
            <a:r>
              <a:rPr lang="en-US" sz="4000" dirty="0" smtClean="0"/>
              <a:t>Coordinated </a:t>
            </a:r>
            <a:r>
              <a:rPr lang="en-US" sz="4000" dirty="0"/>
              <a:t>Care Across Settings</a:t>
            </a:r>
          </a:p>
        </p:txBody>
      </p:sp>
      <p:sp>
        <p:nvSpPr>
          <p:cNvPr id="7" name="Rectangle 6"/>
          <p:cNvSpPr/>
          <p:nvPr/>
        </p:nvSpPr>
        <p:spPr>
          <a:xfrm>
            <a:off x="2967133" y="1584254"/>
            <a:ext cx="3636747" cy="45719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solidFill>
                  <a:schemeClr val="bg1"/>
                </a:solidFill>
                <a:effectLst/>
                <a:ea typeface="Times New Roman"/>
                <a:cs typeface="Times New Roman"/>
              </a:rPr>
              <a:t>STaR Clinical Care </a:t>
            </a:r>
            <a:r>
              <a:rPr lang="en-US" sz="1400" b="1" dirty="0" smtClean="0">
                <a:solidFill>
                  <a:schemeClr val="bg1"/>
                </a:solidFill>
                <a:effectLst/>
                <a:ea typeface="Times New Roman"/>
                <a:cs typeface="Times New Roman"/>
              </a:rPr>
              <a:t>Coordinator at the Comprehensive Health Program</a:t>
            </a:r>
            <a:endParaRPr lang="en-US" sz="1400" b="1" dirty="0">
              <a:solidFill>
                <a:schemeClr val="bg1"/>
              </a:solidFill>
              <a:effectLst/>
              <a:ea typeface="Times New Roman"/>
              <a:cs typeface="Times New Roman"/>
            </a:endParaRPr>
          </a:p>
        </p:txBody>
      </p:sp>
      <p:pic>
        <p:nvPicPr>
          <p:cNvPr id="3074" name="Picture 2" descr="http://www.clipartlord.com/wp-content/uploads/2014/11/hospital1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45040" y="1335379"/>
            <a:ext cx="1211499" cy="11600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vc_ocs1_wsprinting\AppData\Local\Microsoft\Windows\Temporary Internet Files\Content.IE5\ZA22KKGN\MC910215887[1].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35000"/>
                    </a14:imgEffect>
                    <a14:imgEffect>
                      <a14:brightnessContrast bright="-13000" contrast="20000"/>
                    </a14:imgEffect>
                  </a14:imgLayer>
                </a14:imgProps>
              </a:ext>
              <a:ext uri="{28A0092B-C50C-407E-A947-70E740481C1C}">
                <a14:useLocalDpi xmlns:a14="http://schemas.microsoft.com/office/drawing/2010/main"/>
              </a:ext>
            </a:extLst>
          </a:blip>
          <a:srcRect/>
          <a:stretch>
            <a:fillRect/>
          </a:stretch>
        </p:blipFill>
        <p:spPr bwMode="auto">
          <a:xfrm flipH="1">
            <a:off x="351811" y="1414249"/>
            <a:ext cx="1278965" cy="1081141"/>
          </a:xfrm>
          <a:prstGeom prst="rect">
            <a:avLst/>
          </a:prstGeom>
          <a:noFill/>
          <a:effectLst>
            <a:glow rad="127000">
              <a:schemeClr val="accent1">
                <a:alpha val="0"/>
              </a:schemeClr>
            </a:glow>
            <a:softEdge rad="63500"/>
          </a:effectLst>
          <a:extLst>
            <a:ext uri="{909E8E84-426E-40DD-AFC4-6F175D3DCCD1}">
              <a14:hiddenFill xmlns:a14="http://schemas.microsoft.com/office/drawing/2010/main">
                <a:solidFill>
                  <a:srgbClr val="FFFFFF"/>
                </a:solidFill>
              </a14:hiddenFill>
            </a:ext>
          </a:extLst>
        </p:spPr>
      </p:pic>
      <p:cxnSp>
        <p:nvCxnSpPr>
          <p:cNvPr id="16" name="Straight Arrow Connector 15"/>
          <p:cNvCxnSpPr>
            <a:stCxn id="15" idx="1"/>
            <a:endCxn id="7" idx="1"/>
          </p:cNvCxnSpPr>
          <p:nvPr/>
        </p:nvCxnSpPr>
        <p:spPr>
          <a:xfrm flipV="1">
            <a:off x="1630776" y="1812853"/>
            <a:ext cx="1336357" cy="14196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3074" idx="1"/>
            <a:endCxn id="7" idx="3"/>
          </p:cNvCxnSpPr>
          <p:nvPr/>
        </p:nvCxnSpPr>
        <p:spPr>
          <a:xfrm flipH="1" flipV="1">
            <a:off x="6603880" y="1812853"/>
            <a:ext cx="1141160" cy="10253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6" name="Diagram 35"/>
          <p:cNvGraphicFramePr/>
          <p:nvPr>
            <p:extLst>
              <p:ext uri="{D42A27DB-BD31-4B8C-83A1-F6EECF244321}">
                <p14:modId xmlns:p14="http://schemas.microsoft.com/office/powerpoint/2010/main" val="780953899"/>
              </p:ext>
            </p:extLst>
          </p:nvPr>
        </p:nvGraphicFramePr>
        <p:xfrm>
          <a:off x="2002228" y="2096788"/>
          <a:ext cx="5486400" cy="31705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1" name="Rectangle 40"/>
          <p:cNvSpPr/>
          <p:nvPr/>
        </p:nvSpPr>
        <p:spPr>
          <a:xfrm>
            <a:off x="2747264" y="5401337"/>
            <a:ext cx="4105275" cy="4572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900" dirty="0">
                <a:effectLst/>
                <a:ea typeface="Times New Roman"/>
                <a:cs typeface="Times New Roman"/>
              </a:rPr>
              <a:t>Adherence Supervisor, </a:t>
            </a:r>
            <a:r>
              <a:rPr lang="en-US" sz="900" dirty="0" smtClean="0">
                <a:effectLst/>
                <a:ea typeface="Times New Roman"/>
                <a:cs typeface="Times New Roman"/>
              </a:rPr>
              <a:t>Case Managers, Community </a:t>
            </a:r>
            <a:r>
              <a:rPr lang="en-US" sz="900" dirty="0">
                <a:effectLst/>
                <a:ea typeface="Times New Roman"/>
                <a:cs typeface="Times New Roman"/>
              </a:rPr>
              <a:t>Health </a:t>
            </a:r>
            <a:r>
              <a:rPr lang="en-US" sz="900" dirty="0" smtClean="0">
                <a:effectLst/>
                <a:ea typeface="Times New Roman"/>
                <a:cs typeface="Times New Roman"/>
              </a:rPr>
              <a:t>Workers, </a:t>
            </a:r>
            <a:r>
              <a:rPr lang="en-US" sz="900" dirty="0">
                <a:effectLst/>
                <a:ea typeface="Times New Roman"/>
                <a:cs typeface="Times New Roman"/>
              </a:rPr>
              <a:t>Peer </a:t>
            </a:r>
            <a:r>
              <a:rPr lang="en-US" sz="900" dirty="0" smtClean="0">
                <a:effectLst/>
                <a:ea typeface="Times New Roman"/>
                <a:cs typeface="Times New Roman"/>
              </a:rPr>
              <a:t>Educators, </a:t>
            </a:r>
            <a:r>
              <a:rPr lang="en-US" sz="900" dirty="0">
                <a:effectLst/>
                <a:ea typeface="Times New Roman"/>
                <a:cs typeface="Times New Roman"/>
              </a:rPr>
              <a:t>Nutritionist, </a:t>
            </a:r>
            <a:r>
              <a:rPr lang="en-US" sz="900" dirty="0" smtClean="0">
                <a:effectLst/>
                <a:ea typeface="Times New Roman"/>
                <a:cs typeface="Times New Roman"/>
              </a:rPr>
              <a:t>Psychiatrists, </a:t>
            </a:r>
            <a:r>
              <a:rPr lang="en-US" sz="900" dirty="0">
                <a:effectLst/>
                <a:ea typeface="Times New Roman"/>
                <a:cs typeface="Times New Roman"/>
              </a:rPr>
              <a:t>Patient Financial Advisors, &amp; Other Staff</a:t>
            </a:r>
            <a:endParaRPr lang="en-US" sz="1000" dirty="0">
              <a:effectLst/>
              <a:ea typeface="Times New Roman"/>
              <a:cs typeface="Times New Roman"/>
            </a:endParaRPr>
          </a:p>
        </p:txBody>
      </p:sp>
      <p:sp>
        <p:nvSpPr>
          <p:cNvPr id="3080" name="TextBox 3079"/>
          <p:cNvSpPr txBox="1"/>
          <p:nvPr/>
        </p:nvSpPr>
        <p:spPr>
          <a:xfrm>
            <a:off x="267403" y="3196390"/>
            <a:ext cx="2322745" cy="2000548"/>
          </a:xfrm>
          <a:prstGeom prst="rect">
            <a:avLst/>
          </a:prstGeom>
          <a:solidFill>
            <a:schemeClr val="bg1">
              <a:lumMod val="95000"/>
            </a:schemeClr>
          </a:solidFill>
        </p:spPr>
        <p:txBody>
          <a:bodyPr wrap="square" rtlCol="0">
            <a:spAutoFit/>
          </a:bodyPr>
          <a:lstStyle/>
          <a:p>
            <a:pPr marL="0" lvl="1"/>
            <a:r>
              <a:rPr lang="en-US" sz="1400" b="1" dirty="0" smtClean="0">
                <a:latin typeface="Arial Narrow" panose="020B0606020202030204" pitchFamily="34" charset="0"/>
              </a:rPr>
              <a:t>STaR Clinical Care Coordinator:</a:t>
            </a:r>
          </a:p>
          <a:p>
            <a:pPr marL="285750" lvl="1" indent="-285750">
              <a:buFont typeface="Wingdings" pitchFamily="2" charset="2"/>
              <a:buChar char="v"/>
            </a:pPr>
            <a:r>
              <a:rPr lang="en-US" sz="1400" dirty="0" smtClean="0">
                <a:latin typeface="Arial Narrow" panose="020B0606020202030204" pitchFamily="34" charset="0"/>
              </a:rPr>
              <a:t>Dedicated to supporting the care team structure</a:t>
            </a:r>
          </a:p>
          <a:p>
            <a:pPr marL="285750" lvl="1" indent="-285750">
              <a:buFont typeface="Wingdings" pitchFamily="2" charset="2"/>
              <a:buChar char="v"/>
            </a:pPr>
            <a:r>
              <a:rPr lang="en-US" sz="1400" dirty="0" smtClean="0">
                <a:latin typeface="Arial Narrow" panose="020B0606020202030204" pitchFamily="34" charset="0"/>
              </a:rPr>
              <a:t>Provide clinical support to</a:t>
            </a:r>
          </a:p>
          <a:p>
            <a:pPr marL="395288" lvl="2" indent="-233363">
              <a:lnSpc>
                <a:spcPct val="150000"/>
              </a:lnSpc>
              <a:buFont typeface="Wingdings" pitchFamily="2" charset="2"/>
              <a:buChar char="§"/>
            </a:pPr>
            <a:r>
              <a:rPr lang="en-US" sz="1200" dirty="0" smtClean="0">
                <a:latin typeface="Arial Narrow" panose="020B0606020202030204" pitchFamily="34" charset="0"/>
              </a:rPr>
              <a:t>Care Coordinators </a:t>
            </a:r>
          </a:p>
          <a:p>
            <a:pPr marL="395288" lvl="2" indent="-233363">
              <a:lnSpc>
                <a:spcPct val="150000"/>
              </a:lnSpc>
              <a:buFont typeface="Wingdings" pitchFamily="2" charset="2"/>
              <a:buChar char="§"/>
            </a:pPr>
            <a:r>
              <a:rPr lang="en-US" sz="1200" dirty="0" smtClean="0">
                <a:latin typeface="Arial Narrow" panose="020B0606020202030204" pitchFamily="34" charset="0"/>
              </a:rPr>
              <a:t>Patient Navigators</a:t>
            </a:r>
          </a:p>
          <a:p>
            <a:pPr marL="395288" lvl="2" indent="-233363">
              <a:lnSpc>
                <a:spcPct val="150000"/>
              </a:lnSpc>
              <a:buFont typeface="Wingdings" pitchFamily="2" charset="2"/>
              <a:buChar char="§"/>
            </a:pPr>
            <a:r>
              <a:rPr lang="en-US" sz="1200" dirty="0" smtClean="0">
                <a:latin typeface="Arial Narrow" panose="020B0606020202030204" pitchFamily="34" charset="0"/>
              </a:rPr>
              <a:t>Community Health Workers</a:t>
            </a:r>
          </a:p>
        </p:txBody>
      </p:sp>
      <p:sp>
        <p:nvSpPr>
          <p:cNvPr id="3" name="TextBox 2"/>
          <p:cNvSpPr txBox="1"/>
          <p:nvPr/>
        </p:nvSpPr>
        <p:spPr>
          <a:xfrm>
            <a:off x="6894743" y="3196390"/>
            <a:ext cx="2183536" cy="1384995"/>
          </a:xfrm>
          <a:prstGeom prst="rect">
            <a:avLst/>
          </a:prstGeom>
          <a:solidFill>
            <a:schemeClr val="bg1">
              <a:lumMod val="95000"/>
            </a:schemeClr>
          </a:solidFill>
        </p:spPr>
        <p:txBody>
          <a:bodyPr wrap="square" rtlCol="0">
            <a:spAutoFit/>
          </a:bodyPr>
          <a:lstStyle/>
          <a:p>
            <a:r>
              <a:rPr lang="en-US" sz="1400" b="1" dirty="0" smtClean="0">
                <a:latin typeface="Arial Narrow" panose="020B0606020202030204" pitchFamily="34" charset="0"/>
              </a:rPr>
              <a:t>Care Enhancements:</a:t>
            </a:r>
          </a:p>
          <a:p>
            <a:pPr marL="171450" indent="-171450">
              <a:buFont typeface="Wingdings" panose="05000000000000000000" pitchFamily="2" charset="2"/>
              <a:buChar char="v"/>
            </a:pPr>
            <a:r>
              <a:rPr lang="en-US" sz="1400" dirty="0" smtClean="0">
                <a:latin typeface="Arial Narrow" panose="020B0606020202030204" pitchFamily="34" charset="0"/>
              </a:rPr>
              <a:t>Better communication </a:t>
            </a:r>
            <a:endParaRPr lang="en-US" sz="1400" dirty="0">
              <a:latin typeface="Arial Narrow" panose="020B0606020202030204" pitchFamily="34" charset="0"/>
            </a:endParaRPr>
          </a:p>
          <a:p>
            <a:pPr marL="171450" indent="-171450">
              <a:buFont typeface="Wingdings" panose="05000000000000000000" pitchFamily="2" charset="2"/>
              <a:buChar char="v"/>
            </a:pPr>
            <a:r>
              <a:rPr lang="en-US" sz="1400" dirty="0" smtClean="0">
                <a:latin typeface="Arial Narrow" panose="020B0606020202030204" pitchFamily="34" charset="0"/>
              </a:rPr>
              <a:t>Social Worker co-lead Clinical Care Teams</a:t>
            </a:r>
            <a:endParaRPr lang="en-US" sz="1400" dirty="0">
              <a:latin typeface="Arial Narrow" panose="020B0606020202030204" pitchFamily="34" charset="0"/>
            </a:endParaRPr>
          </a:p>
          <a:p>
            <a:pPr marL="171450" indent="-171450">
              <a:buFont typeface="Wingdings" panose="05000000000000000000" pitchFamily="2" charset="2"/>
              <a:buChar char="v"/>
            </a:pPr>
            <a:r>
              <a:rPr lang="en-US" sz="1400" dirty="0" smtClean="0">
                <a:latin typeface="Arial Narrow" panose="020B0606020202030204" pitchFamily="34" charset="0"/>
              </a:rPr>
              <a:t>Medication </a:t>
            </a:r>
            <a:r>
              <a:rPr lang="en-US" sz="1400" dirty="0">
                <a:latin typeface="Arial Narrow" panose="020B0606020202030204" pitchFamily="34" charset="0"/>
              </a:rPr>
              <a:t>adherence </a:t>
            </a:r>
            <a:r>
              <a:rPr lang="en-US" sz="1400" dirty="0" smtClean="0">
                <a:latin typeface="Arial Narrow" panose="020B0606020202030204" pitchFamily="34" charset="0"/>
              </a:rPr>
              <a:t>through Primary Care RN</a:t>
            </a:r>
            <a:endParaRPr lang="en-US" sz="1400" dirty="0">
              <a:latin typeface="Arial Narrow" panose="020B0606020202030204" pitchFamily="34" charset="0"/>
            </a:endParaRPr>
          </a:p>
        </p:txBody>
      </p:sp>
    </p:spTree>
    <p:extLst>
      <p:ext uri="{BB962C8B-B14F-4D97-AF65-F5344CB8AC3E}">
        <p14:creationId xmlns:p14="http://schemas.microsoft.com/office/powerpoint/2010/main" val="3187834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Building the Clinical Care Teams</a:t>
            </a:r>
            <a:endParaRPr lang="en-US" sz="4000" dirty="0"/>
          </a:p>
        </p:txBody>
      </p:sp>
      <p:graphicFrame>
        <p:nvGraphicFramePr>
          <p:cNvPr id="4" name="Chart 3"/>
          <p:cNvGraphicFramePr>
            <a:graphicFrameLocks/>
          </p:cNvGraphicFramePr>
          <p:nvPr>
            <p:extLst>
              <p:ext uri="{D42A27DB-BD31-4B8C-83A1-F6EECF244321}">
                <p14:modId xmlns:p14="http://schemas.microsoft.com/office/powerpoint/2010/main" val="4044131911"/>
              </p:ext>
            </p:extLst>
          </p:nvPr>
        </p:nvGraphicFramePr>
        <p:xfrm>
          <a:off x="60104" y="980903"/>
          <a:ext cx="4194368" cy="48149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3881239"/>
              </p:ext>
            </p:extLst>
          </p:nvPr>
        </p:nvGraphicFramePr>
        <p:xfrm>
          <a:off x="4254472" y="970671"/>
          <a:ext cx="4698609" cy="4923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3877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Coordinating Weekly Care Team Meetings</a:t>
            </a:r>
            <a:endParaRPr lang="en-US" sz="4000" dirty="0"/>
          </a:p>
        </p:txBody>
      </p:sp>
      <p:sp>
        <p:nvSpPr>
          <p:cNvPr id="3" name="Text Placeholder 2"/>
          <p:cNvSpPr>
            <a:spLocks noGrp="1"/>
          </p:cNvSpPr>
          <p:nvPr>
            <p:ph type="body" idx="1"/>
          </p:nvPr>
        </p:nvSpPr>
        <p:spPr>
          <a:xfrm>
            <a:off x="225082" y="1377859"/>
            <a:ext cx="4079631" cy="4237218"/>
          </a:xfrm>
        </p:spPr>
        <p:txBody>
          <a:bodyPr>
            <a:noAutofit/>
          </a:bodyPr>
          <a:lstStyle/>
          <a:p>
            <a:pPr marL="342900" indent="-342900">
              <a:spcBef>
                <a:spcPts val="1800"/>
              </a:spcBef>
              <a:buFont typeface="Wingdings" pitchFamily="2" charset="2"/>
              <a:buChar char="q"/>
            </a:pPr>
            <a:r>
              <a:rPr lang="en-US" dirty="0" smtClean="0"/>
              <a:t>RN Care Coordinators send out daily email reminders</a:t>
            </a:r>
          </a:p>
          <a:p>
            <a:pPr marL="342900" indent="-342900">
              <a:spcBef>
                <a:spcPts val="1800"/>
              </a:spcBef>
              <a:buFont typeface="Wingdings" pitchFamily="2" charset="2"/>
              <a:buChar char="q"/>
            </a:pPr>
            <a:r>
              <a:rPr lang="en-US" dirty="0" smtClean="0"/>
              <a:t>Pre-meeting planning between RN Care Coordinators and Social Worker (Team Co-Captains)</a:t>
            </a:r>
          </a:p>
          <a:p>
            <a:pPr marL="342900" indent="-342900">
              <a:spcBef>
                <a:spcPts val="1800"/>
              </a:spcBef>
              <a:buFont typeface="Wingdings" pitchFamily="2" charset="2"/>
              <a:buChar char="q"/>
            </a:pPr>
            <a:r>
              <a:rPr lang="en-US" dirty="0" smtClean="0"/>
              <a:t>Theme-based discussion calendar  </a:t>
            </a:r>
          </a:p>
          <a:p>
            <a:pPr marL="342900" indent="-342900">
              <a:spcBef>
                <a:spcPts val="1800"/>
              </a:spcBef>
              <a:buFont typeface="Wingdings" pitchFamily="2" charset="2"/>
              <a:buChar char="q"/>
            </a:pPr>
            <a:r>
              <a:rPr lang="en-US" dirty="0" smtClean="0"/>
              <a:t>Review of Dashboard indicators </a:t>
            </a:r>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04714" y="1065309"/>
            <a:ext cx="4245066" cy="48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151163" y="4178105"/>
            <a:ext cx="886265" cy="436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586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Patient Discussion Structure</a:t>
            </a:r>
            <a:endParaRPr lang="en-US" sz="360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399" y="812089"/>
            <a:ext cx="7353006" cy="522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852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2) HIT Development</a:t>
            </a:r>
            <a:endParaRPr lang="en-US" sz="44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638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2035511"/>
            <a:ext cx="6519718" cy="1723688"/>
          </a:xfrm>
        </p:spPr>
        <p:txBody>
          <a:bodyPr/>
          <a:lstStyle/>
          <a:p>
            <a:r>
              <a:rPr lang="en-US" sz="2800" dirty="0" smtClean="0"/>
              <a:t>Integrating Quality Improvement and Population </a:t>
            </a:r>
            <a:r>
              <a:rPr lang="en-US" sz="2800" dirty="0"/>
              <a:t>Health </a:t>
            </a:r>
            <a:r>
              <a:rPr lang="en-US" sz="2800" dirty="0" smtClean="0"/>
              <a:t>Approaches into     Panel-based </a:t>
            </a:r>
            <a:r>
              <a:rPr lang="en-US" sz="2800" dirty="0"/>
              <a:t>Care </a:t>
            </a:r>
            <a:r>
              <a:rPr lang="en-US" sz="2800" dirty="0" smtClean="0"/>
              <a:t>through </a:t>
            </a:r>
            <a:r>
              <a:rPr lang="en-US" sz="2800" dirty="0"/>
              <a:t>Practice </a:t>
            </a:r>
            <a:r>
              <a:rPr lang="en-US" sz="2800" dirty="0" smtClean="0"/>
              <a:t>Transformation: A SPNS Initiative</a:t>
            </a:r>
            <a:r>
              <a:rPr lang="en-US" sz="2800" dirty="0"/>
              <a:t/>
            </a:r>
            <a:br>
              <a:rPr lang="en-US" sz="2800" dirty="0"/>
            </a:br>
            <a:endParaRPr lang="en-US" sz="2800" dirty="0"/>
          </a:p>
        </p:txBody>
      </p:sp>
      <p:sp>
        <p:nvSpPr>
          <p:cNvPr id="3" name="Content Placeholder 2"/>
          <p:cNvSpPr>
            <a:spLocks noGrp="1"/>
          </p:cNvSpPr>
          <p:nvPr>
            <p:ph idx="1"/>
          </p:nvPr>
        </p:nvSpPr>
        <p:spPr/>
        <p:txBody>
          <a:bodyPr>
            <a:noAutofit/>
          </a:bodyPr>
          <a:lstStyle/>
          <a:p>
            <a:r>
              <a:rPr lang="en-US" sz="2400" dirty="0" smtClean="0"/>
              <a:t>Susan Olender, MD, MS</a:t>
            </a:r>
            <a:endParaRPr lang="en-US" sz="2400" dirty="0"/>
          </a:p>
          <a:p>
            <a:r>
              <a:rPr lang="en-US" sz="2400" dirty="0" smtClean="0"/>
              <a:t>Mila González, MPH</a:t>
            </a:r>
          </a:p>
          <a:p>
            <a:r>
              <a:rPr lang="en-US" sz="2400" smtClean="0"/>
              <a:t>Jesse Thomas, BA</a:t>
            </a:r>
            <a:endParaRPr lang="en-US" sz="2400" dirty="0" smtClean="0"/>
          </a:p>
        </p:txBody>
      </p:sp>
      <p:sp>
        <p:nvSpPr>
          <p:cNvPr id="4" name="Content Placeholder 3"/>
          <p:cNvSpPr>
            <a:spLocks noGrp="1"/>
          </p:cNvSpPr>
          <p:nvPr>
            <p:ph idx="13"/>
          </p:nvPr>
        </p:nvSpPr>
        <p:spPr>
          <a:xfrm>
            <a:off x="2171700" y="5332364"/>
            <a:ext cx="6520296" cy="702676"/>
          </a:xfrm>
        </p:spPr>
        <p:txBody>
          <a:bodyPr/>
          <a:lstStyle/>
          <a:p>
            <a:pPr>
              <a:spcBef>
                <a:spcPts val="0"/>
              </a:spcBef>
            </a:pPr>
            <a:r>
              <a:rPr lang="en-US" dirty="0" smtClean="0"/>
              <a:t>NewYork-Presbyterian Hospital</a:t>
            </a:r>
          </a:p>
          <a:p>
            <a:pPr>
              <a:spcBef>
                <a:spcPts val="0"/>
              </a:spcBef>
            </a:pPr>
            <a:r>
              <a:rPr lang="en-US" dirty="0" smtClean="0"/>
              <a:t>Comprehensive Health Program </a:t>
            </a:r>
            <a:endParaRPr lang="en-US" dirty="0"/>
          </a:p>
        </p:txBody>
      </p:sp>
    </p:spTree>
    <p:extLst>
      <p:ext uri="{BB962C8B-B14F-4D97-AF65-F5344CB8AC3E}">
        <p14:creationId xmlns:p14="http://schemas.microsoft.com/office/powerpoint/2010/main" val="813409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p>
            <a:r>
              <a:rPr lang="en-US" sz="3600" dirty="0" smtClean="0"/>
              <a:t/>
            </a:r>
            <a:br>
              <a:rPr lang="en-US" sz="3600" dirty="0" smtClean="0"/>
            </a:br>
            <a:r>
              <a:rPr lang="en-US" sz="2800" dirty="0" smtClean="0"/>
              <a:t>Integration of Health Information Technology (HIT) for Population Health Management</a:t>
            </a:r>
            <a:endParaRPr lang="en-US" sz="2800" i="1" dirty="0"/>
          </a:p>
        </p:txBody>
      </p:sp>
      <p:sp>
        <p:nvSpPr>
          <p:cNvPr id="3" name="Content Placeholder 2"/>
          <p:cNvSpPr>
            <a:spLocks noGrp="1"/>
          </p:cNvSpPr>
          <p:nvPr>
            <p:ph type="body" idx="1"/>
          </p:nvPr>
        </p:nvSpPr>
        <p:spPr>
          <a:xfrm>
            <a:off x="476107" y="1435898"/>
            <a:ext cx="3279967" cy="4244469"/>
          </a:xfrm>
        </p:spPr>
        <p:txBody>
          <a:bodyPr>
            <a:normAutofit lnSpcReduction="10000"/>
          </a:bodyPr>
          <a:lstStyle/>
          <a:p>
            <a:pPr marL="339725" indent="-339725">
              <a:lnSpc>
                <a:spcPct val="100000"/>
              </a:lnSpc>
              <a:spcAft>
                <a:spcPts val="600"/>
              </a:spcAft>
              <a:buFont typeface="Wingdings" pitchFamily="2" charset="2"/>
              <a:buChar char="q"/>
            </a:pPr>
            <a:r>
              <a:rPr lang="en-US" sz="2400" dirty="0"/>
              <a:t>Updates to HIT to support team discussions (population health) and create efficiencies </a:t>
            </a:r>
            <a:endParaRPr lang="en-US" sz="2400" dirty="0" smtClean="0"/>
          </a:p>
          <a:p>
            <a:pPr marL="339725" indent="-339725">
              <a:lnSpc>
                <a:spcPct val="100000"/>
              </a:lnSpc>
              <a:spcAft>
                <a:spcPts val="600"/>
              </a:spcAft>
              <a:buFont typeface="Wingdings" pitchFamily="2" charset="2"/>
              <a:buChar char="q"/>
            </a:pPr>
            <a:r>
              <a:rPr lang="en-US" sz="2400" dirty="0" smtClean="0"/>
              <a:t>Collaboration with RDE Systems</a:t>
            </a:r>
          </a:p>
          <a:p>
            <a:pPr marL="339725" indent="-339725">
              <a:lnSpc>
                <a:spcPct val="100000"/>
              </a:lnSpc>
              <a:spcAft>
                <a:spcPts val="600"/>
              </a:spcAft>
              <a:buFont typeface="Wingdings" pitchFamily="2" charset="2"/>
              <a:buChar char="q"/>
            </a:pPr>
            <a:r>
              <a:rPr lang="en-US" sz="2400" dirty="0" smtClean="0"/>
              <a:t>Dashboard design</a:t>
            </a:r>
          </a:p>
          <a:p>
            <a:pPr marL="339725" indent="-339725">
              <a:lnSpc>
                <a:spcPct val="100000"/>
              </a:lnSpc>
              <a:spcAft>
                <a:spcPts val="600"/>
              </a:spcAft>
              <a:buFont typeface="Wingdings" pitchFamily="2" charset="2"/>
              <a:buChar char="q"/>
            </a:pPr>
            <a:r>
              <a:rPr lang="en-US" sz="2400" dirty="0" smtClean="0"/>
              <a:t>Adding additional key clinical indicators</a:t>
            </a:r>
            <a:endParaRPr lang="en-US" sz="24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7658" y="1362494"/>
            <a:ext cx="4292737" cy="453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022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04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08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9143999" cy="6006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122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4572" y="35399"/>
            <a:ext cx="7807569" cy="58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685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1419" y="84408"/>
            <a:ext cx="8725634" cy="579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804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Creating Efficiencies – including Primary Care Nursing as Part of the CCT Dashboard</a:t>
            </a:r>
            <a:endParaRPr lang="en-US" sz="3600" dirty="0"/>
          </a:p>
        </p:txBody>
      </p:sp>
      <p:sp>
        <p:nvSpPr>
          <p:cNvPr id="3" name="Text Placeholder 2"/>
          <p:cNvSpPr>
            <a:spLocks noGrp="1"/>
          </p:cNvSpPr>
          <p:nvPr>
            <p:ph type="body" idx="1"/>
          </p:nvPr>
        </p:nvSpPr>
        <p:spPr/>
        <p:txBody>
          <a:bodyPr/>
          <a:lstStyle/>
          <a:p>
            <a:endParaRPr lang="en-US" dirty="0"/>
          </a:p>
        </p:txBody>
      </p:sp>
      <p:pic>
        <p:nvPicPr>
          <p:cNvPr id="2050" name="Picture 2"/>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bwMode="auto">
          <a:xfrm>
            <a:off x="1589649" y="1194572"/>
            <a:ext cx="5683347" cy="448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388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a:p>
            <a:r>
              <a:rPr lang="en-US" sz="4000" dirty="0" smtClean="0"/>
              <a:t>How does this transformation occur in the clinic and how can stakeholders drive the process? </a:t>
            </a:r>
          </a:p>
          <a:p>
            <a:endParaRPr lang="en-US" dirty="0"/>
          </a:p>
        </p:txBody>
      </p:sp>
    </p:spTree>
    <p:extLst>
      <p:ext uri="{BB962C8B-B14F-4D97-AF65-F5344CB8AC3E}">
        <p14:creationId xmlns:p14="http://schemas.microsoft.com/office/powerpoint/2010/main" val="1202895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3) Practice Transformation and </a:t>
            </a:r>
            <a:br>
              <a:rPr lang="en-US" sz="4400" dirty="0" smtClean="0"/>
            </a:br>
            <a:r>
              <a:rPr lang="en-US" sz="4400" dirty="0" smtClean="0"/>
              <a:t>Quality Improvement</a:t>
            </a:r>
            <a:endParaRPr lang="en-US" sz="4400" dirty="0"/>
          </a:p>
        </p:txBody>
      </p:sp>
      <p:sp>
        <p:nvSpPr>
          <p:cNvPr id="3" name="Text Placeholder 2"/>
          <p:cNvSpPr>
            <a:spLocks noGrp="1"/>
          </p:cNvSpPr>
          <p:nvPr>
            <p:ph type="body" idx="1"/>
          </p:nvPr>
        </p:nvSpPr>
        <p:spPr/>
        <p:txBody>
          <a:bodyPr/>
          <a:lstStyle/>
          <a:p>
            <a:pPr lvl="0"/>
            <a:endParaRPr lang="en-US" dirty="0" smtClean="0"/>
          </a:p>
          <a:p>
            <a:pPr lvl="0"/>
            <a:endParaRPr lang="en-US" dirty="0"/>
          </a:p>
          <a:p>
            <a:pPr lvl="0"/>
            <a:r>
              <a:rPr lang="en-US" sz="2800" dirty="0" smtClean="0"/>
              <a:t>“</a:t>
            </a:r>
            <a:r>
              <a:rPr lang="en-US" sz="2800" dirty="0"/>
              <a:t>If we want safer, higher-quality care, we will need to have redesigned systems of care, including the use of information technology to support clinical and administrative processes</a:t>
            </a:r>
            <a:r>
              <a:rPr lang="en-US" sz="2800" dirty="0" smtClean="0"/>
              <a:t>.”</a:t>
            </a:r>
          </a:p>
          <a:p>
            <a:pPr lvl="0"/>
            <a:endParaRPr lang="en-US" sz="2800" dirty="0" smtClean="0"/>
          </a:p>
          <a:p>
            <a:pPr lvl="0" algn="r"/>
            <a:r>
              <a:rPr lang="en-US" dirty="0" smtClean="0"/>
              <a:t>Committee </a:t>
            </a:r>
            <a:r>
              <a:rPr lang="en-US" dirty="0"/>
              <a:t>on the Quality of Health Care in </a:t>
            </a:r>
            <a:r>
              <a:rPr lang="en-US" dirty="0" smtClean="0"/>
              <a:t>America</a:t>
            </a:r>
            <a:endParaRPr lang="en-US" dirty="0"/>
          </a:p>
          <a:p>
            <a:pPr lvl="0" algn="r"/>
            <a:r>
              <a:rPr lang="en-US" dirty="0" smtClean="0"/>
              <a:t>(Institute of Medicine, </a:t>
            </a:r>
            <a:r>
              <a:rPr lang="en-US" i="1" dirty="0" smtClean="0"/>
              <a:t>Crossing </a:t>
            </a:r>
            <a:r>
              <a:rPr lang="en-US" i="1" dirty="0"/>
              <a:t>the Quality </a:t>
            </a:r>
            <a:r>
              <a:rPr lang="en-US" i="1" dirty="0" smtClean="0"/>
              <a:t>Chasm</a:t>
            </a:r>
            <a:r>
              <a:rPr lang="en-US" dirty="0" smtClean="0"/>
              <a:t>, 2001)</a:t>
            </a:r>
            <a:endParaRPr lang="en-US" dirty="0"/>
          </a:p>
          <a:p>
            <a:endParaRPr lang="en-US" dirty="0"/>
          </a:p>
        </p:txBody>
      </p:sp>
    </p:spTree>
    <p:extLst>
      <p:ext uri="{BB962C8B-B14F-4D97-AF65-F5344CB8AC3E}">
        <p14:creationId xmlns:p14="http://schemas.microsoft.com/office/powerpoint/2010/main" val="142156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Implementing Practice Transformation through a Quality Framework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310695293"/>
              </p:ext>
            </p:extLst>
          </p:nvPr>
        </p:nvGraphicFramePr>
        <p:xfrm>
          <a:off x="769938" y="1220890"/>
          <a:ext cx="8374062" cy="4722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078314" y="1133666"/>
            <a:ext cx="648267" cy="2079872"/>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400" b="1" dirty="0" smtClean="0"/>
              <a:t>ACN QPS</a:t>
            </a:r>
            <a:endParaRPr lang="en-US" sz="2400" b="1" dirty="0"/>
          </a:p>
        </p:txBody>
      </p:sp>
      <p:sp>
        <p:nvSpPr>
          <p:cNvPr id="8" name="Rectangle 7"/>
          <p:cNvSpPr/>
          <p:nvPr/>
        </p:nvSpPr>
        <p:spPr>
          <a:xfrm>
            <a:off x="1078314" y="3320093"/>
            <a:ext cx="648267" cy="2553269"/>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400" b="1" dirty="0" smtClean="0"/>
              <a:t>Nursing QPS</a:t>
            </a:r>
            <a:endParaRPr lang="en-US" sz="2400" b="1" dirty="0"/>
          </a:p>
        </p:txBody>
      </p:sp>
      <p:sp>
        <p:nvSpPr>
          <p:cNvPr id="10" name="TextBox 9"/>
          <p:cNvSpPr txBox="1"/>
          <p:nvPr/>
        </p:nvSpPr>
        <p:spPr>
          <a:xfrm>
            <a:off x="326360" y="1849016"/>
            <a:ext cx="600164" cy="3040474"/>
          </a:xfrm>
          <a:prstGeom prst="rect">
            <a:avLst/>
          </a:prstGeom>
          <a:noFill/>
        </p:spPr>
        <p:txBody>
          <a:bodyPr vert="vert270" wrap="square" rtlCol="0">
            <a:spAutoFit/>
          </a:bodyPr>
          <a:lstStyle/>
          <a:p>
            <a:pPr>
              <a:lnSpc>
                <a:spcPct val="150000"/>
              </a:lnSpc>
            </a:pPr>
            <a:r>
              <a:rPr lang="en-US" b="1" dirty="0" smtClean="0"/>
              <a:t>NYP QPS Goals and Metrics</a:t>
            </a:r>
            <a:endParaRPr lang="en-US" b="1" dirty="0"/>
          </a:p>
        </p:txBody>
      </p:sp>
      <p:sp>
        <p:nvSpPr>
          <p:cNvPr id="9" name="TextBox 8"/>
          <p:cNvSpPr txBox="1"/>
          <p:nvPr/>
        </p:nvSpPr>
        <p:spPr>
          <a:xfrm>
            <a:off x="1726581" y="2145466"/>
            <a:ext cx="600164" cy="2447574"/>
          </a:xfrm>
          <a:prstGeom prst="rect">
            <a:avLst/>
          </a:prstGeom>
          <a:noFill/>
        </p:spPr>
        <p:txBody>
          <a:bodyPr vert="vert270" wrap="square" rtlCol="0">
            <a:spAutoFit/>
          </a:bodyPr>
          <a:lstStyle/>
          <a:p>
            <a:pPr>
              <a:lnSpc>
                <a:spcPct val="150000"/>
              </a:lnSpc>
            </a:pPr>
            <a:r>
              <a:rPr lang="en-US" b="1" dirty="0" smtClean="0"/>
              <a:t>CHP Goals and Metrics</a:t>
            </a:r>
            <a:endParaRPr lang="en-US" b="1" dirty="0"/>
          </a:p>
        </p:txBody>
      </p:sp>
    </p:spTree>
    <p:extLst>
      <p:ext uri="{BB962C8B-B14F-4D97-AF65-F5344CB8AC3E}">
        <p14:creationId xmlns:p14="http://schemas.microsoft.com/office/powerpoint/2010/main" val="2779245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4739" y="864097"/>
            <a:ext cx="6738425" cy="500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3600" dirty="0" smtClean="0"/>
              <a:t>Quality Improvement Model</a:t>
            </a:r>
            <a:endParaRPr lang="en-US" sz="3600" dirty="0"/>
          </a:p>
        </p:txBody>
      </p:sp>
    </p:spTree>
    <p:extLst>
      <p:ext uri="{BB962C8B-B14F-4D97-AF65-F5344CB8AC3E}">
        <p14:creationId xmlns:p14="http://schemas.microsoft.com/office/powerpoint/2010/main" val="256205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200" dirty="0" smtClean="0"/>
              <a:t>STaR SPNS Team</a:t>
            </a:r>
            <a:endParaRPr lang="en-US" sz="3200" dirty="0"/>
          </a:p>
        </p:txBody>
      </p:sp>
      <p:sp>
        <p:nvSpPr>
          <p:cNvPr id="3" name="Content Placeholder 2"/>
          <p:cNvSpPr>
            <a:spLocks noGrp="1"/>
          </p:cNvSpPr>
          <p:nvPr>
            <p:ph type="body" idx="1"/>
          </p:nvPr>
        </p:nvSpPr>
        <p:spPr/>
        <p:txBody>
          <a:bodyPr>
            <a:normAutofit fontScale="77500" lnSpcReduction="20000"/>
          </a:bodyPr>
          <a:lstStyle/>
          <a:p>
            <a:pPr marL="0" indent="0">
              <a:spcBef>
                <a:spcPts val="0"/>
              </a:spcBef>
              <a:buNone/>
            </a:pPr>
            <a:r>
              <a:rPr lang="en-US" dirty="0"/>
              <a:t>Susan Olender</a:t>
            </a:r>
          </a:p>
          <a:p>
            <a:pPr marL="0" indent="0">
              <a:spcBef>
                <a:spcPts val="0"/>
              </a:spcBef>
              <a:buNone/>
            </a:pPr>
            <a:r>
              <a:rPr lang="en-US" sz="2300" i="1" dirty="0"/>
              <a:t>Principal Investigator</a:t>
            </a:r>
          </a:p>
          <a:p>
            <a:pPr marL="0" indent="0">
              <a:spcBef>
                <a:spcPts val="0"/>
              </a:spcBef>
              <a:buNone/>
            </a:pPr>
            <a:endParaRPr lang="en-US" dirty="0" smtClean="0"/>
          </a:p>
          <a:p>
            <a:pPr marL="0" indent="0">
              <a:spcBef>
                <a:spcPts val="0"/>
              </a:spcBef>
              <a:buNone/>
            </a:pPr>
            <a:r>
              <a:rPr lang="en-US" dirty="0" smtClean="0"/>
              <a:t>Mila Gonzalez </a:t>
            </a:r>
          </a:p>
          <a:p>
            <a:pPr marL="0" indent="0">
              <a:spcBef>
                <a:spcPts val="0"/>
              </a:spcBef>
              <a:buNone/>
            </a:pPr>
            <a:r>
              <a:rPr lang="en-US" sz="2300" i="1" dirty="0" smtClean="0"/>
              <a:t>Project Director</a:t>
            </a:r>
            <a:endParaRPr lang="en-US" sz="2300" i="1" dirty="0"/>
          </a:p>
          <a:p>
            <a:pPr marL="0" indent="0">
              <a:spcBef>
                <a:spcPts val="0"/>
              </a:spcBef>
              <a:buNone/>
            </a:pPr>
            <a:endParaRPr lang="en-US" dirty="0" smtClean="0"/>
          </a:p>
          <a:p>
            <a:pPr marL="0" indent="0">
              <a:spcBef>
                <a:spcPts val="0"/>
              </a:spcBef>
              <a:buNone/>
            </a:pPr>
            <a:r>
              <a:rPr lang="en-US" dirty="0" smtClean="0"/>
              <a:t>Audrey Perez </a:t>
            </a:r>
            <a:endParaRPr lang="en-US" dirty="0"/>
          </a:p>
          <a:p>
            <a:pPr marL="0" indent="0">
              <a:spcBef>
                <a:spcPts val="0"/>
              </a:spcBef>
              <a:buNone/>
            </a:pPr>
            <a:r>
              <a:rPr lang="en-US" sz="2300" i="1" dirty="0" smtClean="0"/>
              <a:t>Clinical Care Coordinator</a:t>
            </a:r>
          </a:p>
          <a:p>
            <a:pPr marL="0" indent="0">
              <a:spcBef>
                <a:spcPts val="0"/>
              </a:spcBef>
              <a:buNone/>
            </a:pPr>
            <a:endParaRPr lang="en-US" dirty="0" smtClean="0"/>
          </a:p>
          <a:p>
            <a:pPr marL="0" indent="0">
              <a:spcBef>
                <a:spcPts val="0"/>
              </a:spcBef>
              <a:buNone/>
            </a:pPr>
            <a:r>
              <a:rPr lang="en-US" dirty="0" smtClean="0"/>
              <a:t>Marilena Lekas</a:t>
            </a:r>
          </a:p>
          <a:p>
            <a:pPr marL="0" indent="0">
              <a:spcBef>
                <a:spcPts val="0"/>
              </a:spcBef>
              <a:buNone/>
            </a:pPr>
            <a:r>
              <a:rPr lang="en-US" sz="2300" i="1" dirty="0" smtClean="0"/>
              <a:t>Evaluator</a:t>
            </a:r>
          </a:p>
          <a:p>
            <a:pPr marL="0" indent="0">
              <a:spcBef>
                <a:spcPts val="0"/>
              </a:spcBef>
              <a:buNone/>
            </a:pPr>
            <a:endParaRPr lang="en-US" dirty="0" smtClean="0"/>
          </a:p>
          <a:p>
            <a:pPr marL="0" indent="0">
              <a:spcBef>
                <a:spcPts val="0"/>
              </a:spcBef>
              <a:buNone/>
            </a:pPr>
            <a:r>
              <a:rPr lang="en-US" dirty="0" smtClean="0"/>
              <a:t>James Beltran</a:t>
            </a:r>
          </a:p>
          <a:p>
            <a:pPr marL="0" indent="0">
              <a:spcBef>
                <a:spcPts val="0"/>
              </a:spcBef>
              <a:buNone/>
            </a:pPr>
            <a:r>
              <a:rPr lang="en-US" sz="2300" i="1" dirty="0" smtClean="0"/>
              <a:t>Data Coordinator</a:t>
            </a:r>
            <a:endParaRPr lang="en-US" sz="2300" dirty="0" smtClean="0"/>
          </a:p>
          <a:p>
            <a:pPr marL="0" indent="0">
              <a:spcBef>
                <a:spcPts val="0"/>
              </a:spcBef>
              <a:buNone/>
            </a:pPr>
            <a:endParaRPr lang="en-US" dirty="0" smtClean="0"/>
          </a:p>
          <a:p>
            <a:pPr marL="0" indent="0">
              <a:spcBef>
                <a:spcPts val="0"/>
              </a:spcBef>
              <a:buNone/>
            </a:pPr>
            <a:r>
              <a:rPr lang="en-US" dirty="0" smtClean="0"/>
              <a:t>Jesse Thomas</a:t>
            </a:r>
          </a:p>
          <a:p>
            <a:pPr marL="0" indent="0">
              <a:spcBef>
                <a:spcPts val="0"/>
              </a:spcBef>
              <a:buNone/>
            </a:pPr>
            <a:r>
              <a:rPr lang="en-US" sz="2300" i="1" dirty="0" smtClean="0"/>
              <a:t>HIT Consultant, RDE</a:t>
            </a:r>
          </a:p>
          <a:p>
            <a:pPr marL="0" indent="0">
              <a:spcBef>
                <a:spcPts val="0"/>
              </a:spcBef>
              <a:buNone/>
            </a:pPr>
            <a:endParaRPr lang="en-US" dirty="0" smtClean="0"/>
          </a:p>
          <a:p>
            <a:pPr marL="0" indent="0">
              <a:spcBef>
                <a:spcPts val="0"/>
              </a:spcBef>
              <a:buNone/>
            </a:pPr>
            <a:r>
              <a:rPr lang="en-US" dirty="0" smtClean="0"/>
              <a:t>Anusha Dayananda</a:t>
            </a:r>
          </a:p>
          <a:p>
            <a:pPr marL="0" indent="0">
              <a:spcBef>
                <a:spcPts val="0"/>
              </a:spcBef>
              <a:buNone/>
            </a:pPr>
            <a:r>
              <a:rPr lang="en-US" sz="2300" i="1" dirty="0" smtClean="0"/>
              <a:t>HIT Consultant, RDE</a:t>
            </a:r>
            <a:endParaRPr lang="en-US" sz="2300" i="1" dirty="0"/>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920383" y="1519168"/>
            <a:ext cx="5952521" cy="3671809"/>
          </a:xfrm>
          <a:prstGeom prst="rect">
            <a:avLst/>
          </a:prstGeom>
        </p:spPr>
      </p:pic>
    </p:spTree>
    <p:extLst>
      <p:ext uri="{BB962C8B-B14F-4D97-AF65-F5344CB8AC3E}">
        <p14:creationId xmlns:p14="http://schemas.microsoft.com/office/powerpoint/2010/main" val="4072094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t>Care Teams QI Projects Timeline</a:t>
            </a:r>
            <a:endParaRPr lang="en-US" sz="4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716257"/>
            <a:ext cx="9081313" cy="340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722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261493" cy="1038992"/>
          </a:xfrm>
        </p:spPr>
        <p:txBody>
          <a:bodyPr>
            <a:noAutofit/>
          </a:bodyPr>
          <a:lstStyle/>
          <a:p>
            <a:r>
              <a:rPr lang="en-US" sz="3600" dirty="0"/>
              <a:t>Facilitating </a:t>
            </a:r>
            <a:r>
              <a:rPr lang="en-US" sz="3600" dirty="0" smtClean="0"/>
              <a:t>Transformation: Updating the Treatment Adherence Program</a:t>
            </a:r>
            <a:endParaRPr lang="en-US" sz="3600" dirty="0"/>
          </a:p>
        </p:txBody>
      </p:sp>
      <p:sp>
        <p:nvSpPr>
          <p:cNvPr id="3" name="Text Placeholder 2"/>
          <p:cNvSpPr>
            <a:spLocks noGrp="1"/>
          </p:cNvSpPr>
          <p:nvPr>
            <p:ph type="body" idx="1"/>
          </p:nvPr>
        </p:nvSpPr>
        <p:spPr>
          <a:xfrm>
            <a:off x="476106" y="1435898"/>
            <a:ext cx="8414675" cy="4244469"/>
          </a:xfrm>
        </p:spPr>
        <p:txBody>
          <a:bodyPr>
            <a:noAutofit/>
          </a:bodyPr>
          <a:lstStyle/>
          <a:p>
            <a:pPr marL="342900" indent="-342900">
              <a:lnSpc>
                <a:spcPct val="100000"/>
              </a:lnSpc>
              <a:spcBef>
                <a:spcPts val="1200"/>
              </a:spcBef>
              <a:buFont typeface="Wingdings" pitchFamily="2" charset="2"/>
              <a:buChar char="q"/>
            </a:pPr>
            <a:r>
              <a:rPr lang="en-US" sz="2800" dirty="0" smtClean="0"/>
              <a:t>“Jumpstart” Adherence Program  defunded</a:t>
            </a:r>
            <a:endParaRPr lang="en-US" sz="1900" dirty="0"/>
          </a:p>
          <a:p>
            <a:pPr marL="342900" indent="-342900">
              <a:lnSpc>
                <a:spcPct val="100000"/>
              </a:lnSpc>
              <a:spcBef>
                <a:spcPts val="1200"/>
              </a:spcBef>
              <a:buFont typeface="Wingdings" pitchFamily="2" charset="2"/>
              <a:buChar char="q"/>
            </a:pPr>
            <a:r>
              <a:rPr lang="en-US" sz="2800" dirty="0"/>
              <a:t>Pre-poured pillboxes paired with education are essential adherence support intervention for patients </a:t>
            </a:r>
          </a:p>
          <a:p>
            <a:pPr marL="342900" indent="-342900">
              <a:lnSpc>
                <a:spcPct val="100000"/>
              </a:lnSpc>
              <a:spcBef>
                <a:spcPts val="1200"/>
              </a:spcBef>
              <a:buFont typeface="Wingdings" pitchFamily="2" charset="2"/>
              <a:buChar char="q"/>
            </a:pPr>
            <a:r>
              <a:rPr lang="en-US" sz="2800" dirty="0" smtClean="0"/>
              <a:t>Opportunities to use Nursing </a:t>
            </a:r>
            <a:r>
              <a:rPr lang="en-US" sz="2800" dirty="0"/>
              <a:t>expertise </a:t>
            </a:r>
            <a:r>
              <a:rPr lang="en-US" sz="2800" dirty="0" smtClean="0"/>
              <a:t>in medications </a:t>
            </a:r>
            <a:r>
              <a:rPr lang="en-US" sz="2800" dirty="0"/>
              <a:t>and </a:t>
            </a:r>
            <a:r>
              <a:rPr lang="en-US" sz="2800" dirty="0" smtClean="0"/>
              <a:t>patient </a:t>
            </a:r>
            <a:r>
              <a:rPr lang="en-US" sz="2800" dirty="0"/>
              <a:t>education</a:t>
            </a:r>
          </a:p>
          <a:p>
            <a:pPr marL="685800" lvl="1" indent="-342900">
              <a:lnSpc>
                <a:spcPct val="100000"/>
              </a:lnSpc>
              <a:spcBef>
                <a:spcPts val="1200"/>
              </a:spcBef>
              <a:buFont typeface="Wingdings" pitchFamily="2" charset="2"/>
              <a:buChar char="q"/>
            </a:pPr>
            <a:r>
              <a:rPr lang="en-US" sz="2400" dirty="0" smtClean="0"/>
              <a:t>Prevention of Medication errors </a:t>
            </a:r>
            <a:endParaRPr lang="en-US" sz="2400" dirty="0"/>
          </a:p>
          <a:p>
            <a:pPr marL="342900" indent="-342900">
              <a:lnSpc>
                <a:spcPct val="100000"/>
              </a:lnSpc>
              <a:spcBef>
                <a:spcPts val="1200"/>
              </a:spcBef>
              <a:buFont typeface="Wingdings" pitchFamily="2" charset="2"/>
              <a:buChar char="q"/>
            </a:pPr>
            <a:r>
              <a:rPr lang="en-US" sz="2800" dirty="0" smtClean="0"/>
              <a:t>Nurses as an integral part of the Clinical </a:t>
            </a:r>
            <a:r>
              <a:rPr lang="en-US" sz="2800" dirty="0"/>
              <a:t>Care </a:t>
            </a:r>
            <a:r>
              <a:rPr lang="en-US" sz="2800" dirty="0" smtClean="0"/>
              <a:t>Teams</a:t>
            </a:r>
            <a:endParaRPr lang="en-US" sz="2800" dirty="0"/>
          </a:p>
        </p:txBody>
      </p:sp>
    </p:spTree>
    <p:extLst>
      <p:ext uri="{BB962C8B-B14F-4D97-AF65-F5344CB8AC3E}">
        <p14:creationId xmlns:p14="http://schemas.microsoft.com/office/powerpoint/2010/main" val="489838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p>
            <a:r>
              <a:rPr lang="en-US" sz="4000" dirty="0" smtClean="0"/>
              <a:t>Nurses Working at the Top of License</a:t>
            </a:r>
            <a:endParaRPr lang="en-US" sz="4000" b="0" dirty="0"/>
          </a:p>
        </p:txBody>
      </p:sp>
      <p:sp>
        <p:nvSpPr>
          <p:cNvPr id="3" name="Text Placeholder 2"/>
          <p:cNvSpPr>
            <a:spLocks noGrp="1"/>
          </p:cNvSpPr>
          <p:nvPr>
            <p:ph type="body" idx="1"/>
          </p:nvPr>
        </p:nvSpPr>
        <p:spPr/>
        <p:txBody>
          <a:bodyPr>
            <a:normAutofit/>
          </a:bodyPr>
          <a:lstStyle/>
          <a:p>
            <a:pPr marL="571500" indent="-571500">
              <a:lnSpc>
                <a:spcPct val="100000"/>
              </a:lnSpc>
              <a:spcBef>
                <a:spcPts val="0"/>
              </a:spcBef>
              <a:spcAft>
                <a:spcPts val="1200"/>
              </a:spcAft>
              <a:buFont typeface="Wingdings" pitchFamily="2" charset="2"/>
              <a:buChar char="q"/>
            </a:pPr>
            <a:r>
              <a:rPr lang="en-US" sz="2800" dirty="0" smtClean="0"/>
              <a:t>Medication </a:t>
            </a:r>
            <a:r>
              <a:rPr lang="en-US" sz="2800" dirty="0"/>
              <a:t>distribution &amp; reconciliation </a:t>
            </a:r>
            <a:r>
              <a:rPr lang="en-US" sz="2800" dirty="0" smtClean="0"/>
              <a:t>and adherence support through Primary Care Nursing</a:t>
            </a:r>
          </a:p>
          <a:p>
            <a:pPr marL="571500" indent="-571500">
              <a:lnSpc>
                <a:spcPct val="100000"/>
              </a:lnSpc>
              <a:spcBef>
                <a:spcPts val="0"/>
              </a:spcBef>
              <a:spcAft>
                <a:spcPts val="1200"/>
              </a:spcAft>
              <a:buFont typeface="Wingdings" pitchFamily="2" charset="2"/>
              <a:buChar char="q"/>
            </a:pPr>
            <a:endParaRPr lang="en-US" sz="2800" dirty="0"/>
          </a:p>
        </p:txBody>
      </p:sp>
      <p:pic>
        <p:nvPicPr>
          <p:cNvPr id="3074" name="Picture 2"/>
          <p:cNvPicPr>
            <a:picLocks noGrp="1" noChangeAspect="1" noChangeArrowheads="1"/>
          </p:cNvPicPr>
          <p:nvPr>
            <p:ph idx="4294967295"/>
          </p:nvPr>
        </p:nvPicPr>
        <p:blipFill>
          <a:blip r:embed="rId2" cstate="email">
            <a:extLst>
              <a:ext uri="{28A0092B-C50C-407E-A947-70E740481C1C}">
                <a14:useLocalDpi xmlns:a14="http://schemas.microsoft.com/office/drawing/2010/main" val="0"/>
              </a:ext>
            </a:extLst>
          </a:blip>
          <a:srcRect/>
          <a:stretch>
            <a:fillRect/>
          </a:stretch>
        </p:blipFill>
        <p:spPr bwMode="auto">
          <a:xfrm>
            <a:off x="2689275" y="2892889"/>
            <a:ext cx="381000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745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0"/>
            <a:ext cx="8261493" cy="1152527"/>
          </a:xfrm>
        </p:spPr>
        <p:txBody>
          <a:bodyPr>
            <a:noAutofit/>
          </a:bodyPr>
          <a:lstStyle/>
          <a:p>
            <a:r>
              <a:rPr lang="en-US" sz="4000" dirty="0"/>
              <a:t>CCT Dashboard: Primary Care Nursing </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18084"/>
            <a:ext cx="7083084" cy="219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545" y="3333995"/>
            <a:ext cx="816725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9075" y="4593709"/>
            <a:ext cx="4019797" cy="546265"/>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08156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0"/>
            <a:ext cx="8261493" cy="1152527"/>
          </a:xfrm>
        </p:spPr>
        <p:txBody>
          <a:bodyPr anchor="b">
            <a:noAutofit/>
          </a:bodyPr>
          <a:lstStyle/>
          <a:p>
            <a:r>
              <a:rPr lang="en-US" sz="3600" dirty="0" smtClean="0"/>
              <a:t>STaR Working Group on Medication Distribution &amp; Adherence Support</a:t>
            </a:r>
            <a:endParaRPr lang="en-US" sz="3600" dirty="0"/>
          </a:p>
        </p:txBody>
      </p:sp>
      <p:sp>
        <p:nvSpPr>
          <p:cNvPr id="4" name="Content Placeholder 3"/>
          <p:cNvSpPr>
            <a:spLocks noGrp="1"/>
          </p:cNvSpPr>
          <p:nvPr>
            <p:ph type="body" idx="1"/>
          </p:nvPr>
        </p:nvSpPr>
        <p:spPr>
          <a:xfrm>
            <a:off x="476106" y="1576575"/>
            <a:ext cx="8261492" cy="4244469"/>
          </a:xfrm>
        </p:spPr>
        <p:txBody>
          <a:bodyPr>
            <a:normAutofit/>
          </a:bodyPr>
          <a:lstStyle/>
          <a:p>
            <a:pPr marL="342900" indent="-342900">
              <a:lnSpc>
                <a:spcPct val="100000"/>
              </a:lnSpc>
              <a:buFont typeface="Wingdings" pitchFamily="2" charset="2"/>
              <a:buChar char="q"/>
            </a:pPr>
            <a:r>
              <a:rPr lang="en-US" sz="2400" dirty="0" smtClean="0"/>
              <a:t>Working Group consisted of representatives from each of the stakeholder groups with interest:</a:t>
            </a:r>
          </a:p>
          <a:p>
            <a:pPr marL="800100" lvl="2" indent="-342900">
              <a:lnSpc>
                <a:spcPct val="150000"/>
              </a:lnSpc>
              <a:buFont typeface="Wingdings" pitchFamily="2" charset="2"/>
              <a:buChar char="v"/>
            </a:pPr>
            <a:r>
              <a:rPr lang="en-US" sz="2000" dirty="0" smtClean="0">
                <a:solidFill>
                  <a:schemeClr val="tx1">
                    <a:lumMod val="75000"/>
                    <a:lumOff val="25000"/>
                  </a:schemeClr>
                </a:solidFill>
              </a:rPr>
              <a:t>Registered Nurses </a:t>
            </a:r>
          </a:p>
          <a:p>
            <a:pPr marL="800100" lvl="2" indent="-342900">
              <a:lnSpc>
                <a:spcPct val="150000"/>
              </a:lnSpc>
              <a:buFont typeface="Wingdings" pitchFamily="2" charset="2"/>
              <a:buChar char="v"/>
            </a:pPr>
            <a:r>
              <a:rPr lang="en-US" sz="2000" dirty="0" smtClean="0">
                <a:solidFill>
                  <a:schemeClr val="tx1">
                    <a:lumMod val="75000"/>
                    <a:lumOff val="25000"/>
                  </a:schemeClr>
                </a:solidFill>
              </a:rPr>
              <a:t>Nurse Administrator</a:t>
            </a:r>
          </a:p>
          <a:p>
            <a:pPr marL="800100" lvl="2" indent="-342900">
              <a:lnSpc>
                <a:spcPct val="150000"/>
              </a:lnSpc>
              <a:buFont typeface="Wingdings" pitchFamily="2" charset="2"/>
              <a:buChar char="v"/>
            </a:pPr>
            <a:r>
              <a:rPr lang="en-US" sz="2000" dirty="0" smtClean="0">
                <a:solidFill>
                  <a:schemeClr val="tx1">
                    <a:lumMod val="75000"/>
                    <a:lumOff val="25000"/>
                  </a:schemeClr>
                </a:solidFill>
              </a:rPr>
              <a:t>Physicians </a:t>
            </a:r>
          </a:p>
          <a:p>
            <a:pPr marL="800100" lvl="2" indent="-342900">
              <a:lnSpc>
                <a:spcPct val="150000"/>
              </a:lnSpc>
              <a:buFont typeface="Wingdings" pitchFamily="2" charset="2"/>
              <a:buChar char="v"/>
            </a:pPr>
            <a:r>
              <a:rPr lang="en-US" sz="2000" dirty="0" smtClean="0">
                <a:solidFill>
                  <a:schemeClr val="tx1">
                    <a:lumMod val="75000"/>
                    <a:lumOff val="25000"/>
                  </a:schemeClr>
                </a:solidFill>
              </a:rPr>
              <a:t>Adherence Supervisor</a:t>
            </a:r>
          </a:p>
          <a:p>
            <a:pPr marL="800100" lvl="2" indent="-342900">
              <a:lnSpc>
                <a:spcPct val="150000"/>
              </a:lnSpc>
              <a:buFont typeface="Wingdings" pitchFamily="2" charset="2"/>
              <a:buChar char="v"/>
            </a:pPr>
            <a:r>
              <a:rPr lang="en-US" sz="2000" dirty="0" smtClean="0">
                <a:solidFill>
                  <a:schemeClr val="tx1">
                    <a:lumMod val="75000"/>
                    <a:lumOff val="25000"/>
                  </a:schemeClr>
                </a:solidFill>
              </a:rPr>
              <a:t>Operations Manager </a:t>
            </a:r>
          </a:p>
          <a:p>
            <a:pPr marL="342900" indent="-342900">
              <a:lnSpc>
                <a:spcPct val="100000"/>
              </a:lnSpc>
              <a:buFont typeface="Wingdings" pitchFamily="2" charset="2"/>
              <a:buChar char="q"/>
            </a:pPr>
            <a:r>
              <a:rPr lang="en-US" sz="2400" dirty="0" smtClean="0"/>
              <a:t>STaR Team facilitated the creation of the Working Group and participated in the meetings</a:t>
            </a:r>
          </a:p>
        </p:txBody>
      </p:sp>
    </p:spTree>
    <p:extLst>
      <p:ext uri="{BB962C8B-B14F-4D97-AF65-F5344CB8AC3E}">
        <p14:creationId xmlns:p14="http://schemas.microsoft.com/office/powerpoint/2010/main" val="3402332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0"/>
            <a:ext cx="8261493" cy="1152527"/>
          </a:xfrm>
        </p:spPr>
        <p:txBody>
          <a:bodyPr anchor="b">
            <a:noAutofit/>
          </a:bodyPr>
          <a:lstStyle/>
          <a:p>
            <a:pPr algn="ctr"/>
            <a:r>
              <a:rPr lang="en-US" sz="3600" dirty="0" smtClean="0"/>
              <a:t>Building on a Strength and Engaging Stakeholders for Transformation</a:t>
            </a: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59988" y="1557591"/>
            <a:ext cx="5807297" cy="4355473"/>
          </a:xfrm>
          <a:prstGeom prst="rect">
            <a:avLst/>
          </a:prstGeom>
        </p:spPr>
      </p:pic>
    </p:spTree>
    <p:extLst>
      <p:ext uri="{BB962C8B-B14F-4D97-AF65-F5344CB8AC3E}">
        <p14:creationId xmlns:p14="http://schemas.microsoft.com/office/powerpoint/2010/main" val="1055998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261493" cy="1024924"/>
          </a:xfrm>
        </p:spPr>
        <p:txBody>
          <a:bodyPr anchor="b">
            <a:noAutofit/>
          </a:bodyPr>
          <a:lstStyle/>
          <a:p>
            <a:r>
              <a:rPr lang="en-US" sz="4000" dirty="0" smtClean="0"/>
              <a:t>Planning Implementation of </a:t>
            </a:r>
            <a:br>
              <a:rPr lang="en-US" sz="4000" dirty="0" smtClean="0"/>
            </a:br>
            <a:r>
              <a:rPr lang="en-US" sz="4000" dirty="0" smtClean="0"/>
              <a:t>New Treatment Adherence Program  </a:t>
            </a:r>
            <a:endParaRPr lang="en-US" sz="4000" dirty="0"/>
          </a:p>
        </p:txBody>
      </p:sp>
      <p:sp>
        <p:nvSpPr>
          <p:cNvPr id="4" name="Content Placeholder 3"/>
          <p:cNvSpPr>
            <a:spLocks noGrp="1"/>
          </p:cNvSpPr>
          <p:nvPr>
            <p:ph type="body" idx="1"/>
          </p:nvPr>
        </p:nvSpPr>
        <p:spPr/>
        <p:txBody>
          <a:bodyPr>
            <a:normAutofit fontScale="92500" lnSpcReduction="20000"/>
          </a:bodyPr>
          <a:lstStyle/>
          <a:p>
            <a:pPr marL="342900" indent="-342900">
              <a:lnSpc>
                <a:spcPct val="100000"/>
              </a:lnSpc>
              <a:spcAft>
                <a:spcPts val="600"/>
              </a:spcAft>
              <a:buFont typeface="Wingdings" pitchFamily="2" charset="2"/>
              <a:buChar char="q"/>
            </a:pPr>
            <a:r>
              <a:rPr lang="en-US" sz="2000" dirty="0" smtClean="0"/>
              <a:t>Review the old process and policies with the following goals: </a:t>
            </a:r>
          </a:p>
          <a:p>
            <a:pPr marL="571500" lvl="1" indent="-342900">
              <a:lnSpc>
                <a:spcPct val="100000"/>
              </a:lnSpc>
              <a:spcAft>
                <a:spcPts val="600"/>
              </a:spcAft>
              <a:buFont typeface="Wingdings" pitchFamily="2" charset="2"/>
              <a:buChar char="v"/>
            </a:pPr>
            <a:r>
              <a:rPr lang="en-US" sz="1800" dirty="0" smtClean="0">
                <a:solidFill>
                  <a:schemeClr val="tx1">
                    <a:lumMod val="75000"/>
                    <a:lumOff val="25000"/>
                  </a:schemeClr>
                </a:solidFill>
              </a:rPr>
              <a:t>Identify issues </a:t>
            </a:r>
          </a:p>
          <a:p>
            <a:pPr marL="800100" lvl="2" indent="-342900">
              <a:lnSpc>
                <a:spcPct val="100000"/>
              </a:lnSpc>
              <a:spcAft>
                <a:spcPts val="600"/>
              </a:spcAft>
              <a:buFont typeface="Wingdings" pitchFamily="2" charset="2"/>
              <a:buChar char="§"/>
            </a:pPr>
            <a:r>
              <a:rPr lang="en-US" sz="1800" dirty="0">
                <a:solidFill>
                  <a:schemeClr val="tx1">
                    <a:lumMod val="75000"/>
                    <a:lumOff val="25000"/>
                  </a:schemeClr>
                </a:solidFill>
              </a:rPr>
              <a:t>M</a:t>
            </a:r>
            <a:r>
              <a:rPr lang="en-US" sz="1800" dirty="0" smtClean="0">
                <a:solidFill>
                  <a:schemeClr val="tx1">
                    <a:lumMod val="75000"/>
                    <a:lumOff val="25000"/>
                  </a:schemeClr>
                </a:solidFill>
              </a:rPr>
              <a:t>edical errors </a:t>
            </a:r>
          </a:p>
          <a:p>
            <a:pPr marL="800100" lvl="2" indent="-342900">
              <a:lnSpc>
                <a:spcPct val="100000"/>
              </a:lnSpc>
              <a:spcAft>
                <a:spcPts val="600"/>
              </a:spcAft>
              <a:buFont typeface="Wingdings" pitchFamily="2" charset="2"/>
              <a:buChar char="§"/>
            </a:pPr>
            <a:r>
              <a:rPr lang="en-US" sz="1800" dirty="0" smtClean="0">
                <a:solidFill>
                  <a:schemeClr val="tx1">
                    <a:lumMod val="75000"/>
                    <a:lumOff val="25000"/>
                  </a:schemeClr>
                </a:solidFill>
              </a:rPr>
              <a:t>Reconciliation issues</a:t>
            </a:r>
          </a:p>
          <a:p>
            <a:pPr marL="800100" lvl="2" indent="-342900">
              <a:lnSpc>
                <a:spcPct val="100000"/>
              </a:lnSpc>
              <a:spcAft>
                <a:spcPts val="600"/>
              </a:spcAft>
              <a:buFont typeface="Wingdings" pitchFamily="2" charset="2"/>
              <a:buChar char="§"/>
            </a:pPr>
            <a:r>
              <a:rPr lang="en-US" sz="1800" dirty="0" smtClean="0">
                <a:solidFill>
                  <a:schemeClr val="tx1">
                    <a:lumMod val="75000"/>
                    <a:lumOff val="25000"/>
                  </a:schemeClr>
                </a:solidFill>
              </a:rPr>
              <a:t>Large number of patients pick-up medication (~200 patients)</a:t>
            </a:r>
          </a:p>
          <a:p>
            <a:pPr marL="571500" lvl="1" indent="-342900">
              <a:lnSpc>
                <a:spcPct val="100000"/>
              </a:lnSpc>
              <a:spcAft>
                <a:spcPts val="600"/>
              </a:spcAft>
              <a:buFont typeface="Wingdings" pitchFamily="2" charset="2"/>
              <a:buChar char="v"/>
            </a:pPr>
            <a:r>
              <a:rPr lang="en-US" sz="1800" dirty="0" smtClean="0">
                <a:solidFill>
                  <a:schemeClr val="tx1">
                    <a:lumMod val="75000"/>
                    <a:lumOff val="25000"/>
                  </a:schemeClr>
                </a:solidFill>
              </a:rPr>
              <a:t>Identify opportunities for transformation </a:t>
            </a:r>
          </a:p>
          <a:p>
            <a:pPr marL="800100" lvl="2" indent="-342900">
              <a:lnSpc>
                <a:spcPct val="100000"/>
              </a:lnSpc>
              <a:spcAft>
                <a:spcPts val="600"/>
              </a:spcAft>
              <a:buFont typeface="Wingdings" pitchFamily="2" charset="2"/>
              <a:buChar char="§"/>
            </a:pPr>
            <a:r>
              <a:rPr lang="en-US" sz="1800" dirty="0" smtClean="0">
                <a:solidFill>
                  <a:schemeClr val="tx1">
                    <a:lumMod val="75000"/>
                    <a:lumOff val="25000"/>
                  </a:schemeClr>
                </a:solidFill>
              </a:rPr>
              <a:t>Nursing expertise in medication and education</a:t>
            </a:r>
          </a:p>
          <a:p>
            <a:pPr marL="800100" lvl="2" indent="-342900">
              <a:lnSpc>
                <a:spcPct val="100000"/>
              </a:lnSpc>
              <a:spcAft>
                <a:spcPts val="600"/>
              </a:spcAft>
              <a:buFont typeface="Wingdings" pitchFamily="2" charset="2"/>
              <a:buChar char="§"/>
            </a:pPr>
            <a:r>
              <a:rPr lang="en-US" sz="1800" dirty="0" smtClean="0">
                <a:solidFill>
                  <a:schemeClr val="tx1">
                    <a:lumMod val="75000"/>
                    <a:lumOff val="25000"/>
                  </a:schemeClr>
                </a:solidFill>
              </a:rPr>
              <a:t>Nursing now committed to dedicated Clinical Care Team</a:t>
            </a:r>
            <a:r>
              <a:rPr lang="en-US" sz="1800" dirty="0">
                <a:solidFill>
                  <a:schemeClr val="tx1">
                    <a:lumMod val="75000"/>
                    <a:lumOff val="25000"/>
                  </a:schemeClr>
                </a:solidFill>
              </a:rPr>
              <a:t> </a:t>
            </a:r>
            <a:r>
              <a:rPr lang="en-US" sz="1800" dirty="0" smtClean="0">
                <a:solidFill>
                  <a:schemeClr val="tx1">
                    <a:lumMod val="75000"/>
                    <a:lumOff val="25000"/>
                  </a:schemeClr>
                </a:solidFill>
              </a:rPr>
              <a:t>(CCT) </a:t>
            </a:r>
          </a:p>
          <a:p>
            <a:pPr marL="571500" lvl="1" indent="-342900">
              <a:lnSpc>
                <a:spcPct val="100000"/>
              </a:lnSpc>
              <a:spcAft>
                <a:spcPts val="600"/>
              </a:spcAft>
              <a:buFont typeface="Wingdings" pitchFamily="2" charset="2"/>
              <a:buChar char="v"/>
            </a:pPr>
            <a:r>
              <a:rPr lang="en-US" sz="1800" dirty="0" smtClean="0">
                <a:solidFill>
                  <a:schemeClr val="tx1">
                    <a:lumMod val="75000"/>
                    <a:lumOff val="25000"/>
                  </a:schemeClr>
                </a:solidFill>
              </a:rPr>
              <a:t>Solutions</a:t>
            </a:r>
          </a:p>
          <a:p>
            <a:pPr marL="800100" lvl="2" indent="-342900">
              <a:lnSpc>
                <a:spcPct val="100000"/>
              </a:lnSpc>
              <a:spcAft>
                <a:spcPts val="600"/>
              </a:spcAft>
              <a:buFont typeface="Wingdings" pitchFamily="2" charset="2"/>
              <a:buChar char="§"/>
            </a:pPr>
            <a:r>
              <a:rPr lang="en-US" sz="1800" dirty="0" smtClean="0">
                <a:solidFill>
                  <a:schemeClr val="tx1">
                    <a:lumMod val="75000"/>
                    <a:lumOff val="25000"/>
                  </a:schemeClr>
                </a:solidFill>
              </a:rPr>
              <a:t>Shrink pick-up list</a:t>
            </a:r>
          </a:p>
          <a:p>
            <a:pPr marL="800100" lvl="2" indent="-342900">
              <a:lnSpc>
                <a:spcPct val="100000"/>
              </a:lnSpc>
              <a:spcAft>
                <a:spcPts val="600"/>
              </a:spcAft>
              <a:buFont typeface="Wingdings" pitchFamily="2" charset="2"/>
              <a:buChar char="§"/>
            </a:pPr>
            <a:r>
              <a:rPr lang="en-US" sz="1800" dirty="0" smtClean="0">
                <a:solidFill>
                  <a:schemeClr val="tx1">
                    <a:lumMod val="75000"/>
                    <a:lumOff val="25000"/>
                  </a:schemeClr>
                </a:solidFill>
              </a:rPr>
              <a:t>Move medication reconciliation and adherence pick-up under Nursing</a:t>
            </a:r>
          </a:p>
          <a:p>
            <a:pPr marL="800100" lvl="2" indent="-342900">
              <a:lnSpc>
                <a:spcPct val="100000"/>
              </a:lnSpc>
              <a:spcAft>
                <a:spcPts val="600"/>
              </a:spcAft>
              <a:buFont typeface="Wingdings" pitchFamily="2" charset="2"/>
              <a:buChar char="§"/>
            </a:pPr>
            <a:r>
              <a:rPr lang="en-US" sz="1800" dirty="0" smtClean="0">
                <a:solidFill>
                  <a:schemeClr val="tx1">
                    <a:lumMod val="75000"/>
                    <a:lumOff val="25000"/>
                  </a:schemeClr>
                </a:solidFill>
              </a:rPr>
              <a:t>Nursing will be able to guide CCT meetings with up to date knowledge  </a:t>
            </a:r>
            <a:endParaRPr lang="en-US" sz="1800" dirty="0">
              <a:solidFill>
                <a:schemeClr val="tx1">
                  <a:lumMod val="75000"/>
                  <a:lumOff val="25000"/>
                </a:schemeClr>
              </a:solidFill>
            </a:endParaRPr>
          </a:p>
        </p:txBody>
      </p:sp>
    </p:spTree>
    <p:extLst>
      <p:ext uri="{BB962C8B-B14F-4D97-AF65-F5344CB8AC3E}">
        <p14:creationId xmlns:p14="http://schemas.microsoft.com/office/powerpoint/2010/main" val="2472425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smtClean="0"/>
              <a:t>Updating Protocol &amp; Workflows</a:t>
            </a:r>
            <a:endParaRPr lang="en-US" sz="4000" dirty="0"/>
          </a:p>
        </p:txBody>
      </p:sp>
      <p:sp>
        <p:nvSpPr>
          <p:cNvPr id="3" name="Text Placeholder 2"/>
          <p:cNvSpPr>
            <a:spLocks noGrp="1"/>
          </p:cNvSpPr>
          <p:nvPr>
            <p:ph type="body" idx="1"/>
          </p:nvPr>
        </p:nvSpPr>
        <p:spPr/>
        <p:txBody>
          <a:bodyPr/>
          <a:lstStyle/>
          <a:p>
            <a:endParaRPr lang="en-US" dirty="0"/>
          </a:p>
        </p:txBody>
      </p:sp>
      <p:pic>
        <p:nvPicPr>
          <p:cNvPr id="9" name="Content Placeholder 6"/>
          <p:cNvPicPr>
            <a:picLocks/>
          </p:cNvPicPr>
          <p:nvPr/>
        </p:nvPicPr>
        <p:blipFill rotWithShape="1">
          <a:blip r:embed="rId2"/>
          <a:srcRect l="5396" t="16947" r="6426" b="8905"/>
          <a:stretch/>
        </p:blipFill>
        <p:spPr bwMode="auto">
          <a:xfrm>
            <a:off x="321361" y="1163783"/>
            <a:ext cx="3997421" cy="2662630"/>
          </a:xfrm>
          <a:prstGeom prst="rect">
            <a:avLst/>
          </a:prstGeom>
          <a:noFill/>
          <a:ln w="12700">
            <a:solidFill>
              <a:schemeClr val="tx1"/>
            </a:solidFill>
            <a:miter lim="800000"/>
          </a:ln>
          <a:extLst>
            <a:ext uri="{53640926-AAD7-44D8-BBD7-CCE9431645EC}">
              <a14:shadowObscured xmlns:a14="http://schemas.microsoft.com/office/drawing/2010/main"/>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78105" y="2309692"/>
            <a:ext cx="4319735" cy="3314796"/>
          </a:xfrm>
          <a:prstGeom prst="rect">
            <a:avLst/>
          </a:prstGeom>
          <a:noFill/>
          <a:ln w="9525">
            <a:noFill/>
            <a:miter lim="800000"/>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343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Changes to the Medication Distribution &amp; </a:t>
            </a:r>
            <a:br>
              <a:rPr lang="en-US" sz="2800" dirty="0" smtClean="0"/>
            </a:br>
            <a:r>
              <a:rPr lang="en-US" sz="2800" dirty="0" smtClean="0"/>
              <a:t>Adherence Program Workflow</a:t>
            </a:r>
            <a:endParaRPr lang="en-US" sz="28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568246483"/>
              </p:ext>
            </p:extLst>
          </p:nvPr>
        </p:nvGraphicFramePr>
        <p:xfrm>
          <a:off x="704849" y="1608467"/>
          <a:ext cx="8032750" cy="397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ine Callout 2 6"/>
          <p:cNvSpPr/>
          <p:nvPr/>
        </p:nvSpPr>
        <p:spPr>
          <a:xfrm>
            <a:off x="844061" y="1496292"/>
            <a:ext cx="2419644" cy="1092530"/>
          </a:xfrm>
          <a:prstGeom prst="borderCallout2">
            <a:avLst>
              <a:gd name="adj1" fmla="val 18750"/>
              <a:gd name="adj2" fmla="val -8333"/>
              <a:gd name="adj3" fmla="val 18750"/>
              <a:gd name="adj4" fmla="val -16667"/>
              <a:gd name="adj5" fmla="val 141481"/>
              <a:gd name="adj6" fmla="val -502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First Work Group </a:t>
            </a:r>
            <a:r>
              <a:rPr lang="en-US" sz="1400" b="1" dirty="0" smtClean="0"/>
              <a:t>Meeting on</a:t>
            </a:r>
            <a:endParaRPr lang="en-US" sz="1400" b="1" dirty="0"/>
          </a:p>
          <a:p>
            <a:pPr algn="ctr"/>
            <a:r>
              <a:rPr lang="en-US" sz="1400" b="1" dirty="0" smtClean="0"/>
              <a:t>Medication Distribution, Reconciliation, &amp; Adherence </a:t>
            </a:r>
          </a:p>
        </p:txBody>
      </p:sp>
      <p:sp>
        <p:nvSpPr>
          <p:cNvPr id="8" name="Line Callout 3 7"/>
          <p:cNvSpPr/>
          <p:nvPr/>
        </p:nvSpPr>
        <p:spPr>
          <a:xfrm>
            <a:off x="6363528" y="1608467"/>
            <a:ext cx="1936409" cy="995519"/>
          </a:xfrm>
          <a:prstGeom prst="borderCallout3">
            <a:avLst>
              <a:gd name="adj1" fmla="val 18750"/>
              <a:gd name="adj2" fmla="val -8333"/>
              <a:gd name="adj3" fmla="val 18750"/>
              <a:gd name="adj4" fmla="val -16667"/>
              <a:gd name="adj5" fmla="val 100000"/>
              <a:gd name="adj6" fmla="val -16667"/>
              <a:gd name="adj7" fmla="val 144404"/>
              <a:gd name="adj8" fmla="val -1503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2 Week Pilot </a:t>
            </a:r>
          </a:p>
          <a:p>
            <a:pPr algn="ctr"/>
            <a:r>
              <a:rPr lang="en-US" sz="1400" dirty="0" smtClean="0"/>
              <a:t>New Medication Distribution via RNs</a:t>
            </a:r>
            <a:endParaRPr lang="en-US" sz="1400" dirty="0"/>
          </a:p>
        </p:txBody>
      </p:sp>
      <p:sp>
        <p:nvSpPr>
          <p:cNvPr id="10" name="Line Callout 2 9"/>
          <p:cNvSpPr/>
          <p:nvPr/>
        </p:nvSpPr>
        <p:spPr>
          <a:xfrm>
            <a:off x="4372858" y="4616975"/>
            <a:ext cx="3322169" cy="1116280"/>
          </a:xfrm>
          <a:prstGeom prst="borderCallout2">
            <a:avLst>
              <a:gd name="adj1" fmla="val 18750"/>
              <a:gd name="adj2" fmla="val -8333"/>
              <a:gd name="adj3" fmla="val 18750"/>
              <a:gd name="adj4" fmla="val -16667"/>
              <a:gd name="adj5" fmla="val -46718"/>
              <a:gd name="adj6" fmla="val -33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Medication Distribution Shifts to RNs</a:t>
            </a:r>
            <a:r>
              <a:rPr lang="en-US" sz="1400" dirty="0" smtClean="0"/>
              <a:t>, Updates to Adherence Program Policy and Workflow Finalized </a:t>
            </a:r>
            <a:endParaRPr lang="en-US" sz="1400" dirty="0"/>
          </a:p>
        </p:txBody>
      </p:sp>
      <p:sp>
        <p:nvSpPr>
          <p:cNvPr id="12" name="Line Callout 2 11"/>
          <p:cNvSpPr/>
          <p:nvPr/>
        </p:nvSpPr>
        <p:spPr>
          <a:xfrm>
            <a:off x="1137137" y="4616975"/>
            <a:ext cx="2562665" cy="1092530"/>
          </a:xfrm>
          <a:prstGeom prst="borderCallout2">
            <a:avLst>
              <a:gd name="adj1" fmla="val 18750"/>
              <a:gd name="adj2" fmla="val -8333"/>
              <a:gd name="adj3" fmla="val 18750"/>
              <a:gd name="adj4" fmla="val -16667"/>
              <a:gd name="adj5" fmla="val -31061"/>
              <a:gd name="adj6" fmla="val -37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Clinical Care Teams Review Program Enrollment &amp; Proposes Graduation from Program</a:t>
            </a:r>
          </a:p>
        </p:txBody>
      </p:sp>
    </p:spTree>
    <p:extLst>
      <p:ext uri="{BB962C8B-B14F-4D97-AF65-F5344CB8AC3E}">
        <p14:creationId xmlns:p14="http://schemas.microsoft.com/office/powerpoint/2010/main" val="80957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Implementation Mid-Course Corrections: Plan, Do, Study, Act Cycles </a:t>
            </a:r>
          </a:p>
        </p:txBody>
      </p:sp>
      <p:sp>
        <p:nvSpPr>
          <p:cNvPr id="5" name="Rectangle 4"/>
          <p:cNvSpPr/>
          <p:nvPr/>
        </p:nvSpPr>
        <p:spPr>
          <a:xfrm>
            <a:off x="274320" y="2331395"/>
            <a:ext cx="3200400" cy="2191369"/>
          </a:xfrm>
          <a:prstGeom prst="rect">
            <a:avLst/>
          </a:prstGeom>
        </p:spPr>
        <p:txBody>
          <a:bodyPr wrap="square">
            <a:spAutoFit/>
          </a:bodyPr>
          <a:lstStyle/>
          <a:p>
            <a:pPr marL="171450" lvl="0" indent="-171450" defTabSz="685800">
              <a:lnSpc>
                <a:spcPct val="90000"/>
              </a:lnSpc>
              <a:spcBef>
                <a:spcPts val="3000"/>
              </a:spcBef>
              <a:buClr>
                <a:srgbClr val="D3313A"/>
              </a:buClr>
              <a:buFont typeface="Arial" panose="020B0604020202020204" pitchFamily="34" charset="0"/>
              <a:buChar char="•"/>
            </a:pPr>
            <a:r>
              <a:rPr lang="en-US" sz="3200" dirty="0">
                <a:solidFill>
                  <a:prstClr val="black">
                    <a:lumMod val="75000"/>
                    <a:lumOff val="25000"/>
                  </a:prstClr>
                </a:solidFill>
              </a:rPr>
              <a:t>Small changes </a:t>
            </a:r>
          </a:p>
          <a:p>
            <a:pPr marL="171450" lvl="0" indent="-171450" defTabSz="685800">
              <a:lnSpc>
                <a:spcPct val="90000"/>
              </a:lnSpc>
              <a:spcBef>
                <a:spcPts val="3000"/>
              </a:spcBef>
              <a:buClr>
                <a:srgbClr val="D3313A"/>
              </a:buClr>
              <a:buFont typeface="Arial" panose="020B0604020202020204" pitchFamily="34" charset="0"/>
              <a:buChar char="•"/>
            </a:pPr>
            <a:r>
              <a:rPr lang="en-US" sz="3200" dirty="0">
                <a:solidFill>
                  <a:prstClr val="black">
                    <a:lumMod val="75000"/>
                    <a:lumOff val="25000"/>
                  </a:prstClr>
                </a:solidFill>
              </a:rPr>
              <a:t>Iterative process</a:t>
            </a:r>
          </a:p>
          <a:p>
            <a:pPr marL="171450" lvl="0" indent="-171450" defTabSz="685800">
              <a:lnSpc>
                <a:spcPct val="90000"/>
              </a:lnSpc>
              <a:spcBef>
                <a:spcPts val="3000"/>
              </a:spcBef>
              <a:buClr>
                <a:srgbClr val="D3313A"/>
              </a:buClr>
              <a:buFont typeface="Arial" panose="020B0604020202020204" pitchFamily="34" charset="0"/>
              <a:buChar char="•"/>
            </a:pPr>
            <a:r>
              <a:rPr lang="en-US" sz="3200" dirty="0">
                <a:solidFill>
                  <a:prstClr val="black">
                    <a:lumMod val="75000"/>
                    <a:lumOff val="25000"/>
                  </a:prstClr>
                </a:solidFill>
              </a:rPr>
              <a:t>Data-driven</a:t>
            </a:r>
          </a:p>
        </p:txBody>
      </p:sp>
      <p:pic>
        <p:nvPicPr>
          <p:cNvPr id="1026" name="Picture 2" descr="Graphic representation of multiple PDSA cy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301" y="1797058"/>
            <a:ext cx="5370298" cy="352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506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4000" dirty="0" smtClean="0"/>
              <a:t>Outline</a:t>
            </a:r>
            <a:endParaRPr lang="en-US" sz="4000" dirty="0"/>
          </a:p>
        </p:txBody>
      </p:sp>
      <p:sp>
        <p:nvSpPr>
          <p:cNvPr id="3" name="Text Placeholder 2"/>
          <p:cNvSpPr>
            <a:spLocks noGrp="1"/>
          </p:cNvSpPr>
          <p:nvPr>
            <p:ph type="body" idx="1"/>
          </p:nvPr>
        </p:nvSpPr>
        <p:spPr/>
        <p:txBody>
          <a:bodyPr>
            <a:normAutofit fontScale="92500" lnSpcReduction="20000"/>
          </a:bodyPr>
          <a:lstStyle/>
          <a:p>
            <a:pPr marL="342900" indent="-342900">
              <a:spcBef>
                <a:spcPts val="3000"/>
              </a:spcBef>
              <a:buFont typeface="Wingdings" pitchFamily="2" charset="2"/>
              <a:buChar char="q"/>
            </a:pPr>
            <a:r>
              <a:rPr lang="en-US" sz="2800" dirty="0" smtClean="0"/>
              <a:t>Practice Transformation Model at the Comprehensive Health Program </a:t>
            </a:r>
          </a:p>
          <a:p>
            <a:pPr marL="685800" lvl="1" indent="-342900">
              <a:spcBef>
                <a:spcPts val="3000"/>
              </a:spcBef>
              <a:buFont typeface="Wingdings" pitchFamily="2" charset="2"/>
              <a:buChar char="v"/>
            </a:pPr>
            <a:r>
              <a:rPr lang="en-US" sz="2500" dirty="0"/>
              <a:t>Needs Assessment and Planning the Practice Transformation </a:t>
            </a:r>
            <a:endParaRPr lang="en-US" sz="2500" dirty="0" smtClean="0"/>
          </a:p>
          <a:p>
            <a:pPr marL="685800" lvl="1" indent="-342900">
              <a:spcBef>
                <a:spcPts val="3000"/>
              </a:spcBef>
              <a:buFont typeface="Wingdings" pitchFamily="2" charset="2"/>
              <a:buChar char="v"/>
            </a:pPr>
            <a:r>
              <a:rPr lang="en-US" sz="2500" dirty="0" smtClean="0"/>
              <a:t>Implementation of Treatment Adherence Program through Primary Care Nursing </a:t>
            </a:r>
          </a:p>
          <a:p>
            <a:pPr marL="342900" indent="-342900">
              <a:spcBef>
                <a:spcPts val="3000"/>
              </a:spcBef>
              <a:buFont typeface="Wingdings" pitchFamily="2" charset="2"/>
              <a:buChar char="q"/>
            </a:pPr>
            <a:r>
              <a:rPr lang="en-US" sz="2800" dirty="0"/>
              <a:t>Development of Health Information Technology (HIT) for Population Health Management and Quality Improvement</a:t>
            </a:r>
          </a:p>
          <a:p>
            <a:pPr marL="342900" indent="-342900">
              <a:spcBef>
                <a:spcPts val="3000"/>
              </a:spcBef>
              <a:buFont typeface="Wingdings" pitchFamily="2" charset="2"/>
              <a:buChar char="q"/>
            </a:pPr>
            <a:r>
              <a:rPr lang="en-US" sz="2800" dirty="0" smtClean="0"/>
              <a:t>Integrating Quality Improvement into Panel-Based Care</a:t>
            </a:r>
            <a:endParaRPr lang="en-US" sz="2800" dirty="0" smtClean="0">
              <a:solidFill>
                <a:schemeClr val="tx1">
                  <a:lumMod val="75000"/>
                  <a:lumOff val="25000"/>
                </a:schemeClr>
              </a:solidFill>
            </a:endParaRPr>
          </a:p>
          <a:p>
            <a:pPr marL="342900" indent="-342900">
              <a:spcBef>
                <a:spcPts val="3000"/>
              </a:spcBef>
              <a:buFont typeface="Wingdings" pitchFamily="2" charset="2"/>
              <a:buChar char="q"/>
            </a:pPr>
            <a:endParaRPr lang="en-US" sz="2800" dirty="0" smtClean="0">
              <a:solidFill>
                <a:schemeClr val="tx1">
                  <a:lumMod val="75000"/>
                  <a:lumOff val="25000"/>
                </a:schemeClr>
              </a:solidFill>
            </a:endParaRPr>
          </a:p>
        </p:txBody>
      </p:sp>
    </p:spTree>
    <p:extLst>
      <p:ext uri="{BB962C8B-B14F-4D97-AF65-F5344CB8AC3E}">
        <p14:creationId xmlns:p14="http://schemas.microsoft.com/office/powerpoint/2010/main" val="3157960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Treatment Adherence Program QI Team </a:t>
            </a:r>
            <a:endParaRPr lang="en-US" sz="4000" dirty="0"/>
          </a:p>
        </p:txBody>
      </p:sp>
      <p:sp>
        <p:nvSpPr>
          <p:cNvPr id="5" name="Text Placeholder 4"/>
          <p:cNvSpPr>
            <a:spLocks noGrp="1"/>
          </p:cNvSpPr>
          <p:nvPr>
            <p:ph type="body" idx="1"/>
          </p:nvPr>
        </p:nvSpPr>
        <p:spPr/>
        <p:txBody>
          <a:bodyPr>
            <a:normAutofit/>
          </a:bodyPr>
          <a:lstStyle/>
          <a:p>
            <a:pPr marL="457200" indent="-457200">
              <a:lnSpc>
                <a:spcPct val="100000"/>
              </a:lnSpc>
              <a:spcBef>
                <a:spcPts val="1200"/>
              </a:spcBef>
              <a:buFont typeface="Wingdings" pitchFamily="2" charset="2"/>
              <a:buChar char="q"/>
            </a:pPr>
            <a:r>
              <a:rPr lang="en-US" sz="3200" b="1" dirty="0">
                <a:solidFill>
                  <a:srgbClr val="FF0000"/>
                </a:solidFill>
              </a:rPr>
              <a:t>Clinical Care Team A</a:t>
            </a:r>
          </a:p>
          <a:p>
            <a:pPr marL="457200" indent="-457200">
              <a:lnSpc>
                <a:spcPct val="100000"/>
              </a:lnSpc>
              <a:spcBef>
                <a:spcPts val="1200"/>
              </a:spcBef>
              <a:buFont typeface="Wingdings" pitchFamily="2" charset="2"/>
              <a:buChar char="q"/>
            </a:pPr>
            <a:r>
              <a:rPr lang="en-US" sz="3200" b="1" dirty="0" smtClean="0">
                <a:solidFill>
                  <a:schemeClr val="tx1"/>
                </a:solidFill>
              </a:rPr>
              <a:t>Treatment </a:t>
            </a:r>
            <a:r>
              <a:rPr lang="en-US" sz="3200" b="1" dirty="0">
                <a:solidFill>
                  <a:schemeClr val="tx1"/>
                </a:solidFill>
              </a:rPr>
              <a:t>Adherence </a:t>
            </a:r>
            <a:r>
              <a:rPr lang="en-US" sz="3200" b="1" dirty="0" smtClean="0">
                <a:solidFill>
                  <a:schemeClr val="tx1"/>
                </a:solidFill>
              </a:rPr>
              <a:t>Supervisor </a:t>
            </a:r>
          </a:p>
          <a:p>
            <a:pPr marL="457200" indent="-457200">
              <a:lnSpc>
                <a:spcPct val="100000"/>
              </a:lnSpc>
              <a:spcBef>
                <a:spcPts val="1200"/>
              </a:spcBef>
              <a:buFont typeface="Wingdings" pitchFamily="2" charset="2"/>
              <a:buChar char="q"/>
            </a:pPr>
            <a:r>
              <a:rPr lang="en-US" sz="3200" b="1" dirty="0" smtClean="0">
                <a:solidFill>
                  <a:schemeClr val="tx1"/>
                </a:solidFill>
              </a:rPr>
              <a:t>All RNs (4)</a:t>
            </a:r>
          </a:p>
          <a:p>
            <a:pPr marL="457200" indent="-457200">
              <a:lnSpc>
                <a:spcPct val="100000"/>
              </a:lnSpc>
              <a:spcBef>
                <a:spcPts val="1200"/>
              </a:spcBef>
              <a:buFont typeface="Wingdings" pitchFamily="2" charset="2"/>
              <a:buChar char="q"/>
            </a:pPr>
            <a:r>
              <a:rPr lang="en-US" sz="3200" b="1" dirty="0" smtClean="0">
                <a:solidFill>
                  <a:schemeClr val="tx1"/>
                </a:solidFill>
              </a:rPr>
              <a:t>STaR Project Director                                          /Quality Manager</a:t>
            </a:r>
            <a:endParaRPr lang="en-US" sz="3200" dirty="0" smtClean="0">
              <a:solidFill>
                <a:schemeClr val="tx1"/>
              </a:solidFill>
            </a:endParaRPr>
          </a:p>
        </p:txBody>
      </p:sp>
      <p:pic>
        <p:nvPicPr>
          <p:cNvPr id="2051" name="Picture 3" descr="C:\Users\mcg9010\AppData\Local\Microsoft\Windows\Temporary Internet Files\Content.IE5\IIUS02QV\team-photo-from-istoc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620" y="2630944"/>
            <a:ext cx="4182656" cy="304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04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0"/>
            <a:ext cx="8261493" cy="1348481"/>
          </a:xfrm>
        </p:spPr>
        <p:txBody>
          <a:bodyPr>
            <a:normAutofit/>
          </a:bodyPr>
          <a:lstStyle/>
          <a:p>
            <a:r>
              <a:rPr lang="en-US" sz="4000" dirty="0" smtClean="0"/>
              <a:t>QI Project AIM</a:t>
            </a:r>
            <a:endParaRPr lang="en-US" sz="4000" dirty="0"/>
          </a:p>
        </p:txBody>
      </p:sp>
      <p:sp>
        <p:nvSpPr>
          <p:cNvPr id="3" name="Text Placeholder 2"/>
          <p:cNvSpPr>
            <a:spLocks noGrp="1"/>
          </p:cNvSpPr>
          <p:nvPr>
            <p:ph type="body" idx="1"/>
          </p:nvPr>
        </p:nvSpPr>
        <p:spPr>
          <a:xfrm>
            <a:off x="476107" y="1787588"/>
            <a:ext cx="8261492" cy="3586270"/>
          </a:xfrm>
        </p:spPr>
        <p:txBody>
          <a:bodyPr>
            <a:normAutofit fontScale="92500" lnSpcReduction="10000"/>
          </a:bodyPr>
          <a:lstStyle/>
          <a:p>
            <a:pPr marL="342900" indent="-342900">
              <a:lnSpc>
                <a:spcPct val="150000"/>
              </a:lnSpc>
              <a:buFont typeface="Wingdings" pitchFamily="2" charset="2"/>
              <a:buChar char="q"/>
            </a:pPr>
            <a:r>
              <a:rPr lang="en-US" dirty="0"/>
              <a:t>Increase, over a period of three </a:t>
            </a:r>
            <a:r>
              <a:rPr lang="en-US" dirty="0" smtClean="0"/>
              <a:t>months initially, </a:t>
            </a:r>
            <a:r>
              <a:rPr lang="en-US" dirty="0"/>
              <a:t>the proportion of </a:t>
            </a:r>
            <a:r>
              <a:rPr lang="en-US" dirty="0" smtClean="0"/>
              <a:t>patients outreached, re-engaged </a:t>
            </a:r>
            <a:r>
              <a:rPr lang="en-US" dirty="0"/>
              <a:t>and/or </a:t>
            </a:r>
            <a:r>
              <a:rPr lang="en-US" dirty="0" smtClean="0"/>
              <a:t>referred </a:t>
            </a:r>
            <a:r>
              <a:rPr lang="en-US" dirty="0"/>
              <a:t>to other internal resources (e.g., </a:t>
            </a:r>
            <a:r>
              <a:rPr lang="en-US" dirty="0" smtClean="0"/>
              <a:t>Treatment adherence educator, Medical Case Management, or peer education) </a:t>
            </a:r>
            <a:r>
              <a:rPr lang="en-US" dirty="0"/>
              <a:t>by those directly involved in implementing adherence support for CHP clients </a:t>
            </a:r>
            <a:r>
              <a:rPr lang="en-US" dirty="0" smtClean="0"/>
              <a:t>out of those patients enrolled in the program and who are failing  to pick-up their medication or need additional adherence support. </a:t>
            </a:r>
            <a:endParaRPr lang="en-US" dirty="0"/>
          </a:p>
        </p:txBody>
      </p:sp>
    </p:spTree>
    <p:extLst>
      <p:ext uri="{BB962C8B-B14F-4D97-AF65-F5344CB8AC3E}">
        <p14:creationId xmlns:p14="http://schemas.microsoft.com/office/powerpoint/2010/main" val="361231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Intermediate AIMS</a:t>
            </a:r>
            <a:r>
              <a:rPr lang="en-US" dirty="0"/>
              <a:t/>
            </a:r>
            <a:br>
              <a:rPr lang="en-US" dirty="0"/>
            </a:br>
            <a:endParaRPr lang="en-US" dirty="0"/>
          </a:p>
        </p:txBody>
      </p:sp>
      <p:sp>
        <p:nvSpPr>
          <p:cNvPr id="3" name="Text Placeholder 2"/>
          <p:cNvSpPr>
            <a:spLocks noGrp="1"/>
          </p:cNvSpPr>
          <p:nvPr>
            <p:ph type="body" idx="1"/>
          </p:nvPr>
        </p:nvSpPr>
        <p:spPr/>
        <p:txBody>
          <a:bodyPr>
            <a:normAutofit fontScale="92500"/>
          </a:bodyPr>
          <a:lstStyle/>
          <a:p>
            <a:pPr marL="342900" indent="-342900">
              <a:lnSpc>
                <a:spcPct val="150000"/>
              </a:lnSpc>
              <a:buFont typeface="Wingdings" pitchFamily="2" charset="2"/>
              <a:buChar char="q"/>
            </a:pPr>
            <a:r>
              <a:rPr lang="en-US" dirty="0" smtClean="0"/>
              <a:t> Regulatory </a:t>
            </a:r>
            <a:endParaRPr lang="en-US" dirty="0"/>
          </a:p>
          <a:p>
            <a:pPr marL="685800" lvl="1" indent="-342900">
              <a:lnSpc>
                <a:spcPct val="150000"/>
              </a:lnSpc>
              <a:buFont typeface="Wingdings" pitchFamily="2" charset="2"/>
              <a:buChar char="v"/>
            </a:pPr>
            <a:r>
              <a:rPr lang="en-US" sz="2400" dirty="0" smtClean="0"/>
              <a:t>Decrease </a:t>
            </a:r>
            <a:r>
              <a:rPr lang="en-US" sz="2400" dirty="0"/>
              <a:t>number of medications returned to Pharmacy.</a:t>
            </a:r>
          </a:p>
          <a:p>
            <a:pPr marL="342900" indent="-342900">
              <a:lnSpc>
                <a:spcPct val="150000"/>
              </a:lnSpc>
              <a:buFont typeface="Wingdings" pitchFamily="2" charset="2"/>
              <a:buChar char="q"/>
            </a:pPr>
            <a:r>
              <a:rPr lang="en-US" dirty="0" smtClean="0"/>
              <a:t> Intervention Monitoring  </a:t>
            </a:r>
          </a:p>
          <a:p>
            <a:pPr marL="685800" lvl="1" indent="-342900">
              <a:lnSpc>
                <a:spcPct val="150000"/>
              </a:lnSpc>
              <a:buFont typeface="Wingdings" pitchFamily="2" charset="2"/>
              <a:buChar char="v"/>
            </a:pPr>
            <a:r>
              <a:rPr lang="en-US" sz="2400" dirty="0" smtClean="0"/>
              <a:t>Achieve real-time </a:t>
            </a:r>
            <a:r>
              <a:rPr lang="en-US" sz="2400" dirty="0"/>
              <a:t>monitoring of missed medication </a:t>
            </a:r>
            <a:r>
              <a:rPr lang="en-US" sz="2400" dirty="0" smtClean="0"/>
              <a:t>pick-ups</a:t>
            </a:r>
            <a:endParaRPr lang="en-US" sz="2400" dirty="0"/>
          </a:p>
          <a:p>
            <a:pPr marL="342900" indent="-342900">
              <a:lnSpc>
                <a:spcPct val="150000"/>
              </a:lnSpc>
              <a:buFont typeface="Wingdings" pitchFamily="2" charset="2"/>
              <a:buChar char="q"/>
            </a:pPr>
            <a:r>
              <a:rPr lang="en-US" dirty="0"/>
              <a:t> </a:t>
            </a:r>
            <a:r>
              <a:rPr lang="en-US" dirty="0" smtClean="0"/>
              <a:t>Improve care coordination among those involved in treatment adherence monitoring and support </a:t>
            </a:r>
          </a:p>
          <a:p>
            <a:pPr marL="685800" lvl="1" indent="-342900">
              <a:lnSpc>
                <a:spcPct val="150000"/>
              </a:lnSpc>
              <a:buFont typeface="Wingdings" pitchFamily="2" charset="2"/>
              <a:buChar char="v"/>
            </a:pPr>
            <a:r>
              <a:rPr lang="en-US" sz="2400" dirty="0" smtClean="0"/>
              <a:t>Care Teams at Clinic, </a:t>
            </a:r>
            <a:r>
              <a:rPr lang="en-US" sz="2400" dirty="0"/>
              <a:t>Community </a:t>
            </a:r>
            <a:r>
              <a:rPr lang="en-US" sz="2400" dirty="0" smtClean="0"/>
              <a:t>Partner Staff, Nursing Team</a:t>
            </a:r>
            <a:endParaRPr lang="en-US" dirty="0"/>
          </a:p>
        </p:txBody>
      </p:sp>
    </p:spTree>
    <p:extLst>
      <p:ext uri="{BB962C8B-B14F-4D97-AF65-F5344CB8AC3E}">
        <p14:creationId xmlns:p14="http://schemas.microsoft.com/office/powerpoint/2010/main" val="3789209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61493" cy="1084406"/>
          </a:xfrm>
        </p:spPr>
        <p:txBody>
          <a:bodyPr anchor="b">
            <a:noAutofit/>
          </a:bodyPr>
          <a:lstStyle/>
          <a:p>
            <a:pPr algn="ctr"/>
            <a:r>
              <a:rPr lang="en-US" sz="2400" dirty="0" smtClean="0"/>
              <a:t>CHP Adherence Program Population (February 2016):</a:t>
            </a:r>
            <a:br>
              <a:rPr lang="en-US" sz="2400" dirty="0" smtClean="0"/>
            </a:br>
            <a:r>
              <a:rPr lang="en-US" sz="2400" dirty="0" smtClean="0"/>
              <a:t>Viral </a:t>
            </a:r>
            <a:r>
              <a:rPr lang="en-US" sz="2400" dirty="0"/>
              <a:t>Suppression (&lt;</a:t>
            </a:r>
            <a:r>
              <a:rPr lang="en-US" sz="2400" dirty="0" smtClean="0"/>
              <a:t>200copies/mL) Rates by Teams</a:t>
            </a:r>
            <a:br>
              <a:rPr lang="en-US" sz="2400" dirty="0" smtClean="0"/>
            </a:br>
            <a:r>
              <a:rPr lang="en-US" sz="2400" dirty="0" smtClean="0"/>
              <a:t>N=150</a:t>
            </a:r>
            <a:endParaRPr lang="en-US" sz="24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832006251"/>
              </p:ext>
            </p:extLst>
          </p:nvPr>
        </p:nvGraphicFramePr>
        <p:xfrm>
          <a:off x="457200" y="1337624"/>
          <a:ext cx="7887311" cy="435185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 y="5504811"/>
            <a:ext cx="4494810" cy="369332"/>
          </a:xfrm>
          <a:prstGeom prst="rect">
            <a:avLst/>
          </a:prstGeom>
          <a:noFill/>
        </p:spPr>
        <p:txBody>
          <a:bodyPr wrap="square" rtlCol="0">
            <a:spAutoFit/>
          </a:bodyPr>
          <a:lstStyle/>
          <a:p>
            <a:r>
              <a:rPr lang="en-US" b="1" dirty="0" smtClean="0"/>
              <a:t>Overall, 64% viral suppression rate.</a:t>
            </a:r>
            <a:endParaRPr lang="en-US" b="1" dirty="0"/>
          </a:p>
        </p:txBody>
      </p:sp>
    </p:spTree>
    <p:extLst>
      <p:ext uri="{BB962C8B-B14F-4D97-AF65-F5344CB8AC3E}">
        <p14:creationId xmlns:p14="http://schemas.microsoft.com/office/powerpoint/2010/main" val="40670226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CHP Adherence Program Population (February 2016</a:t>
            </a:r>
            <a:r>
              <a:rPr lang="en-US" sz="2800" dirty="0" smtClean="0"/>
              <a:t>): Last Viral Load </a:t>
            </a:r>
            <a:r>
              <a:rPr lang="en-US" sz="2800" dirty="0"/>
              <a:t>&gt; 6 </a:t>
            </a:r>
            <a:r>
              <a:rPr lang="en-US" sz="2800" dirty="0" smtClean="0"/>
              <a:t>month</a:t>
            </a:r>
            <a:br>
              <a:rPr lang="en-US" sz="2800" dirty="0" smtClean="0"/>
            </a:br>
            <a:r>
              <a:rPr lang="en-US" sz="2800" dirty="0" smtClean="0"/>
              <a:t>N=23</a:t>
            </a:r>
            <a:r>
              <a:rPr lang="en-US" sz="2800" dirty="0"/>
              <a:t/>
            </a:r>
            <a:br>
              <a:rPr lang="en-US" sz="2800" dirty="0"/>
            </a:br>
            <a:endParaRPr lang="en-US" sz="2800" dirty="0"/>
          </a:p>
        </p:txBody>
      </p:sp>
      <p:graphicFrame>
        <p:nvGraphicFramePr>
          <p:cNvPr id="5" name="Chart 4"/>
          <p:cNvGraphicFramePr/>
          <p:nvPr>
            <p:extLst>
              <p:ext uri="{D42A27DB-BD31-4B8C-83A1-F6EECF244321}">
                <p14:modId xmlns:p14="http://schemas.microsoft.com/office/powerpoint/2010/main" val="3787573886"/>
              </p:ext>
            </p:extLst>
          </p:nvPr>
        </p:nvGraphicFramePr>
        <p:xfrm>
          <a:off x="900333" y="1662545"/>
          <a:ext cx="6925506" cy="4133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4688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chor="b"/>
          <a:lstStyle/>
          <a:p>
            <a:pPr algn="ctr"/>
            <a:r>
              <a:rPr lang="en-US" sz="3200" dirty="0" smtClean="0"/>
              <a:t>PDSA Work Plan</a:t>
            </a:r>
            <a:endParaRPr lang="en-US" sz="3200" dirty="0"/>
          </a:p>
        </p:txBody>
      </p:sp>
      <p:sp>
        <p:nvSpPr>
          <p:cNvPr id="3" name="Content Placeholder 2"/>
          <p:cNvSpPr>
            <a:spLocks noGrp="1"/>
          </p:cNvSpPr>
          <p:nvPr>
            <p:ph type="body" idx="1"/>
          </p:nvPr>
        </p:nvSpPr>
        <p:spPr/>
        <p:txBody>
          <a:bodyPr/>
          <a:lstStyle/>
          <a:p>
            <a:pPr marL="0" indent="0">
              <a:spcBef>
                <a:spcPts val="600"/>
              </a:spcBef>
              <a:buNone/>
            </a:pPr>
            <a:endParaRPr lang="en-US" dirty="0"/>
          </a:p>
          <a:p>
            <a:pPr marL="0" indent="0">
              <a:buNone/>
            </a:pPr>
            <a:endParaRPr lang="en-US" dirty="0"/>
          </a:p>
        </p:txBody>
      </p:sp>
      <p:sp>
        <p:nvSpPr>
          <p:cNvPr id="8" name="Content Placeholder 7"/>
          <p:cNvSpPr>
            <a:spLocks noGrp="1"/>
          </p:cNvSpPr>
          <p:nvPr>
            <p:ph sz="quarter" idx="4294967295"/>
          </p:nvPr>
        </p:nvSpPr>
        <p:spPr>
          <a:xfrm>
            <a:off x="0" y="4346575"/>
            <a:ext cx="8229600" cy="1495425"/>
          </a:xfrm>
          <a:prstGeom prst="rect">
            <a:avLst/>
          </a:prstGeom>
        </p:spPr>
        <p:txBody>
          <a:bodyPr/>
          <a:lstStyle/>
          <a:p>
            <a:pPr marL="0" indent="0">
              <a:spcBef>
                <a:spcPts val="600"/>
              </a:spcBef>
              <a:buNone/>
            </a:pPr>
            <a:r>
              <a:rPr lang="en-US" dirty="0" smtClean="0"/>
              <a:t>  </a:t>
            </a:r>
          </a:p>
          <a:p>
            <a:pPr marL="0" indent="0">
              <a:buNone/>
            </a:pPr>
            <a:endParaRPr lang="en-US" dirty="0"/>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14556" y="402336"/>
            <a:ext cx="2386938" cy="137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4220117526"/>
              </p:ext>
            </p:extLst>
          </p:nvPr>
        </p:nvGraphicFramePr>
        <p:xfrm>
          <a:off x="154745" y="1943301"/>
          <a:ext cx="8846749" cy="3954189"/>
        </p:xfrm>
        <a:graphic>
          <a:graphicData uri="http://schemas.openxmlformats.org/drawingml/2006/table">
            <a:tbl>
              <a:tblPr firstRow="1" bandRow="1">
                <a:tableStyleId>{5C22544A-7EE6-4342-B048-85BDC9FD1C3A}</a:tableStyleId>
              </a:tblPr>
              <a:tblGrid>
                <a:gridCol w="2278966"/>
                <a:gridCol w="4281415"/>
                <a:gridCol w="957441"/>
                <a:gridCol w="1328927"/>
              </a:tblGrid>
              <a:tr h="264833">
                <a:tc>
                  <a:txBody>
                    <a:bodyPr/>
                    <a:lstStyle/>
                    <a:p>
                      <a:pPr marL="0" marR="0">
                        <a:lnSpc>
                          <a:spcPct val="115000"/>
                        </a:lnSpc>
                        <a:spcBef>
                          <a:spcPts val="0"/>
                        </a:spcBef>
                        <a:spcAft>
                          <a:spcPts val="0"/>
                        </a:spcAft>
                      </a:pPr>
                      <a:r>
                        <a:rPr lang="en-US" sz="1400" kern="1200" dirty="0">
                          <a:effectLst/>
                        </a:rPr>
                        <a:t>Action Step</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kern="1200" dirty="0">
                          <a:effectLst/>
                        </a:rPr>
                        <a:t>Details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kern="1200" dirty="0">
                          <a:effectLst/>
                        </a:rPr>
                        <a:t>When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kern="1200" dirty="0">
                          <a:effectLst/>
                        </a:rPr>
                        <a:t>Who</a:t>
                      </a:r>
                      <a:endParaRPr lang="en-US" sz="1400" dirty="0">
                        <a:effectLst/>
                        <a:latin typeface="Calibri"/>
                        <a:ea typeface="Calibri"/>
                        <a:cs typeface="Times New Roman"/>
                      </a:endParaRPr>
                    </a:p>
                  </a:txBody>
                  <a:tcPr marL="68580" marR="68580" marT="0" marB="0"/>
                </a:tc>
              </a:tr>
              <a:tr h="1159900">
                <a:tc>
                  <a:txBody>
                    <a:bodyPr/>
                    <a:lstStyle/>
                    <a:p>
                      <a:pPr marL="0" marR="0" indent="0">
                        <a:lnSpc>
                          <a:spcPct val="115000"/>
                        </a:lnSpc>
                        <a:spcBef>
                          <a:spcPts val="0"/>
                        </a:spcBef>
                        <a:spcAft>
                          <a:spcPts val="600"/>
                        </a:spcAft>
                        <a:buNone/>
                      </a:pPr>
                      <a:r>
                        <a:rPr lang="en-US" sz="1300" b="1" dirty="0" smtClean="0">
                          <a:effectLst/>
                        </a:rPr>
                        <a:t>1) Develop </a:t>
                      </a:r>
                      <a:r>
                        <a:rPr lang="en-US" sz="1300" b="1" dirty="0">
                          <a:effectLst/>
                        </a:rPr>
                        <a:t>and maintain Adherence Program population report through </a:t>
                      </a:r>
                      <a:r>
                        <a:rPr lang="en-US" sz="1300" b="1" dirty="0" smtClean="0">
                          <a:effectLst/>
                        </a:rPr>
                        <a:t>eCOMPAS</a:t>
                      </a:r>
                    </a:p>
                    <a:p>
                      <a:pPr marL="0" marR="0" indent="0">
                        <a:lnSpc>
                          <a:spcPct val="115000"/>
                        </a:lnSpc>
                        <a:spcBef>
                          <a:spcPts val="0"/>
                        </a:spcBef>
                        <a:spcAft>
                          <a:spcPts val="600"/>
                        </a:spcAft>
                        <a:buNone/>
                      </a:pPr>
                      <a:endParaRPr lang="en-US" sz="1300" b="1" dirty="0" smtClean="0">
                        <a:effectLst/>
                      </a:endParaRPr>
                    </a:p>
                  </a:txBody>
                  <a:tcPr marL="68580" marR="68580" marT="0" marB="0"/>
                </a:tc>
                <a:tc>
                  <a:txBody>
                    <a:bodyPr/>
                    <a:lstStyle/>
                    <a:p>
                      <a:pPr marL="0" marR="0">
                        <a:lnSpc>
                          <a:spcPct val="115000"/>
                        </a:lnSpc>
                        <a:spcBef>
                          <a:spcPts val="0"/>
                        </a:spcBef>
                        <a:spcAft>
                          <a:spcPts val="600"/>
                        </a:spcAft>
                      </a:pPr>
                      <a:r>
                        <a:rPr lang="en-US" sz="1200" dirty="0">
                          <a:effectLst/>
                        </a:rPr>
                        <a:t>Get an updated list from AHF of patients picking-up at CHP; </a:t>
                      </a:r>
                      <a:r>
                        <a:rPr lang="en-US" sz="1200" dirty="0" smtClean="0">
                          <a:effectLst/>
                        </a:rPr>
                        <a:t>and</a:t>
                      </a:r>
                    </a:p>
                    <a:p>
                      <a:pPr marL="0" marR="0">
                        <a:lnSpc>
                          <a:spcPct val="115000"/>
                        </a:lnSpc>
                        <a:spcBef>
                          <a:spcPts val="0"/>
                        </a:spcBef>
                        <a:spcAft>
                          <a:spcPts val="600"/>
                        </a:spcAft>
                      </a:pPr>
                      <a:r>
                        <a:rPr lang="en-US" sz="1200" dirty="0" smtClean="0">
                          <a:effectLst/>
                        </a:rPr>
                        <a:t>Enroll </a:t>
                      </a:r>
                      <a:r>
                        <a:rPr lang="en-US" sz="1200" dirty="0">
                          <a:effectLst/>
                        </a:rPr>
                        <a:t>patients in the Program in eCOMPAS and </a:t>
                      </a:r>
                      <a:r>
                        <a:rPr lang="en-US" sz="1200" dirty="0" smtClean="0">
                          <a:effectLst/>
                        </a:rPr>
                        <a:t>maintain</a:t>
                      </a:r>
                      <a:r>
                        <a:rPr lang="en-US" sz="1200" baseline="0" dirty="0" smtClean="0">
                          <a:effectLst/>
                        </a:rPr>
                        <a:t> </a:t>
                      </a:r>
                      <a:r>
                        <a:rPr lang="en-US" sz="1200" dirty="0" smtClean="0">
                          <a:effectLst/>
                        </a:rPr>
                        <a:t>list so it </a:t>
                      </a:r>
                      <a:r>
                        <a:rPr lang="en-US" sz="1200" dirty="0">
                          <a:effectLst/>
                        </a:rPr>
                        <a:t>is up-to-date</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600"/>
                        </a:spcAft>
                      </a:pPr>
                      <a:r>
                        <a:rPr lang="en-US" sz="1200" dirty="0">
                          <a:effectLst/>
                        </a:rPr>
                        <a:t>Ongoing</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600"/>
                        </a:spcAft>
                      </a:pPr>
                      <a:r>
                        <a:rPr lang="en-US" sz="1200" dirty="0" smtClean="0">
                          <a:effectLst/>
                        </a:rPr>
                        <a:t>STaR Data Coordinator</a:t>
                      </a:r>
                      <a:endParaRPr lang="en-US" sz="1200" dirty="0">
                        <a:effectLst/>
                        <a:latin typeface="Calibri"/>
                        <a:ea typeface="Calibri"/>
                        <a:cs typeface="Times New Roman"/>
                      </a:endParaRPr>
                    </a:p>
                  </a:txBody>
                  <a:tcPr marL="68580" marR="68580" marT="0" marB="0"/>
                </a:tc>
              </a:tr>
              <a:tr h="657970">
                <a:tc>
                  <a:txBody>
                    <a:bodyPr/>
                    <a:lstStyle/>
                    <a:p>
                      <a:pPr marL="0" marR="0">
                        <a:lnSpc>
                          <a:spcPct val="115000"/>
                        </a:lnSpc>
                        <a:spcBef>
                          <a:spcPts val="0"/>
                        </a:spcBef>
                        <a:spcAft>
                          <a:spcPts val="600"/>
                        </a:spcAft>
                      </a:pPr>
                      <a:r>
                        <a:rPr lang="en-US" sz="1300" b="1" dirty="0" smtClean="0">
                          <a:effectLst/>
                        </a:rPr>
                        <a:t>2) Develop </a:t>
                      </a:r>
                      <a:r>
                        <a:rPr lang="en-US" sz="1300" b="1" dirty="0">
                          <a:effectLst/>
                        </a:rPr>
                        <a:t>med pick-up tracking system </a:t>
                      </a:r>
                      <a:endParaRPr lang="en-US" sz="13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600"/>
                        </a:spcAft>
                      </a:pPr>
                      <a:r>
                        <a:rPr lang="en-US" sz="1200" dirty="0" smtClean="0">
                          <a:effectLst/>
                        </a:rPr>
                        <a:t>Develop medication pick-up patient list and</a:t>
                      </a:r>
                      <a:r>
                        <a:rPr lang="en-US" sz="1200" baseline="0" dirty="0" smtClean="0">
                          <a:effectLst/>
                        </a:rPr>
                        <a:t> tables for monitoring missed medication pick-ups </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600"/>
                        </a:spcAft>
                      </a:pPr>
                      <a:r>
                        <a:rPr lang="en-US" sz="1200">
                          <a:effectLst/>
                        </a:rPr>
                        <a:t>End of May</a:t>
                      </a:r>
                      <a:endParaRPr lang="en-US"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600"/>
                        </a:spcAft>
                      </a:pPr>
                      <a:r>
                        <a:rPr lang="en-US" sz="1200" dirty="0" smtClean="0">
                          <a:effectLst/>
                        </a:rPr>
                        <a:t>Treatment Adherence Supervisor</a:t>
                      </a:r>
                      <a:r>
                        <a:rPr lang="en-US" sz="1200" baseline="0" dirty="0" smtClean="0">
                          <a:effectLst/>
                        </a:rPr>
                        <a:t>  (TAS)</a:t>
                      </a:r>
                      <a:endParaRPr lang="en-US" sz="1200" dirty="0">
                        <a:effectLst/>
                        <a:latin typeface="Calibri"/>
                        <a:ea typeface="Calibri"/>
                        <a:cs typeface="Times New Roman"/>
                      </a:endParaRPr>
                    </a:p>
                  </a:txBody>
                  <a:tcPr marL="68580" marR="68580" marT="0" marB="0"/>
                </a:tc>
              </a:tr>
              <a:tr h="907998">
                <a:tc>
                  <a:txBody>
                    <a:bodyPr/>
                    <a:lstStyle/>
                    <a:p>
                      <a:pPr marL="0" marR="0">
                        <a:lnSpc>
                          <a:spcPct val="115000"/>
                        </a:lnSpc>
                        <a:spcBef>
                          <a:spcPts val="0"/>
                        </a:spcBef>
                        <a:spcAft>
                          <a:spcPts val="600"/>
                        </a:spcAft>
                      </a:pPr>
                      <a:r>
                        <a:rPr lang="en-US" sz="1300" b="1" dirty="0" smtClean="0">
                          <a:effectLst/>
                        </a:rPr>
                        <a:t>3) Medication </a:t>
                      </a:r>
                      <a:r>
                        <a:rPr lang="en-US" sz="1300" b="1" dirty="0">
                          <a:effectLst/>
                        </a:rPr>
                        <a:t>pick-up weekly afternoon huddle</a:t>
                      </a:r>
                      <a:endParaRPr lang="en-US" sz="13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600"/>
                        </a:spcAft>
                      </a:pPr>
                      <a:r>
                        <a:rPr lang="en-US" sz="1200" dirty="0">
                          <a:effectLst/>
                        </a:rPr>
                        <a:t>Implement Friday afternoon huddle with RN and </a:t>
                      </a:r>
                      <a:r>
                        <a:rPr lang="en-US" sz="1200" dirty="0" smtClean="0">
                          <a:effectLst/>
                        </a:rPr>
                        <a:t>TAS</a:t>
                      </a:r>
                      <a:r>
                        <a:rPr lang="en-US" sz="1200" baseline="0" dirty="0" smtClean="0">
                          <a:effectLst/>
                        </a:rPr>
                        <a:t> to further refine </a:t>
                      </a:r>
                      <a:r>
                        <a:rPr lang="en-US" sz="1200" dirty="0" smtClean="0">
                          <a:effectLst/>
                        </a:rPr>
                        <a:t>weekly </a:t>
                      </a:r>
                      <a:r>
                        <a:rPr lang="en-US" sz="1200" dirty="0">
                          <a:effectLst/>
                        </a:rPr>
                        <a:t>reports of missed medication </a:t>
                      </a:r>
                      <a:r>
                        <a:rPr lang="en-US" sz="1200" dirty="0" smtClean="0">
                          <a:effectLst/>
                        </a:rPr>
                        <a:t>pick-ups</a:t>
                      </a:r>
                      <a:r>
                        <a:rPr lang="en-US" sz="1200" baseline="0" dirty="0" smtClean="0">
                          <a:effectLst/>
                        </a:rPr>
                        <a:t> and protocol; identify patients to be outreached and </a:t>
                      </a:r>
                      <a:r>
                        <a:rPr lang="en-US" sz="1200" dirty="0" smtClean="0">
                          <a:effectLst/>
                        </a:rPr>
                        <a:t>discussed </a:t>
                      </a:r>
                      <a:r>
                        <a:rPr lang="en-US" sz="1200" dirty="0">
                          <a:effectLst/>
                        </a:rPr>
                        <a:t>at CCT meetings</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600"/>
                        </a:spcAft>
                      </a:pPr>
                      <a:r>
                        <a:rPr lang="en-US" sz="1200" dirty="0">
                          <a:effectLst/>
                        </a:rPr>
                        <a:t>Beginning of July</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600"/>
                        </a:spcAft>
                      </a:pPr>
                      <a:r>
                        <a:rPr lang="en-US" sz="1200" dirty="0">
                          <a:effectLst/>
                        </a:rPr>
                        <a:t>RNs, TAS, and other team members as needed</a:t>
                      </a:r>
                      <a:endParaRPr lang="en-US" sz="1200" dirty="0">
                        <a:effectLst/>
                        <a:latin typeface="Calibri"/>
                        <a:ea typeface="Calibri"/>
                        <a:cs typeface="Times New Roman"/>
                      </a:endParaRPr>
                    </a:p>
                  </a:txBody>
                  <a:tcPr marL="68580" marR="68580" marT="0" marB="0"/>
                </a:tc>
              </a:tr>
              <a:tr h="907998">
                <a:tc>
                  <a:txBody>
                    <a:bodyPr/>
                    <a:lstStyle/>
                    <a:p>
                      <a:pPr marL="0" marR="0">
                        <a:lnSpc>
                          <a:spcPct val="115000"/>
                        </a:lnSpc>
                        <a:spcBef>
                          <a:spcPts val="0"/>
                        </a:spcBef>
                        <a:spcAft>
                          <a:spcPts val="600"/>
                        </a:spcAft>
                      </a:pPr>
                      <a:r>
                        <a:rPr lang="en-US" sz="1300" b="1" dirty="0" smtClean="0">
                          <a:effectLst/>
                        </a:rPr>
                        <a:t>4) Identify </a:t>
                      </a:r>
                      <a:r>
                        <a:rPr lang="en-US" sz="1300" b="1" dirty="0">
                          <a:effectLst/>
                        </a:rPr>
                        <a:t>patients for CCT meeting discussion </a:t>
                      </a:r>
                      <a:endParaRPr lang="en-US" sz="13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600"/>
                        </a:spcAft>
                      </a:pPr>
                      <a:r>
                        <a:rPr lang="en-US" sz="1200" dirty="0">
                          <a:effectLst/>
                        </a:rPr>
                        <a:t>Patient discussion might result in an intervention including but not limited to: 1) referral to peer program, 2) referral to TAS, 3) referral to MCM, 4) need to be outreached and scheduled for PC visit.</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600"/>
                        </a:spcAft>
                      </a:pPr>
                      <a:r>
                        <a:rPr lang="en-US" sz="1200" dirty="0">
                          <a:effectLst/>
                        </a:rPr>
                        <a:t>Beginning of July</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600"/>
                        </a:spcAft>
                      </a:pPr>
                      <a:r>
                        <a:rPr lang="en-US" sz="1200" dirty="0">
                          <a:effectLst/>
                        </a:rPr>
                        <a:t>RNs, TAS, and other team members as needed</a:t>
                      </a:r>
                      <a:endParaRPr lang="en-US" sz="1200" dirty="0">
                        <a:effectLst/>
                        <a:latin typeface="Calibri"/>
                        <a:ea typeface="Calibri"/>
                        <a:cs typeface="Times New Roman"/>
                      </a:endParaRPr>
                    </a:p>
                  </a:txBody>
                  <a:tcPr marL="68580" marR="68580" marT="0" marB="0"/>
                </a:tc>
              </a:tr>
            </a:tbl>
          </a:graphicData>
        </a:graphic>
      </p:graphicFrame>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328" y="261913"/>
            <a:ext cx="225583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52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Changes to the Medication Distribution &amp; </a:t>
            </a:r>
            <a:br>
              <a:rPr lang="en-US" sz="2800" dirty="0"/>
            </a:br>
            <a:r>
              <a:rPr lang="en-US" sz="2800" dirty="0"/>
              <a:t>Adherence Program Workflow</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959579302"/>
              </p:ext>
            </p:extLst>
          </p:nvPr>
        </p:nvGraphicFramePr>
        <p:xfrm>
          <a:off x="0" y="1141413"/>
          <a:ext cx="8686800" cy="448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ine Callout 1 8"/>
          <p:cNvSpPr/>
          <p:nvPr/>
        </p:nvSpPr>
        <p:spPr>
          <a:xfrm>
            <a:off x="3961129" y="1514743"/>
            <a:ext cx="2144250" cy="1116280"/>
          </a:xfrm>
          <a:prstGeom prst="borderCallout1">
            <a:avLst>
              <a:gd name="adj1" fmla="val 18750"/>
              <a:gd name="adj2" fmla="val -8333"/>
              <a:gd name="adj3" fmla="val 114627"/>
              <a:gd name="adj4" fmla="val -2179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Primary Care </a:t>
            </a:r>
            <a:r>
              <a:rPr lang="en-US" sz="1400" b="1" dirty="0" smtClean="0"/>
              <a:t>Nursing Panels in CCT Dashboard Updated </a:t>
            </a:r>
            <a:endParaRPr lang="en-US" sz="1400" b="1" dirty="0"/>
          </a:p>
        </p:txBody>
      </p:sp>
      <p:sp>
        <p:nvSpPr>
          <p:cNvPr id="11" name="Line Callout 2 10"/>
          <p:cNvSpPr/>
          <p:nvPr/>
        </p:nvSpPr>
        <p:spPr>
          <a:xfrm>
            <a:off x="894485" y="4506695"/>
            <a:ext cx="2158203" cy="909367"/>
          </a:xfrm>
          <a:prstGeom prst="borderCallout2">
            <a:avLst>
              <a:gd name="adj1" fmla="val -10036"/>
              <a:gd name="adj2" fmla="val 44136"/>
              <a:gd name="adj3" fmla="val -37307"/>
              <a:gd name="adj4" fmla="val 45679"/>
              <a:gd name="adj5" fmla="val -66321"/>
              <a:gd name="adj6" fmla="val 4179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Start of QI Discussions at CCTs Meetings, and </a:t>
            </a:r>
            <a:r>
              <a:rPr lang="en-US" sz="1400" b="1" dirty="0" smtClean="0"/>
              <a:t>Team A Proposes PDSA</a:t>
            </a:r>
            <a:endParaRPr lang="en-US" sz="1400" b="1" dirty="0"/>
          </a:p>
        </p:txBody>
      </p:sp>
      <p:sp>
        <p:nvSpPr>
          <p:cNvPr id="12" name="Line Callout 2 11"/>
          <p:cNvSpPr/>
          <p:nvPr/>
        </p:nvSpPr>
        <p:spPr>
          <a:xfrm>
            <a:off x="5852160" y="4506695"/>
            <a:ext cx="2610471" cy="1305373"/>
          </a:xfrm>
          <a:prstGeom prst="borderCallout2">
            <a:avLst>
              <a:gd name="adj1" fmla="val -2598"/>
              <a:gd name="adj2" fmla="val 45571"/>
              <a:gd name="adj3" fmla="val -18308"/>
              <a:gd name="adj4" fmla="val 60201"/>
              <a:gd name="adj5" fmla="val -37153"/>
              <a:gd name="adj6" fmla="val 6200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PDSA Implementation Starts: </a:t>
            </a:r>
            <a:r>
              <a:rPr lang="en-US" sz="1400" dirty="0" smtClean="0"/>
              <a:t>Weekly Friday Afternoon Huddles, Meds put on Hold, and Targeted Patient Outreach</a:t>
            </a:r>
            <a:endParaRPr lang="en-US" sz="1400" dirty="0"/>
          </a:p>
        </p:txBody>
      </p:sp>
      <p:sp>
        <p:nvSpPr>
          <p:cNvPr id="13" name="Line Callout 1 12"/>
          <p:cNvSpPr/>
          <p:nvPr/>
        </p:nvSpPr>
        <p:spPr>
          <a:xfrm>
            <a:off x="3343475" y="4601241"/>
            <a:ext cx="2144250" cy="1116280"/>
          </a:xfrm>
          <a:prstGeom prst="borderCallout1">
            <a:avLst>
              <a:gd name="adj1" fmla="val -7715"/>
              <a:gd name="adj2" fmla="val 50713"/>
              <a:gd name="adj3" fmla="val -54245"/>
              <a:gd name="adj4" fmla="val 37255"/>
            </a:avLst>
          </a:prstGeom>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1400" b="1" dirty="0"/>
              <a:t>Nursing Panel Reviews at CCT </a:t>
            </a:r>
            <a:r>
              <a:rPr lang="en-US" sz="1400" b="1" dirty="0" smtClean="0"/>
              <a:t>Weekly Meeting Start</a:t>
            </a:r>
            <a:endParaRPr lang="en-US" sz="1400" b="1" dirty="0"/>
          </a:p>
        </p:txBody>
      </p:sp>
    </p:spTree>
    <p:extLst>
      <p:ext uri="{BB962C8B-B14F-4D97-AF65-F5344CB8AC3E}">
        <p14:creationId xmlns:p14="http://schemas.microsoft.com/office/powerpoint/2010/main" val="29183033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3200" dirty="0" smtClean="0"/>
              <a:t>Team QI PDSA Progress </a:t>
            </a:r>
            <a:br>
              <a:rPr lang="en-US" sz="3200" dirty="0" smtClean="0"/>
            </a:br>
            <a:r>
              <a:rPr lang="en-US" sz="3200" dirty="0" smtClean="0"/>
              <a:t>(What We Have </a:t>
            </a:r>
            <a:r>
              <a:rPr lang="en-US" sz="3200" dirty="0"/>
              <a:t>A</a:t>
            </a:r>
            <a:r>
              <a:rPr lang="en-US" sz="3200" dirty="0" smtClean="0"/>
              <a:t>ccomplished)</a:t>
            </a:r>
            <a:endParaRPr lang="en-US" sz="3200" dirty="0"/>
          </a:p>
        </p:txBody>
      </p:sp>
      <p:sp>
        <p:nvSpPr>
          <p:cNvPr id="7" name="Content Placeholder 6"/>
          <p:cNvSpPr>
            <a:spLocks noGrp="1"/>
          </p:cNvSpPr>
          <p:nvPr>
            <p:ph sz="half" idx="1"/>
          </p:nvPr>
        </p:nvSpPr>
        <p:spPr>
          <a:xfrm>
            <a:off x="351692" y="1287358"/>
            <a:ext cx="4178105" cy="4480395"/>
          </a:xfrm>
        </p:spPr>
        <p:txBody>
          <a:bodyPr numCol="1"/>
          <a:lstStyle/>
          <a:p>
            <a:pPr>
              <a:buFont typeface="Wingdings" panose="05000000000000000000" pitchFamily="2" charset="2"/>
              <a:buChar char="ü"/>
            </a:pPr>
            <a:r>
              <a:rPr lang="en-US" sz="2400" dirty="0" smtClean="0"/>
              <a:t>Coordinated with AHF Pharmacy to receive an accurate master list of patients picking up meds at CHP</a:t>
            </a:r>
          </a:p>
          <a:p>
            <a:pPr>
              <a:buFont typeface="Wingdings" panose="05000000000000000000" pitchFamily="2" charset="2"/>
              <a:buChar char="ü"/>
            </a:pPr>
            <a:r>
              <a:rPr lang="en-US" sz="2400" dirty="0"/>
              <a:t>Reviewed Master Medication Delivery logs and Medication  Pick-Up logs for all teams </a:t>
            </a:r>
            <a:endParaRPr lang="en-US" sz="2400" dirty="0" smtClean="0"/>
          </a:p>
          <a:p>
            <a:pPr>
              <a:buFont typeface="Wingdings" panose="05000000000000000000" pitchFamily="2" charset="2"/>
              <a:buChar char="ü"/>
            </a:pPr>
            <a:r>
              <a:rPr lang="en-US" sz="2400" dirty="0" smtClean="0"/>
              <a:t>Conducted four </a:t>
            </a:r>
            <a:r>
              <a:rPr lang="en-US" sz="2400" dirty="0"/>
              <a:t>afternoon </a:t>
            </a:r>
            <a:r>
              <a:rPr lang="en-US" sz="2400" dirty="0" smtClean="0"/>
              <a:t>huddles in July </a:t>
            </a:r>
            <a:r>
              <a:rPr lang="en-US" sz="2400" dirty="0"/>
              <a:t>with RNs, TAS, and Quality </a:t>
            </a:r>
            <a:r>
              <a:rPr lang="en-US" sz="2400" dirty="0" smtClean="0"/>
              <a:t>Manager</a:t>
            </a:r>
          </a:p>
          <a:p>
            <a:pPr>
              <a:buFont typeface="Wingdings" panose="05000000000000000000" pitchFamily="2" charset="2"/>
              <a:buChar char="ü"/>
            </a:pPr>
            <a:r>
              <a:rPr lang="en-US" sz="2400" dirty="0"/>
              <a:t>Created an Adherence Program patient tracking list </a:t>
            </a:r>
            <a:endParaRPr lang="en-US" sz="2400" dirty="0" smtClean="0"/>
          </a:p>
          <a:p>
            <a:pPr>
              <a:buFont typeface="Wingdings" panose="05000000000000000000" pitchFamily="2" charset="2"/>
              <a:buChar char="ü"/>
            </a:pPr>
            <a:endParaRPr lang="en-US" dirty="0"/>
          </a:p>
          <a:p>
            <a:pPr marL="0" indent="0">
              <a:buNone/>
            </a:pPr>
            <a:endParaRPr lang="en-US" dirty="0" smtClean="0"/>
          </a:p>
          <a:p>
            <a:pPr>
              <a:buFont typeface="Wingdings" panose="05000000000000000000" pitchFamily="2" charset="2"/>
              <a:buChar char="ü"/>
            </a:pPr>
            <a:endParaRPr lang="en-US" dirty="0"/>
          </a:p>
        </p:txBody>
      </p:sp>
      <p:pic>
        <p:nvPicPr>
          <p:cNvPr id="3" name="Content Placeholder 2"/>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750594" y="1719263"/>
            <a:ext cx="3886200" cy="3886200"/>
          </a:xfrm>
        </p:spPr>
      </p:pic>
    </p:spTree>
    <p:extLst>
      <p:ext uri="{BB962C8B-B14F-4D97-AF65-F5344CB8AC3E}">
        <p14:creationId xmlns:p14="http://schemas.microsoft.com/office/powerpoint/2010/main" val="689941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3200" dirty="0" smtClean="0"/>
              <a:t>Team QI PDSA Progress </a:t>
            </a:r>
            <a:br>
              <a:rPr lang="en-US" sz="3200" dirty="0" smtClean="0"/>
            </a:br>
            <a:r>
              <a:rPr lang="en-US" sz="3200" dirty="0" smtClean="0"/>
              <a:t>(What We Have </a:t>
            </a:r>
            <a:r>
              <a:rPr lang="en-US" sz="3200" dirty="0"/>
              <a:t>A</a:t>
            </a:r>
            <a:r>
              <a:rPr lang="en-US" sz="3200" dirty="0" smtClean="0"/>
              <a:t>ccomplished)</a:t>
            </a:r>
            <a:endParaRPr lang="en-US" sz="3200" dirty="0"/>
          </a:p>
        </p:txBody>
      </p:sp>
      <p:sp>
        <p:nvSpPr>
          <p:cNvPr id="7" name="Content Placeholder 6"/>
          <p:cNvSpPr>
            <a:spLocks noGrp="1"/>
          </p:cNvSpPr>
          <p:nvPr>
            <p:ph sz="half" idx="1"/>
          </p:nvPr>
        </p:nvSpPr>
        <p:spPr/>
        <p:txBody>
          <a:bodyPr/>
          <a:lstStyle/>
          <a:p>
            <a:pPr>
              <a:spcBef>
                <a:spcPts val="1800"/>
              </a:spcBef>
              <a:buFont typeface="Wingdings" panose="05000000000000000000" pitchFamily="2" charset="2"/>
              <a:buChar char="ü"/>
            </a:pPr>
            <a:r>
              <a:rPr lang="en-US" sz="2400" dirty="0"/>
              <a:t>TAS coordinating with AHF Pharmacy for reducing the # of meds returned </a:t>
            </a:r>
            <a:r>
              <a:rPr lang="en-US" sz="2400" dirty="0" smtClean="0"/>
              <a:t>(because patients </a:t>
            </a:r>
            <a:r>
              <a:rPr lang="en-US" sz="2400" dirty="0"/>
              <a:t>not picking up)   </a:t>
            </a:r>
          </a:p>
          <a:p>
            <a:pPr>
              <a:spcBef>
                <a:spcPts val="1800"/>
              </a:spcBef>
              <a:buFont typeface="Wingdings" panose="05000000000000000000" pitchFamily="2" charset="2"/>
              <a:buChar char="ü"/>
            </a:pPr>
            <a:r>
              <a:rPr lang="en-US" sz="2400" dirty="0"/>
              <a:t>Through </a:t>
            </a:r>
            <a:r>
              <a:rPr lang="en-US" sz="2400" dirty="0" smtClean="0"/>
              <a:t>weekly Friday afternoon huddles</a:t>
            </a:r>
            <a:r>
              <a:rPr lang="en-US" sz="2400" dirty="0"/>
              <a:t>, ensuring that all meds are returned </a:t>
            </a:r>
            <a:r>
              <a:rPr lang="en-US" sz="2400" dirty="0" smtClean="0"/>
              <a:t>per Hospital regulations  </a:t>
            </a:r>
          </a:p>
          <a:p>
            <a:pPr>
              <a:spcBef>
                <a:spcPts val="1800"/>
              </a:spcBef>
              <a:buFont typeface="Wingdings" panose="05000000000000000000" pitchFamily="2" charset="2"/>
              <a:buChar char="ü"/>
            </a:pPr>
            <a:r>
              <a:rPr lang="en-US" sz="2400" dirty="0" smtClean="0"/>
              <a:t>Identified patients in need of additional support and conducted outreach </a:t>
            </a:r>
            <a:r>
              <a:rPr lang="en-US" sz="2400" dirty="0"/>
              <a:t>through the TAS </a:t>
            </a:r>
          </a:p>
          <a:p>
            <a:pPr marL="0" indent="0">
              <a:spcBef>
                <a:spcPts val="1800"/>
              </a:spcBef>
              <a:buNone/>
            </a:pPr>
            <a:endParaRPr lang="en-US" sz="2400" dirty="0"/>
          </a:p>
          <a:p>
            <a:pPr marL="0" indent="0">
              <a:buNone/>
            </a:pPr>
            <a:endParaRPr lang="en-US" dirty="0" smtClean="0"/>
          </a:p>
          <a:p>
            <a:pPr>
              <a:buFont typeface="Wingdings" panose="05000000000000000000" pitchFamily="2" charset="2"/>
              <a:buChar char="ü"/>
            </a:pPr>
            <a:endParaRPr lang="en-US" dirty="0" smtClean="0"/>
          </a:p>
          <a:p>
            <a:pPr>
              <a:buFont typeface="Wingdings" panose="05000000000000000000" pitchFamily="2" charset="2"/>
              <a:buChar char="ü"/>
            </a:pPr>
            <a:endParaRPr lang="en-US" dirty="0"/>
          </a:p>
        </p:txBody>
      </p:sp>
      <p:pic>
        <p:nvPicPr>
          <p:cNvPr id="3" name="Content Placeholder 2"/>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750594" y="1719263"/>
            <a:ext cx="3886200" cy="3886200"/>
          </a:xfrm>
        </p:spPr>
      </p:pic>
    </p:spTree>
    <p:extLst>
      <p:ext uri="{BB962C8B-B14F-4D97-AF65-F5344CB8AC3E}">
        <p14:creationId xmlns:p14="http://schemas.microsoft.com/office/powerpoint/2010/main" val="5853606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753" y="142505"/>
            <a:ext cx="4500748" cy="351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40135" y="380010"/>
            <a:ext cx="378822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Meds Missed Pick-up &amp; Viral Load Suppression Tracking Tool Tables </a:t>
            </a:r>
            <a:endParaRPr lang="en-US" sz="2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855" y="1719294"/>
            <a:ext cx="58197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74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93603"/>
            <a:ext cx="8261493" cy="880412"/>
          </a:xfrm>
        </p:spPr>
        <p:txBody>
          <a:bodyPr>
            <a:noAutofit/>
          </a:bodyPr>
          <a:lstStyle/>
          <a:p>
            <a:r>
              <a:rPr lang="en-US" sz="4400" dirty="0" smtClean="0"/>
              <a:t>1) STaR’s Practice Transformation: A SPNS Initiative</a:t>
            </a:r>
            <a:r>
              <a:rPr lang="en-US" sz="4400" dirty="0"/>
              <a:t/>
            </a:r>
            <a:br>
              <a:rPr lang="en-US" sz="4400" dirty="0"/>
            </a:br>
            <a:endParaRPr lang="en-US" sz="4400" dirty="0"/>
          </a:p>
        </p:txBody>
      </p:sp>
    </p:spTree>
    <p:extLst>
      <p:ext uri="{BB962C8B-B14F-4D97-AF65-F5344CB8AC3E}">
        <p14:creationId xmlns:p14="http://schemas.microsoft.com/office/powerpoint/2010/main" val="3994796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Creating Efficiencies –Adherence Program Indicators in the CCT Dashboard</a:t>
            </a:r>
            <a:endParaRPr lang="en-US" sz="3600" dirty="0"/>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86346" y="1163783"/>
            <a:ext cx="4805295" cy="4763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0800000">
            <a:off x="6337494" y="4969412"/>
            <a:ext cx="998807" cy="7596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5198008" y="5120640"/>
            <a:ext cx="977706"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Adherence Program </a:t>
            </a:r>
            <a:endParaRPr lang="en-US" sz="1400" dirty="0"/>
          </a:p>
        </p:txBody>
      </p:sp>
    </p:spTree>
    <p:extLst>
      <p:ext uri="{BB962C8B-B14F-4D97-AF65-F5344CB8AC3E}">
        <p14:creationId xmlns:p14="http://schemas.microsoft.com/office/powerpoint/2010/main" val="25748995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1"/>
            <a:ext cx="9144000" cy="6056141"/>
          </a:xfrm>
          <a:prstGeom prst="rect">
            <a:avLst/>
          </a:prstGeom>
        </p:spPr>
      </p:pic>
    </p:spTree>
    <p:extLst>
      <p:ext uri="{BB962C8B-B14F-4D97-AF65-F5344CB8AC3E}">
        <p14:creationId xmlns:p14="http://schemas.microsoft.com/office/powerpoint/2010/main" val="15731851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677" y="675250"/>
            <a:ext cx="8745648" cy="4532250"/>
          </a:xfrm>
          <a:prstGeom prst="rect">
            <a:avLst/>
          </a:prstGeom>
          <a:ln>
            <a:solidFill>
              <a:schemeClr val="tx1"/>
            </a:solidFill>
          </a:ln>
        </p:spPr>
      </p:pic>
    </p:spTree>
    <p:extLst>
      <p:ext uri="{BB962C8B-B14F-4D97-AF65-F5344CB8AC3E}">
        <p14:creationId xmlns:p14="http://schemas.microsoft.com/office/powerpoint/2010/main" val="3942441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10286" y="0"/>
            <a:ext cx="6003388" cy="60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2000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Secure Data Transfer</a:t>
            </a:r>
            <a:endParaRPr lang="en-US" sz="4000" dirty="0"/>
          </a:p>
        </p:txBody>
      </p:sp>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060742"/>
            <a:ext cx="856297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6107" y="2856185"/>
            <a:ext cx="3012681" cy="2588012"/>
          </a:xfrm>
          <a:prstGeom prst="rect">
            <a:avLst/>
          </a:prstGeom>
        </p:spPr>
      </p:pic>
    </p:spTree>
    <p:extLst>
      <p:ext uri="{BB962C8B-B14F-4D97-AF65-F5344CB8AC3E}">
        <p14:creationId xmlns:p14="http://schemas.microsoft.com/office/powerpoint/2010/main" val="38646826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idx="1"/>
          </p:nvPr>
        </p:nvSpPr>
        <p:spPr/>
        <p:txBody>
          <a:bodyPr/>
          <a:lstStyle/>
          <a:p>
            <a:pPr marL="342900" indent="-342900">
              <a:buFont typeface="Wingdings" panose="05000000000000000000" pitchFamily="2" charset="2"/>
              <a:buChar char="q"/>
            </a:pPr>
            <a:r>
              <a:rPr lang="en-US" sz="2800" dirty="0" smtClean="0"/>
              <a:t>Involving stakeholders in all the stages of process improvement and transformation </a:t>
            </a:r>
          </a:p>
          <a:p>
            <a:pPr marL="342900" indent="-342900">
              <a:buFont typeface="Wingdings" panose="05000000000000000000" pitchFamily="2" charset="2"/>
              <a:buChar char="q"/>
            </a:pPr>
            <a:r>
              <a:rPr lang="en-US" sz="2800" dirty="0" smtClean="0"/>
              <a:t>Building trust </a:t>
            </a:r>
          </a:p>
          <a:p>
            <a:pPr marL="342900" indent="-342900">
              <a:buFont typeface="Wingdings" panose="05000000000000000000" pitchFamily="2" charset="2"/>
              <a:buChar char="q"/>
            </a:pPr>
            <a:r>
              <a:rPr lang="en-US" sz="2800" dirty="0" smtClean="0"/>
              <a:t>Using HIT solutions to achieve efficiencies and enhance communication </a:t>
            </a:r>
          </a:p>
          <a:p>
            <a:pPr marL="342900" indent="-342900">
              <a:buFont typeface="Wingdings" panose="05000000000000000000" pitchFamily="2" charset="2"/>
              <a:buChar char="q"/>
            </a:pPr>
            <a:r>
              <a:rPr lang="en-US" sz="2800" dirty="0" smtClean="0"/>
              <a:t>Employing QI approaches or tools allow for systematic assessment of changes </a:t>
            </a:r>
          </a:p>
          <a:p>
            <a:pPr marL="342900" indent="-342900">
              <a:buFont typeface="Wingdings" panose="05000000000000000000" pitchFamily="2" charset="2"/>
              <a:buChar char="q"/>
            </a:pPr>
            <a:r>
              <a:rPr lang="en-US" sz="2800" dirty="0" smtClean="0"/>
              <a:t>Leveraging Clinical Care Team to support continuous quality improvement </a:t>
            </a:r>
          </a:p>
          <a:p>
            <a:pPr marL="342900" indent="-342900">
              <a:buFont typeface="Wingdings" panose="05000000000000000000" pitchFamily="2" charset="2"/>
              <a:buChar char="q"/>
            </a:pPr>
            <a:endParaRPr lang="en-US" dirty="0"/>
          </a:p>
        </p:txBody>
      </p:sp>
    </p:spTree>
    <p:extLst>
      <p:ext uri="{BB962C8B-B14F-4D97-AF65-F5344CB8AC3E}">
        <p14:creationId xmlns:p14="http://schemas.microsoft.com/office/powerpoint/2010/main" val="523695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sp>
        <p:nvSpPr>
          <p:cNvPr id="5" name="TextBox 4"/>
          <p:cNvSpPr txBox="1"/>
          <p:nvPr/>
        </p:nvSpPr>
        <p:spPr>
          <a:xfrm>
            <a:off x="2616591" y="3200548"/>
            <a:ext cx="3348111" cy="923330"/>
          </a:xfrm>
          <a:prstGeom prst="rect">
            <a:avLst/>
          </a:prstGeom>
          <a:noFill/>
        </p:spPr>
        <p:txBody>
          <a:bodyPr wrap="square" rtlCol="0">
            <a:spAutoFit/>
          </a:bodyPr>
          <a:lstStyle/>
          <a:p>
            <a:r>
              <a:rPr lang="en-US" sz="5400" b="1" dirty="0" smtClean="0">
                <a:solidFill>
                  <a:srgbClr val="FF0000"/>
                </a:solidFill>
              </a:rPr>
              <a:t>Questions</a:t>
            </a:r>
            <a:endParaRPr lang="en-US" sz="5400" b="1" dirty="0">
              <a:solidFill>
                <a:srgbClr val="FF0000"/>
              </a:solidFill>
            </a:endParaRPr>
          </a:p>
        </p:txBody>
      </p:sp>
      <p:pic>
        <p:nvPicPr>
          <p:cNvPr id="6147" name="Picture 3" descr="C:\Users\mcg9010\AppData\Local\Microsoft\Windows\Temporary Internet Files\Content.IE5\2900IJLK\question_mark[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20378" y="2206551"/>
            <a:ext cx="2431614" cy="259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640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000" dirty="0" smtClean="0"/>
              <a:t>Comprehensive </a:t>
            </a:r>
            <a:r>
              <a:rPr lang="en-US" sz="4000" dirty="0"/>
              <a:t>Health </a:t>
            </a:r>
            <a:r>
              <a:rPr lang="en-US" sz="4000" dirty="0" smtClean="0"/>
              <a:t>Program</a:t>
            </a:r>
            <a:endParaRPr lang="en-US" sz="4000" dirty="0"/>
          </a:p>
        </p:txBody>
      </p:sp>
      <p:sp>
        <p:nvSpPr>
          <p:cNvPr id="3" name="Content Placeholder 2"/>
          <p:cNvSpPr>
            <a:spLocks noGrp="1"/>
          </p:cNvSpPr>
          <p:nvPr>
            <p:ph type="body" idx="1"/>
          </p:nvPr>
        </p:nvSpPr>
        <p:spPr>
          <a:xfrm>
            <a:off x="476107" y="1435898"/>
            <a:ext cx="7795696" cy="4472533"/>
          </a:xfrm>
        </p:spPr>
        <p:txBody>
          <a:bodyPr>
            <a:normAutofit fontScale="85000" lnSpcReduction="20000"/>
          </a:bodyPr>
          <a:lstStyle/>
          <a:p>
            <a:pPr marL="457200" indent="-457200">
              <a:lnSpc>
                <a:spcPct val="100000"/>
              </a:lnSpc>
              <a:spcAft>
                <a:spcPts val="1200"/>
              </a:spcAft>
              <a:buFont typeface="Wingdings" pitchFamily="2" charset="2"/>
              <a:buChar char="q"/>
            </a:pPr>
            <a:r>
              <a:rPr lang="en-US" sz="2600" dirty="0" smtClean="0"/>
              <a:t>Academic medical center in Upper Manhattan, NY</a:t>
            </a:r>
          </a:p>
          <a:p>
            <a:pPr marL="457200" indent="-457200">
              <a:lnSpc>
                <a:spcPct val="100000"/>
              </a:lnSpc>
              <a:spcAft>
                <a:spcPts val="1200"/>
              </a:spcAft>
              <a:buFont typeface="Wingdings" pitchFamily="2" charset="2"/>
              <a:buChar char="q"/>
            </a:pPr>
            <a:r>
              <a:rPr lang="en-US" sz="2600" dirty="0" smtClean="0"/>
              <a:t>Provides outpatient &amp; inpatient care to people living with or at-risk for HIV</a:t>
            </a:r>
          </a:p>
          <a:p>
            <a:pPr marL="457200" indent="-457200">
              <a:lnSpc>
                <a:spcPct val="100000"/>
              </a:lnSpc>
              <a:spcAft>
                <a:spcPts val="1200"/>
              </a:spcAft>
              <a:buFont typeface="Wingdings" pitchFamily="2" charset="2"/>
              <a:buChar char="q"/>
            </a:pPr>
            <a:r>
              <a:rPr lang="en-US" sz="2600" dirty="0" smtClean="0"/>
              <a:t>Over 2,200 </a:t>
            </a:r>
            <a:r>
              <a:rPr lang="en-US" sz="2600" dirty="0"/>
              <a:t>outpatients with </a:t>
            </a:r>
            <a:r>
              <a:rPr lang="en-US" sz="2600" dirty="0" smtClean="0"/>
              <a:t>HIV and 20 bed inpatient unit</a:t>
            </a:r>
          </a:p>
          <a:p>
            <a:pPr marL="457200" indent="-457200">
              <a:lnSpc>
                <a:spcPct val="100000"/>
              </a:lnSpc>
              <a:spcAft>
                <a:spcPts val="1200"/>
              </a:spcAft>
              <a:buFont typeface="Wingdings" pitchFamily="2" charset="2"/>
              <a:buChar char="q"/>
            </a:pPr>
            <a:r>
              <a:rPr lang="en-US" sz="2600" dirty="0" smtClean="0"/>
              <a:t>Growing attention to at-risk population, PrEP, and STI services </a:t>
            </a:r>
            <a:endParaRPr lang="en-US" sz="2600" dirty="0"/>
          </a:p>
          <a:p>
            <a:pPr marL="457200" indent="-457200">
              <a:lnSpc>
                <a:spcPct val="100000"/>
              </a:lnSpc>
              <a:spcAft>
                <a:spcPts val="1200"/>
              </a:spcAft>
              <a:buFont typeface="Wingdings" pitchFamily="2" charset="2"/>
              <a:buChar char="q"/>
            </a:pPr>
            <a:r>
              <a:rPr lang="en-US" sz="2600" dirty="0" smtClean="0"/>
              <a:t>Approximately 100 staff operating in a variety of settings: inpatient, outpatient, community, and home visits</a:t>
            </a:r>
          </a:p>
          <a:p>
            <a:pPr marL="457200" indent="-457200">
              <a:lnSpc>
                <a:spcPct val="100000"/>
              </a:lnSpc>
              <a:spcAft>
                <a:spcPts val="1200"/>
              </a:spcAft>
              <a:buFont typeface="Wingdings" pitchFamily="2" charset="2"/>
              <a:buChar char="q"/>
            </a:pPr>
            <a:r>
              <a:rPr lang="en-US" sz="2600" dirty="0" smtClean="0"/>
              <a:t>Multidisciplinary </a:t>
            </a:r>
            <a:r>
              <a:rPr lang="en-US" sz="2600" dirty="0"/>
              <a:t>clinical </a:t>
            </a:r>
            <a:r>
              <a:rPr lang="en-US" sz="2600" dirty="0" smtClean="0"/>
              <a:t>care </a:t>
            </a:r>
          </a:p>
          <a:p>
            <a:pPr marL="800100" lvl="2" indent="-342900">
              <a:lnSpc>
                <a:spcPct val="100000"/>
              </a:lnSpc>
              <a:spcAft>
                <a:spcPts val="1200"/>
              </a:spcAft>
              <a:buFont typeface="Wingdings" pitchFamily="2" charset="2"/>
              <a:buChar char="v"/>
            </a:pPr>
            <a:r>
              <a:rPr lang="en-US" sz="2400" dirty="0" smtClean="0">
                <a:solidFill>
                  <a:schemeClr val="tx1">
                    <a:lumMod val="75000"/>
                    <a:lumOff val="25000"/>
                  </a:schemeClr>
                </a:solidFill>
              </a:rPr>
              <a:t>Providers, nurses, social workers, care coordinators, nutritionist, psychiatrists, </a:t>
            </a:r>
            <a:r>
              <a:rPr lang="en-US" sz="2400" dirty="0">
                <a:solidFill>
                  <a:schemeClr val="tx1">
                    <a:lumMod val="75000"/>
                    <a:lumOff val="25000"/>
                  </a:schemeClr>
                </a:solidFill>
              </a:rPr>
              <a:t>patient </a:t>
            </a:r>
            <a:r>
              <a:rPr lang="en-US" sz="2400" dirty="0" smtClean="0">
                <a:solidFill>
                  <a:schemeClr val="tx1">
                    <a:lumMod val="75000"/>
                    <a:lumOff val="25000"/>
                  </a:schemeClr>
                </a:solidFill>
              </a:rPr>
              <a:t>navigators, medical and nursing assistants  </a:t>
            </a:r>
          </a:p>
          <a:p>
            <a:pPr marL="342900" indent="-342900">
              <a:lnSpc>
                <a:spcPct val="100000"/>
              </a:lnSpc>
              <a:spcAft>
                <a:spcPts val="1200"/>
              </a:spcAft>
              <a:buFont typeface="Wingdings" charset="2"/>
              <a:buChar char="q"/>
            </a:pPr>
            <a:endParaRPr lang="en-US" sz="2400" dirty="0"/>
          </a:p>
          <a:p>
            <a:pPr>
              <a:lnSpc>
                <a:spcPct val="100000"/>
              </a:lnSpc>
              <a:spcAft>
                <a:spcPts val="1200"/>
              </a:spcAft>
            </a:pPr>
            <a:endParaRPr lang="en-US" sz="2400" dirty="0" smtClean="0"/>
          </a:p>
          <a:p>
            <a:pPr>
              <a:lnSpc>
                <a:spcPct val="100000"/>
              </a:lnSpc>
            </a:pPr>
            <a:endParaRPr lang="en-US" sz="2400" dirty="0"/>
          </a:p>
          <a:p>
            <a:pPr marL="342900" indent="-342900">
              <a:lnSpc>
                <a:spcPct val="100000"/>
              </a:lnSpc>
              <a:buFont typeface="Wingdings" charset="2"/>
              <a:buChar char="q"/>
            </a:pPr>
            <a:endParaRPr lang="en-US" sz="2400" dirty="0" smtClean="0"/>
          </a:p>
          <a:p>
            <a:pPr marL="342900" indent="-342900">
              <a:lnSpc>
                <a:spcPct val="100000"/>
              </a:lnSpc>
              <a:buFont typeface="Wingdings" charset="2"/>
              <a:buChar char="q"/>
            </a:pPr>
            <a:endParaRPr lang="en-US" sz="2400" b="1" dirty="0" smtClean="0"/>
          </a:p>
        </p:txBody>
      </p:sp>
    </p:spTree>
    <p:extLst>
      <p:ext uri="{BB962C8B-B14F-4D97-AF65-F5344CB8AC3E}">
        <p14:creationId xmlns:p14="http://schemas.microsoft.com/office/powerpoint/2010/main" val="4114048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noAutofit/>
          </a:bodyPr>
          <a:lstStyle/>
          <a:p>
            <a:r>
              <a:rPr lang="en-US" sz="4000" dirty="0" smtClean="0"/>
              <a:t>SPNS Workforce Initiative </a:t>
            </a:r>
            <a:endParaRPr lang="en-US" sz="4000" dirty="0"/>
          </a:p>
        </p:txBody>
      </p:sp>
      <p:sp>
        <p:nvSpPr>
          <p:cNvPr id="5" name="Content Placeholder 4"/>
          <p:cNvSpPr>
            <a:spLocks noGrp="1"/>
          </p:cNvSpPr>
          <p:nvPr>
            <p:ph type="body" idx="1"/>
          </p:nvPr>
        </p:nvSpPr>
        <p:spPr>
          <a:xfrm>
            <a:off x="476107" y="1298158"/>
            <a:ext cx="8261492" cy="4767954"/>
          </a:xfrm>
        </p:spPr>
        <p:txBody>
          <a:bodyPr>
            <a:normAutofit/>
          </a:bodyPr>
          <a:lstStyle/>
          <a:p>
            <a:pPr marL="342900" indent="-342900">
              <a:spcBef>
                <a:spcPts val="600"/>
              </a:spcBef>
              <a:spcAft>
                <a:spcPts val="0"/>
              </a:spcAft>
              <a:buFont typeface="Wingdings" pitchFamily="2" charset="2"/>
              <a:buChar char="q"/>
            </a:pPr>
            <a:r>
              <a:rPr lang="en-US" sz="2200" b="1" dirty="0" smtClean="0">
                <a:cs typeface="Arial" pitchFamily="34" charset="0"/>
              </a:rPr>
              <a:t>Project Title: Stimulating Transformation of Technology and Team Structure to Reach People Living with HIV</a:t>
            </a:r>
          </a:p>
          <a:p>
            <a:pPr marL="741363" lvl="1" indent="-285750" defTabSz="746125">
              <a:spcBef>
                <a:spcPts val="600"/>
              </a:spcBef>
              <a:buFont typeface="Wingdings" pitchFamily="2" charset="2"/>
              <a:buChar char="v"/>
            </a:pPr>
            <a:r>
              <a:rPr lang="en-US" sz="1600" dirty="0" smtClean="0">
                <a:solidFill>
                  <a:schemeClr val="tx1">
                    <a:lumMod val="75000"/>
                    <a:lumOff val="25000"/>
                  </a:schemeClr>
                </a:solidFill>
                <a:cs typeface="Arial" pitchFamily="34" charset="0"/>
              </a:rPr>
              <a:t>4-Year SPNS Grant </a:t>
            </a:r>
          </a:p>
          <a:p>
            <a:pPr marL="741363" lvl="1" indent="-285750" defTabSz="746125">
              <a:spcBef>
                <a:spcPts val="600"/>
              </a:spcBef>
              <a:buFont typeface="Wingdings" pitchFamily="2" charset="2"/>
              <a:buChar char="v"/>
            </a:pPr>
            <a:r>
              <a:rPr lang="en-US" sz="1600" dirty="0" smtClean="0">
                <a:solidFill>
                  <a:schemeClr val="tx1">
                    <a:lumMod val="75000"/>
                    <a:lumOff val="25000"/>
                  </a:schemeClr>
                </a:solidFill>
                <a:cs typeface="Arial" pitchFamily="34" charset="0"/>
              </a:rPr>
              <a:t>Funded to design, implement, </a:t>
            </a:r>
            <a:r>
              <a:rPr lang="en-US" sz="1600" dirty="0">
                <a:solidFill>
                  <a:schemeClr val="tx1">
                    <a:lumMod val="75000"/>
                    <a:lumOff val="25000"/>
                  </a:schemeClr>
                </a:solidFill>
                <a:cs typeface="Arial" pitchFamily="34" charset="0"/>
              </a:rPr>
              <a:t>e</a:t>
            </a:r>
            <a:r>
              <a:rPr lang="en-US" sz="1600" dirty="0" smtClean="0">
                <a:solidFill>
                  <a:schemeClr val="tx1">
                    <a:lumMod val="75000"/>
                    <a:lumOff val="25000"/>
                  </a:schemeClr>
                </a:solidFill>
                <a:cs typeface="Arial" pitchFamily="34" charset="0"/>
              </a:rPr>
              <a:t>valuate, and disseminate the intervention </a:t>
            </a:r>
          </a:p>
          <a:p>
            <a:pPr marL="342900" indent="-342900">
              <a:spcBef>
                <a:spcPts val="600"/>
              </a:spcBef>
              <a:buFont typeface="Wingdings" pitchFamily="2" charset="2"/>
              <a:buChar char="q"/>
            </a:pPr>
            <a:r>
              <a:rPr lang="en-US" sz="2200" b="1" dirty="0" smtClean="0">
                <a:cs typeface="Arial" pitchFamily="34" charset="0"/>
              </a:rPr>
              <a:t>Multi-site: 15 demonstration sites across the country </a:t>
            </a:r>
          </a:p>
          <a:p>
            <a:pPr marL="342900" indent="-342900">
              <a:spcBef>
                <a:spcPts val="600"/>
              </a:spcBef>
              <a:spcAft>
                <a:spcPts val="0"/>
              </a:spcAft>
              <a:buFont typeface="Wingdings" pitchFamily="2" charset="2"/>
              <a:buChar char="q"/>
            </a:pPr>
            <a:r>
              <a:rPr lang="en-US" sz="2200" b="1" dirty="0" smtClean="0">
                <a:cs typeface="Arial" pitchFamily="34" charset="0"/>
              </a:rPr>
              <a:t>“Practice Transformation Models”  or  PTMs</a:t>
            </a:r>
          </a:p>
          <a:p>
            <a:pPr marL="742950" lvl="1" indent="-285750" defTabSz="914400">
              <a:lnSpc>
                <a:spcPct val="100000"/>
              </a:lnSpc>
              <a:spcBef>
                <a:spcPts val="600"/>
              </a:spcBef>
              <a:buFont typeface="Wingdings" pitchFamily="2" charset="2"/>
              <a:buChar char="v"/>
            </a:pPr>
            <a:r>
              <a:rPr lang="en-US" sz="1700" dirty="0">
                <a:solidFill>
                  <a:schemeClr val="tx1">
                    <a:lumMod val="75000"/>
                    <a:lumOff val="25000"/>
                  </a:schemeClr>
                </a:solidFill>
                <a:ea typeface="Ebrima" pitchFamily="2" charset="0"/>
                <a:cs typeface="Arial" pitchFamily="34" charset="0"/>
              </a:rPr>
              <a:t>System level staffing changes</a:t>
            </a:r>
          </a:p>
          <a:p>
            <a:pPr marL="742950" lvl="1" indent="-285750" defTabSz="914400">
              <a:lnSpc>
                <a:spcPct val="100000"/>
              </a:lnSpc>
              <a:spcBef>
                <a:spcPts val="600"/>
              </a:spcBef>
              <a:buFont typeface="Wingdings" pitchFamily="2" charset="2"/>
              <a:buChar char="v"/>
            </a:pPr>
            <a:r>
              <a:rPr lang="en-US" sz="1700" dirty="0">
                <a:solidFill>
                  <a:schemeClr val="tx1">
                    <a:lumMod val="75000"/>
                    <a:lumOff val="25000"/>
                  </a:schemeClr>
                </a:solidFill>
                <a:ea typeface="Ebrima" pitchFamily="2" charset="0"/>
                <a:cs typeface="Arial" pitchFamily="34" charset="0"/>
              </a:rPr>
              <a:t>Heavily based on Patient Centered Medical Home </a:t>
            </a:r>
            <a:r>
              <a:rPr lang="en-US" sz="1700" dirty="0" smtClean="0">
                <a:solidFill>
                  <a:schemeClr val="tx1">
                    <a:lumMod val="75000"/>
                    <a:lumOff val="25000"/>
                  </a:schemeClr>
                </a:solidFill>
                <a:ea typeface="Ebrima" pitchFamily="2" charset="0"/>
                <a:cs typeface="Arial" pitchFamily="34" charset="0"/>
              </a:rPr>
              <a:t>(PCMH)</a:t>
            </a:r>
            <a:endParaRPr lang="en-US" sz="1700" dirty="0">
              <a:solidFill>
                <a:schemeClr val="tx1">
                  <a:lumMod val="75000"/>
                  <a:lumOff val="25000"/>
                </a:schemeClr>
              </a:solidFill>
              <a:ea typeface="Ebrima" pitchFamily="2" charset="0"/>
              <a:cs typeface="Arial" pitchFamily="34" charset="0"/>
            </a:endParaRPr>
          </a:p>
          <a:p>
            <a:pPr marL="742950" lvl="1" indent="-285750" defTabSz="914400">
              <a:lnSpc>
                <a:spcPct val="100000"/>
              </a:lnSpc>
              <a:spcBef>
                <a:spcPts val="600"/>
              </a:spcBef>
              <a:buFont typeface="Wingdings" pitchFamily="2" charset="2"/>
              <a:buChar char="v"/>
            </a:pPr>
            <a:r>
              <a:rPr lang="en-US" sz="1700" dirty="0">
                <a:solidFill>
                  <a:schemeClr val="tx1">
                    <a:lumMod val="75000"/>
                    <a:lumOff val="25000"/>
                  </a:schemeClr>
                </a:solidFill>
                <a:ea typeface="Ebrima" pitchFamily="2" charset="0"/>
                <a:cs typeface="Arial" pitchFamily="34" charset="0"/>
              </a:rPr>
              <a:t>Improves capacity to care for people living with HIV, valuing efficiency and sustainability</a:t>
            </a:r>
          </a:p>
          <a:p>
            <a:pPr marL="742950" lvl="1" indent="-285750" defTabSz="914400">
              <a:lnSpc>
                <a:spcPct val="100000"/>
              </a:lnSpc>
              <a:spcBef>
                <a:spcPts val="600"/>
              </a:spcBef>
              <a:buFont typeface="Wingdings" pitchFamily="2" charset="2"/>
              <a:buChar char="v"/>
            </a:pPr>
            <a:r>
              <a:rPr lang="en-US" sz="1700" dirty="0">
                <a:solidFill>
                  <a:schemeClr val="tx1">
                    <a:lumMod val="75000"/>
                    <a:lumOff val="25000"/>
                  </a:schemeClr>
                </a:solidFill>
                <a:ea typeface="Ebrima" pitchFamily="2" charset="0"/>
                <a:cs typeface="Arial" pitchFamily="34" charset="0"/>
              </a:rPr>
              <a:t>Optimizes resources in changing landscape</a:t>
            </a:r>
          </a:p>
          <a:p>
            <a:pPr marL="742950" lvl="1" indent="-285750" defTabSz="914400">
              <a:lnSpc>
                <a:spcPct val="100000"/>
              </a:lnSpc>
              <a:spcBef>
                <a:spcPts val="600"/>
              </a:spcBef>
              <a:buFont typeface="Wingdings" pitchFamily="2" charset="2"/>
              <a:buChar char="v"/>
            </a:pPr>
            <a:r>
              <a:rPr lang="en-US" sz="1700" dirty="0">
                <a:solidFill>
                  <a:schemeClr val="tx1">
                    <a:lumMod val="75000"/>
                    <a:lumOff val="25000"/>
                  </a:schemeClr>
                </a:solidFill>
                <a:ea typeface="Ebrima" pitchFamily="2" charset="0"/>
                <a:cs typeface="Arial" pitchFamily="34" charset="0"/>
              </a:rPr>
              <a:t>Improves linkage, </a:t>
            </a:r>
            <a:r>
              <a:rPr lang="en-US" sz="1700" dirty="0" smtClean="0">
                <a:solidFill>
                  <a:schemeClr val="tx1">
                    <a:lumMod val="75000"/>
                    <a:lumOff val="25000"/>
                  </a:schemeClr>
                </a:solidFill>
                <a:ea typeface="Ebrima" pitchFamily="2" charset="0"/>
                <a:cs typeface="Arial" pitchFamily="34" charset="0"/>
              </a:rPr>
              <a:t>engagement, retention </a:t>
            </a:r>
            <a:r>
              <a:rPr lang="en-US" sz="1700" dirty="0">
                <a:solidFill>
                  <a:schemeClr val="tx1">
                    <a:lumMod val="75000"/>
                    <a:lumOff val="25000"/>
                  </a:schemeClr>
                </a:solidFill>
                <a:ea typeface="Ebrima" pitchFamily="2" charset="0"/>
                <a:cs typeface="Arial" pitchFamily="34" charset="0"/>
              </a:rPr>
              <a:t>in care,  and suppression rates</a:t>
            </a:r>
          </a:p>
          <a:p>
            <a:pPr marL="342900" indent="-342900">
              <a:spcBef>
                <a:spcPts val="600"/>
              </a:spcBef>
              <a:spcAft>
                <a:spcPts val="0"/>
              </a:spcAft>
              <a:buFont typeface="Wingdings" pitchFamily="2" charset="2"/>
              <a:buChar char="q"/>
            </a:pPr>
            <a:r>
              <a:rPr lang="en-US" sz="2200" b="1" dirty="0" smtClean="0">
                <a:cs typeface="Arial" pitchFamily="34" charset="0"/>
              </a:rPr>
              <a:t>Cross-site Evaluation</a:t>
            </a:r>
          </a:p>
          <a:p>
            <a:pPr marL="742950" lvl="1" indent="-285750" defTabSz="914400" fontAlgn="auto">
              <a:lnSpc>
                <a:spcPct val="100000"/>
              </a:lnSpc>
              <a:spcBef>
                <a:spcPts val="600"/>
              </a:spcBef>
              <a:spcAft>
                <a:spcPts val="0"/>
              </a:spcAft>
              <a:buFont typeface="Wingdings" pitchFamily="2" charset="2"/>
              <a:buChar char="v"/>
            </a:pPr>
            <a:r>
              <a:rPr lang="en-US" sz="1700" dirty="0" smtClean="0">
                <a:solidFill>
                  <a:schemeClr val="tx1">
                    <a:lumMod val="75000"/>
                    <a:lumOff val="25000"/>
                  </a:schemeClr>
                </a:solidFill>
                <a:cs typeface="Arial" pitchFamily="34" charset="0"/>
              </a:rPr>
              <a:t>UCSF’s Evaluation and Technical Assistance Center (ETAC) </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96509" y="283371"/>
            <a:ext cx="1741090" cy="971591"/>
          </a:xfrm>
          <a:prstGeom prst="rect">
            <a:avLst/>
          </a:prstGeom>
        </p:spPr>
      </p:pic>
    </p:spTree>
    <p:extLst>
      <p:ext uri="{BB962C8B-B14F-4D97-AF65-F5344CB8AC3E}">
        <p14:creationId xmlns:p14="http://schemas.microsoft.com/office/powerpoint/2010/main" val="635418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600" dirty="0" smtClean="0"/>
              <a:t>Demonstration Sites</a:t>
            </a:r>
            <a:endParaRPr lang="en-US" sz="3600" dirty="0"/>
          </a:p>
        </p:txBody>
      </p:sp>
      <p:sp>
        <p:nvSpPr>
          <p:cNvPr id="3" name="Content Placeholder 2"/>
          <p:cNvSpPr>
            <a:spLocks noGrp="1"/>
          </p:cNvSpPr>
          <p:nvPr>
            <p:ph type="body" idx="1"/>
          </p:nvPr>
        </p:nvSpPr>
        <p:spPr>
          <a:xfrm>
            <a:off x="476107" y="1280160"/>
            <a:ext cx="8261492" cy="4600135"/>
          </a:xfrm>
        </p:spPr>
        <p:txBody>
          <a:bodyPr>
            <a:noAutofit/>
          </a:bodyPr>
          <a:lstStyle/>
          <a:p>
            <a:pPr marL="285750" indent="-285750">
              <a:spcBef>
                <a:spcPts val="500"/>
              </a:spcBef>
              <a:buFont typeface="Wingdings" pitchFamily="2" charset="2"/>
              <a:buChar char="v"/>
            </a:pPr>
            <a:r>
              <a:rPr lang="en-US" sz="1800" b="1" dirty="0">
                <a:solidFill>
                  <a:srgbClr val="FF0000"/>
                </a:solidFill>
              </a:rPr>
              <a:t>New York and Presbyterian Hospital, New York, </a:t>
            </a:r>
            <a:r>
              <a:rPr lang="en-US" sz="1800" b="1" dirty="0" smtClean="0">
                <a:solidFill>
                  <a:srgbClr val="FF0000"/>
                </a:solidFill>
              </a:rPr>
              <a:t>NY</a:t>
            </a:r>
          </a:p>
          <a:p>
            <a:pPr marL="285750" indent="-285750">
              <a:spcBef>
                <a:spcPts val="500"/>
              </a:spcBef>
              <a:buFont typeface="Wingdings" pitchFamily="2" charset="2"/>
              <a:buChar char="v"/>
            </a:pPr>
            <a:r>
              <a:rPr lang="en-US" sz="1800" dirty="0" smtClean="0"/>
              <a:t>Bright Point, Bronx</a:t>
            </a:r>
            <a:r>
              <a:rPr lang="en-US" sz="1800" dirty="0"/>
              <a:t>, NY</a:t>
            </a:r>
          </a:p>
          <a:p>
            <a:pPr marL="285750" indent="-285750">
              <a:spcBef>
                <a:spcPts val="500"/>
              </a:spcBef>
              <a:buFont typeface="Wingdings" pitchFamily="2" charset="2"/>
              <a:buChar char="v"/>
            </a:pPr>
            <a:r>
              <a:rPr lang="en-US" sz="1800" dirty="0" smtClean="0"/>
              <a:t>New </a:t>
            </a:r>
            <a:r>
              <a:rPr lang="en-US" sz="1800" dirty="0"/>
              <a:t>York City Department of Health and Mental Hygiene, </a:t>
            </a:r>
            <a:r>
              <a:rPr lang="en-US" sz="1800" dirty="0" err="1"/>
              <a:t>Rikers</a:t>
            </a:r>
            <a:r>
              <a:rPr lang="en-US" sz="1800" dirty="0"/>
              <a:t> Island, </a:t>
            </a:r>
            <a:r>
              <a:rPr lang="en-US" sz="1800" dirty="0" smtClean="0"/>
              <a:t>NY</a:t>
            </a:r>
          </a:p>
          <a:p>
            <a:pPr marL="285750" indent="-285750">
              <a:spcBef>
                <a:spcPts val="500"/>
              </a:spcBef>
              <a:buFont typeface="Wingdings" pitchFamily="2" charset="2"/>
              <a:buChar char="v"/>
            </a:pPr>
            <a:r>
              <a:rPr lang="en-US" sz="1800" dirty="0"/>
              <a:t>UPMC Presbyterian Shadyside, Pittsburgh, </a:t>
            </a:r>
            <a:r>
              <a:rPr lang="en-US" sz="1800" dirty="0" smtClean="0"/>
              <a:t>PA</a:t>
            </a:r>
            <a:endParaRPr lang="en-US" sz="1800" dirty="0"/>
          </a:p>
          <a:p>
            <a:pPr marL="285750" indent="-285750">
              <a:spcBef>
                <a:spcPts val="500"/>
              </a:spcBef>
              <a:buFont typeface="Wingdings" pitchFamily="2" charset="2"/>
              <a:buChar char="v"/>
            </a:pPr>
            <a:r>
              <a:rPr lang="en-US" sz="1800" dirty="0"/>
              <a:t>La </a:t>
            </a:r>
            <a:r>
              <a:rPr lang="en-US" sz="1800" dirty="0" err="1"/>
              <a:t>Clínica</a:t>
            </a:r>
            <a:r>
              <a:rPr lang="en-US" sz="1800" dirty="0"/>
              <a:t> del Pueblo, Washington, </a:t>
            </a:r>
            <a:r>
              <a:rPr lang="en-US" sz="1800" dirty="0" smtClean="0"/>
              <a:t>DC</a:t>
            </a:r>
          </a:p>
          <a:p>
            <a:pPr marL="285750" indent="-285750">
              <a:spcBef>
                <a:spcPts val="500"/>
              </a:spcBef>
              <a:buFont typeface="Wingdings" pitchFamily="2" charset="2"/>
              <a:buChar char="v"/>
            </a:pPr>
            <a:r>
              <a:rPr lang="en-US" sz="1800" dirty="0" smtClean="0"/>
              <a:t>Florida </a:t>
            </a:r>
            <a:r>
              <a:rPr lang="en-US" sz="1800" dirty="0"/>
              <a:t>Department of Health, Kissimmee, </a:t>
            </a:r>
            <a:r>
              <a:rPr lang="en-US" sz="1800" dirty="0" smtClean="0"/>
              <a:t>FL</a:t>
            </a:r>
          </a:p>
          <a:p>
            <a:pPr marL="285750" indent="-285750">
              <a:spcBef>
                <a:spcPts val="500"/>
              </a:spcBef>
              <a:buFont typeface="Wingdings" pitchFamily="2" charset="2"/>
              <a:buChar char="v"/>
            </a:pPr>
            <a:r>
              <a:rPr lang="en-US" sz="1800" dirty="0" err="1"/>
              <a:t>FoundCare</a:t>
            </a:r>
            <a:r>
              <a:rPr lang="en-US" sz="1800" dirty="0"/>
              <a:t> Inc., West Palm Beach, </a:t>
            </a:r>
            <a:r>
              <a:rPr lang="en-US" sz="1800" dirty="0" smtClean="0"/>
              <a:t>FL</a:t>
            </a:r>
          </a:p>
          <a:p>
            <a:pPr marL="285750" indent="-285750">
              <a:spcBef>
                <a:spcPts val="500"/>
              </a:spcBef>
              <a:buFont typeface="Wingdings" pitchFamily="2" charset="2"/>
              <a:buChar char="v"/>
            </a:pPr>
            <a:r>
              <a:rPr lang="en-US" sz="1800" dirty="0"/>
              <a:t>University of Miami, Coral Gables, </a:t>
            </a:r>
            <a:r>
              <a:rPr lang="en-US" sz="1800" dirty="0" smtClean="0"/>
              <a:t>FL</a:t>
            </a:r>
          </a:p>
          <a:p>
            <a:pPr marL="285750" indent="-285750">
              <a:spcBef>
                <a:spcPts val="500"/>
              </a:spcBef>
              <a:buFont typeface="Wingdings" pitchFamily="2" charset="2"/>
              <a:buChar char="v"/>
            </a:pPr>
            <a:r>
              <a:rPr lang="en-US" sz="1800" dirty="0"/>
              <a:t>The </a:t>
            </a:r>
            <a:r>
              <a:rPr lang="en-US" sz="1800" dirty="0" err="1"/>
              <a:t>MetroHealth</a:t>
            </a:r>
            <a:r>
              <a:rPr lang="en-US" sz="1800" dirty="0"/>
              <a:t> System, Cleveland, </a:t>
            </a:r>
            <a:r>
              <a:rPr lang="en-US" sz="1800" dirty="0" smtClean="0"/>
              <a:t>OH</a:t>
            </a:r>
          </a:p>
          <a:p>
            <a:pPr marL="285750" indent="-285750">
              <a:spcBef>
                <a:spcPts val="500"/>
              </a:spcBef>
              <a:buFont typeface="Wingdings" pitchFamily="2" charset="2"/>
              <a:buChar char="v"/>
            </a:pPr>
            <a:r>
              <a:rPr lang="en-US" sz="1800" dirty="0" smtClean="0"/>
              <a:t>Access </a:t>
            </a:r>
            <a:r>
              <a:rPr lang="en-US" sz="1800" dirty="0"/>
              <a:t>Community Health Network, Chicago, </a:t>
            </a:r>
            <a:r>
              <a:rPr lang="en-US" sz="1800" dirty="0" smtClean="0"/>
              <a:t>IL</a:t>
            </a:r>
          </a:p>
          <a:p>
            <a:pPr marL="285750" indent="-285750">
              <a:spcBef>
                <a:spcPts val="500"/>
              </a:spcBef>
              <a:buFont typeface="Wingdings" pitchFamily="2" charset="2"/>
              <a:buChar char="v"/>
            </a:pPr>
            <a:r>
              <a:rPr lang="en-US" sz="1800" dirty="0" err="1"/>
              <a:t>Hektoen</a:t>
            </a:r>
            <a:r>
              <a:rPr lang="en-US" sz="1800" dirty="0"/>
              <a:t> Institute for Medical Research (Core Center), Chicago, </a:t>
            </a:r>
            <a:r>
              <a:rPr lang="en-US" sz="1800" dirty="0" smtClean="0"/>
              <a:t>IL</a:t>
            </a:r>
            <a:endParaRPr lang="en-US" sz="1800" dirty="0"/>
          </a:p>
          <a:p>
            <a:pPr marL="285750" indent="-285750">
              <a:spcBef>
                <a:spcPts val="500"/>
              </a:spcBef>
              <a:buFont typeface="Wingdings" pitchFamily="2" charset="2"/>
              <a:buChar char="v"/>
            </a:pPr>
            <a:r>
              <a:rPr lang="en-US" sz="1800" dirty="0" smtClean="0"/>
              <a:t>Coastal </a:t>
            </a:r>
            <a:r>
              <a:rPr lang="en-US" sz="1800" dirty="0"/>
              <a:t>Bend Wellness Foundation, Inc., Corpus Christi, TX</a:t>
            </a:r>
          </a:p>
          <a:p>
            <a:pPr marL="285750" indent="-285750">
              <a:spcBef>
                <a:spcPts val="500"/>
              </a:spcBef>
              <a:buFont typeface="Wingdings" pitchFamily="2" charset="2"/>
              <a:buChar char="v"/>
            </a:pPr>
            <a:r>
              <a:rPr lang="en-US" sz="1800" dirty="0" smtClean="0"/>
              <a:t>Special </a:t>
            </a:r>
            <a:r>
              <a:rPr lang="en-US" sz="1800" dirty="0"/>
              <a:t>Health Resources for Texas, Inc., Longview, </a:t>
            </a:r>
            <a:r>
              <a:rPr lang="en-US" sz="1800" dirty="0" smtClean="0"/>
              <a:t>TX</a:t>
            </a:r>
          </a:p>
          <a:p>
            <a:pPr marL="285750" indent="-285750">
              <a:spcBef>
                <a:spcPts val="500"/>
              </a:spcBef>
              <a:buFont typeface="Wingdings" pitchFamily="2" charset="2"/>
              <a:buChar char="v"/>
            </a:pPr>
            <a:r>
              <a:rPr lang="en-US" sz="1800" dirty="0"/>
              <a:t>Family Health Centers of San Diego, Inc., San Diego, CA</a:t>
            </a:r>
          </a:p>
          <a:p>
            <a:pPr marL="285750" indent="-285750">
              <a:spcBef>
                <a:spcPts val="500"/>
              </a:spcBef>
              <a:buFont typeface="Wingdings" pitchFamily="2" charset="2"/>
              <a:buChar char="v"/>
            </a:pPr>
            <a:r>
              <a:rPr lang="en-US" sz="1800" dirty="0"/>
              <a:t>Centro de Salud de la </a:t>
            </a:r>
            <a:r>
              <a:rPr lang="en-US" sz="1800" dirty="0" err="1"/>
              <a:t>Comunidad</a:t>
            </a:r>
            <a:r>
              <a:rPr lang="en-US" sz="1800" dirty="0"/>
              <a:t> </a:t>
            </a:r>
            <a:r>
              <a:rPr lang="en-US" sz="1800" dirty="0" smtClean="0"/>
              <a:t>de </a:t>
            </a:r>
            <a:r>
              <a:rPr lang="en-US" sz="1800" dirty="0"/>
              <a:t>San </a:t>
            </a:r>
            <a:r>
              <a:rPr lang="en-US" sz="1800" dirty="0" err="1"/>
              <a:t>Ysidro</a:t>
            </a:r>
            <a:r>
              <a:rPr lang="en-US" sz="1800" dirty="0"/>
              <a:t>, Inc., San Diego, </a:t>
            </a:r>
            <a:r>
              <a:rPr lang="en-US" sz="1800" dirty="0" smtClean="0"/>
              <a:t>CA</a:t>
            </a:r>
            <a:endParaRPr lang="en-US" sz="1800" dirty="0"/>
          </a:p>
        </p:txBody>
      </p:sp>
    </p:spTree>
    <p:extLst>
      <p:ext uri="{BB962C8B-B14F-4D97-AF65-F5344CB8AC3E}">
        <p14:creationId xmlns:p14="http://schemas.microsoft.com/office/powerpoint/2010/main" val="3614633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261493" cy="1024924"/>
          </a:xfrm>
        </p:spPr>
        <p:txBody>
          <a:bodyPr anchor="b">
            <a:noAutofit/>
          </a:bodyPr>
          <a:lstStyle/>
          <a:p>
            <a:r>
              <a:rPr lang="en-US" sz="4000" dirty="0" smtClean="0"/>
              <a:t>Stimulating Transformation: </a:t>
            </a:r>
            <a:br>
              <a:rPr lang="en-US" sz="4000" dirty="0" smtClean="0"/>
            </a:br>
            <a:r>
              <a:rPr lang="en-US" sz="4000" dirty="0" smtClean="0"/>
              <a:t>Needs Assessment</a:t>
            </a:r>
            <a:endParaRPr lang="en-US" sz="4000" dirty="0"/>
          </a:p>
        </p:txBody>
      </p:sp>
      <p:sp>
        <p:nvSpPr>
          <p:cNvPr id="3" name="Content Placeholder 2"/>
          <p:cNvSpPr>
            <a:spLocks noGrp="1"/>
          </p:cNvSpPr>
          <p:nvPr>
            <p:ph type="body" idx="1"/>
          </p:nvPr>
        </p:nvSpPr>
        <p:spPr/>
        <p:txBody>
          <a:bodyPr>
            <a:noAutofit/>
          </a:bodyPr>
          <a:lstStyle/>
          <a:p>
            <a:pPr>
              <a:lnSpc>
                <a:spcPct val="100000"/>
              </a:lnSpc>
              <a:spcAft>
                <a:spcPts val="600"/>
              </a:spcAft>
            </a:pPr>
            <a:r>
              <a:rPr lang="en-US" b="1" dirty="0" smtClean="0"/>
              <a:t>Care coordination</a:t>
            </a:r>
          </a:p>
          <a:p>
            <a:pPr marL="514350" lvl="1" indent="-285750">
              <a:lnSpc>
                <a:spcPct val="100000"/>
              </a:lnSpc>
              <a:spcAft>
                <a:spcPts val="600"/>
              </a:spcAft>
              <a:buFont typeface="Wingdings" panose="05000000000000000000" pitchFamily="2" charset="2"/>
              <a:buChar char="q"/>
            </a:pPr>
            <a:r>
              <a:rPr lang="en-US" sz="2000" dirty="0" smtClean="0">
                <a:solidFill>
                  <a:schemeClr val="tx1">
                    <a:lumMod val="75000"/>
                    <a:lumOff val="25000"/>
                  </a:schemeClr>
                </a:solidFill>
              </a:rPr>
              <a:t>Inefficiencies in identifying who to follow-up</a:t>
            </a:r>
          </a:p>
          <a:p>
            <a:pPr marL="514350" lvl="1" indent="-285750">
              <a:lnSpc>
                <a:spcPct val="100000"/>
              </a:lnSpc>
              <a:spcAft>
                <a:spcPts val="600"/>
              </a:spcAft>
              <a:buFont typeface="Wingdings" panose="05000000000000000000" pitchFamily="2" charset="2"/>
              <a:buChar char="q"/>
            </a:pPr>
            <a:r>
              <a:rPr lang="en-US" sz="2000" dirty="0" smtClean="0">
                <a:solidFill>
                  <a:schemeClr val="tx1">
                    <a:lumMod val="75000"/>
                    <a:lumOff val="25000"/>
                  </a:schemeClr>
                </a:solidFill>
              </a:rPr>
              <a:t>Separate programs for adherence, care coordination, nursing care, medical care </a:t>
            </a:r>
          </a:p>
          <a:p>
            <a:pPr>
              <a:lnSpc>
                <a:spcPct val="100000"/>
              </a:lnSpc>
              <a:spcAft>
                <a:spcPts val="600"/>
              </a:spcAft>
            </a:pPr>
            <a:r>
              <a:rPr lang="en-US" b="1" dirty="0" smtClean="0"/>
              <a:t>Communication</a:t>
            </a:r>
          </a:p>
          <a:p>
            <a:pPr marL="514350" lvl="1" indent="-285750">
              <a:lnSpc>
                <a:spcPct val="100000"/>
              </a:lnSpc>
              <a:spcAft>
                <a:spcPts val="600"/>
              </a:spcAft>
              <a:buFont typeface="Wingdings" panose="05000000000000000000" pitchFamily="2" charset="2"/>
              <a:buChar char="q"/>
            </a:pPr>
            <a:r>
              <a:rPr lang="en-US" sz="2000" dirty="0" smtClean="0">
                <a:solidFill>
                  <a:schemeClr val="tx1">
                    <a:lumMod val="75000"/>
                    <a:lumOff val="25000"/>
                  </a:schemeClr>
                </a:solidFill>
              </a:rPr>
              <a:t>Complex communication patterns </a:t>
            </a:r>
          </a:p>
          <a:p>
            <a:pPr marL="514350" lvl="1" indent="-285750">
              <a:lnSpc>
                <a:spcPct val="100000"/>
              </a:lnSpc>
              <a:spcAft>
                <a:spcPts val="600"/>
              </a:spcAft>
              <a:buFont typeface="Wingdings" panose="05000000000000000000" pitchFamily="2" charset="2"/>
              <a:buChar char="q"/>
            </a:pPr>
            <a:r>
              <a:rPr lang="en-US" sz="2000" dirty="0" smtClean="0">
                <a:solidFill>
                  <a:schemeClr val="tx1">
                    <a:lumMod val="75000"/>
                    <a:lumOff val="25000"/>
                  </a:schemeClr>
                </a:solidFill>
              </a:rPr>
              <a:t>Multiple </a:t>
            </a:r>
            <a:r>
              <a:rPr lang="en-US" sz="2000" dirty="0">
                <a:solidFill>
                  <a:schemeClr val="tx1">
                    <a:lumMod val="75000"/>
                    <a:lumOff val="25000"/>
                  </a:schemeClr>
                </a:solidFill>
              </a:rPr>
              <a:t>staff members in </a:t>
            </a:r>
            <a:r>
              <a:rPr lang="en-US" sz="2000" i="1" dirty="0">
                <a:solidFill>
                  <a:schemeClr val="tx1">
                    <a:lumMod val="75000"/>
                    <a:lumOff val="25000"/>
                  </a:schemeClr>
                </a:solidFill>
              </a:rPr>
              <a:t>various settings </a:t>
            </a:r>
            <a:r>
              <a:rPr lang="en-US" sz="2000" dirty="0">
                <a:solidFill>
                  <a:schemeClr val="tx1">
                    <a:lumMod val="75000"/>
                    <a:lumOff val="25000"/>
                  </a:schemeClr>
                </a:solidFill>
              </a:rPr>
              <a:t>with variable </a:t>
            </a:r>
            <a:r>
              <a:rPr lang="en-US" sz="2000" dirty="0" smtClean="0">
                <a:solidFill>
                  <a:schemeClr val="tx1">
                    <a:lumMod val="75000"/>
                    <a:lumOff val="25000"/>
                  </a:schemeClr>
                </a:solidFill>
              </a:rPr>
              <a:t>communication</a:t>
            </a:r>
          </a:p>
          <a:p>
            <a:pPr marL="514350" lvl="1" indent="-285750">
              <a:lnSpc>
                <a:spcPct val="100000"/>
              </a:lnSpc>
              <a:spcAft>
                <a:spcPts val="600"/>
              </a:spcAft>
              <a:buFont typeface="Wingdings" panose="05000000000000000000" pitchFamily="2" charset="2"/>
              <a:buChar char="q"/>
            </a:pPr>
            <a:r>
              <a:rPr lang="en-US" sz="2000" dirty="0" smtClean="0">
                <a:solidFill>
                  <a:schemeClr val="tx1">
                    <a:lumMod val="75000"/>
                    <a:lumOff val="25000"/>
                  </a:schemeClr>
                </a:solidFill>
              </a:rPr>
              <a:t>Untapped opportunities for efficiencies through HIT</a:t>
            </a:r>
          </a:p>
          <a:p>
            <a:pPr>
              <a:lnSpc>
                <a:spcPct val="100000"/>
              </a:lnSpc>
              <a:spcAft>
                <a:spcPts val="600"/>
              </a:spcAft>
            </a:pPr>
            <a:r>
              <a:rPr lang="en-US" b="1" dirty="0" smtClean="0"/>
              <a:t>Accessibility  </a:t>
            </a:r>
          </a:p>
          <a:p>
            <a:pPr marL="514350" lvl="1" indent="-285750">
              <a:lnSpc>
                <a:spcPct val="100000"/>
              </a:lnSpc>
              <a:spcAft>
                <a:spcPts val="600"/>
              </a:spcAft>
              <a:buFont typeface="Wingdings" panose="05000000000000000000" pitchFamily="2" charset="2"/>
              <a:buChar char="q"/>
            </a:pPr>
            <a:r>
              <a:rPr lang="en-US" sz="2000" dirty="0" smtClean="0">
                <a:solidFill>
                  <a:schemeClr val="tx1">
                    <a:lumMod val="75000"/>
                    <a:lumOff val="25000"/>
                  </a:schemeClr>
                </a:solidFill>
              </a:rPr>
              <a:t>Many providers are not on-site full time (fellows, researchers, etc.)</a:t>
            </a:r>
          </a:p>
        </p:txBody>
      </p:sp>
    </p:spTree>
    <p:extLst>
      <p:ext uri="{BB962C8B-B14F-4D97-AF65-F5344CB8AC3E}">
        <p14:creationId xmlns:p14="http://schemas.microsoft.com/office/powerpoint/2010/main" val="3463344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1568</TotalTime>
  <Words>4338</Words>
  <Application>Microsoft Office PowerPoint</Application>
  <PresentationFormat>On-screen Show (4:3)</PresentationFormat>
  <Paragraphs>626</Paragraphs>
  <Slides>56</Slides>
  <Notes>22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Approaches to practice transformation to improve  outcomes along the HIV Care Continuum </vt:lpstr>
      <vt:lpstr>Integrating Quality Improvement and Population Health Approaches into     Panel-based Care through Practice Transformation: A SPNS Initiative </vt:lpstr>
      <vt:lpstr>STaR SPNS Team</vt:lpstr>
      <vt:lpstr>Outline</vt:lpstr>
      <vt:lpstr>1) STaR’s Practice Transformation: A SPNS Initiative </vt:lpstr>
      <vt:lpstr>Comprehensive Health Program</vt:lpstr>
      <vt:lpstr>SPNS Workforce Initiative </vt:lpstr>
      <vt:lpstr>Demonstration Sites</vt:lpstr>
      <vt:lpstr>Stimulating Transformation:  Needs Assessment</vt:lpstr>
      <vt:lpstr>Stimulating Transformation:  Needs Assessment</vt:lpstr>
      <vt:lpstr>STaR Practice Transformation Model:  Providing More Care Through Harmonious Redesign (without sacrificing quality)</vt:lpstr>
      <vt:lpstr>Planning the Practice Transformation:  PRECEDE PROCEDE Framework</vt:lpstr>
      <vt:lpstr>CHP Program Impact Pathway (Logic Model)</vt:lpstr>
      <vt:lpstr>PowerPoint Presentation</vt:lpstr>
      <vt:lpstr>Panel-Based Clinical Care Teams &amp; Coordinated Care Across Settings</vt:lpstr>
      <vt:lpstr>Building the Clinical Care Teams</vt:lpstr>
      <vt:lpstr>Coordinating Weekly Care Team Meetings</vt:lpstr>
      <vt:lpstr>Patient Discussion Structure</vt:lpstr>
      <vt:lpstr>2) HIT Development</vt:lpstr>
      <vt:lpstr> Integration of Health Information Technology (HIT) for Population Health Management</vt:lpstr>
      <vt:lpstr>PowerPoint Presentation</vt:lpstr>
      <vt:lpstr>PowerPoint Presentation</vt:lpstr>
      <vt:lpstr>PowerPoint Presentation</vt:lpstr>
      <vt:lpstr>PowerPoint Presentation</vt:lpstr>
      <vt:lpstr>Creating Efficiencies – including Primary Care Nursing as Part of the CCT Dashboard</vt:lpstr>
      <vt:lpstr>PowerPoint Presentation</vt:lpstr>
      <vt:lpstr>3) Practice Transformation and  Quality Improvement</vt:lpstr>
      <vt:lpstr>Implementing Practice Transformation through a Quality Framework </vt:lpstr>
      <vt:lpstr>Quality Improvement Model</vt:lpstr>
      <vt:lpstr>Care Teams QI Projects Timeline</vt:lpstr>
      <vt:lpstr>Facilitating Transformation: Updating the Treatment Adherence Program</vt:lpstr>
      <vt:lpstr>Nurses Working at the Top of License</vt:lpstr>
      <vt:lpstr>CCT Dashboard: Primary Care Nursing </vt:lpstr>
      <vt:lpstr>STaR Working Group on Medication Distribution &amp; Adherence Support</vt:lpstr>
      <vt:lpstr>Building on a Strength and Engaging Stakeholders for Transformation</vt:lpstr>
      <vt:lpstr>Planning Implementation of  New Treatment Adherence Program  </vt:lpstr>
      <vt:lpstr>Updating Protocol &amp; Workflows</vt:lpstr>
      <vt:lpstr>Changes to the Medication Distribution &amp;  Adherence Program Workflow</vt:lpstr>
      <vt:lpstr>Implementation Mid-Course Corrections: Plan, Do, Study, Act Cycles </vt:lpstr>
      <vt:lpstr>Treatment Adherence Program QI Team </vt:lpstr>
      <vt:lpstr>QI Project AIM</vt:lpstr>
      <vt:lpstr>Intermediate AIMS </vt:lpstr>
      <vt:lpstr>CHP Adherence Program Population (February 2016): Viral Suppression (&lt;200copies/mL) Rates by Teams N=150</vt:lpstr>
      <vt:lpstr>CHP Adherence Program Population (February 2016): Last Viral Load &gt; 6 month N=23 </vt:lpstr>
      <vt:lpstr>PDSA Work Plan</vt:lpstr>
      <vt:lpstr>Changes to the Medication Distribution &amp;  Adherence Program Workflow</vt:lpstr>
      <vt:lpstr>Team QI PDSA Progress  (What We Have Accomplished)</vt:lpstr>
      <vt:lpstr>Team QI PDSA Progress  (What We Have Accomplished)</vt:lpstr>
      <vt:lpstr>PowerPoint Presentation</vt:lpstr>
      <vt:lpstr>Creating Efficiencies –Adherence Program Indicators in the CCT Dashboard</vt:lpstr>
      <vt:lpstr>PowerPoint Presentation</vt:lpstr>
      <vt:lpstr>PowerPoint Presentation</vt:lpstr>
      <vt:lpstr>PowerPoint Presentation</vt:lpstr>
      <vt:lpstr>Secure Data Transfer</vt:lpstr>
      <vt:lpstr>Summary</vt:lpstr>
      <vt:lpstr>PowerPoint Presentation</vt:lpstr>
    </vt:vector>
  </TitlesOfParts>
  <Company>Pyalla Technologies,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Title</dc:title>
  <dc:creator>Margo Holen</dc:creator>
  <cp:lastModifiedBy>Susan Olender</cp:lastModifiedBy>
  <cp:revision>331</cp:revision>
  <dcterms:created xsi:type="dcterms:W3CDTF">2014-06-20T21:21:33Z</dcterms:created>
  <dcterms:modified xsi:type="dcterms:W3CDTF">2016-12-16T18:48:37Z</dcterms:modified>
</cp:coreProperties>
</file>