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comments/comment1.xml" ContentType="application/vnd.openxmlformats-officedocument.presentationml.comments+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comments/comment2.xml" ContentType="application/vnd.openxmlformats-officedocument.presentationml.comments+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6.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ppt/theme/themeOverride15.xml" ContentType="application/vnd.openxmlformats-officedocument.themeOverride+xml"/>
  <Override PartName="/ppt/notesSlides/notesSlide7.xml" ContentType="application/vnd.openxmlformats-officedocument.presentationml.notesSlide+xml"/>
  <Override PartName="/ppt/theme/themeOverride16.xml" ContentType="application/vnd.openxmlformats-officedocument.themeOverride+xml"/>
  <Override PartName="/ppt/notesSlides/notesSlide8.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comments/comment5.xml" ContentType="application/vnd.openxmlformats-officedocument.presentationml.comments+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notesSlides/notesSlide9.xml" ContentType="application/vnd.openxmlformats-officedocument.presentationml.notesSl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theme/themeOverride42.xml" ContentType="application/vnd.openxmlformats-officedocument.themeOverride+xml"/>
  <Override PartName="/ppt/theme/themeOverride43.xml" ContentType="application/vnd.openxmlformats-officedocument.themeOverride+xml"/>
  <Override PartName="/ppt/notesSlides/notesSlide10.xml" ContentType="application/vnd.openxmlformats-officedocument.presentationml.notesSlide+xml"/>
  <Override PartName="/ppt/comments/comment9.xml" ContentType="application/vnd.openxmlformats-officedocument.presentationml.comments+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comments/comment10.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 id="2147483994" r:id="rId2"/>
    <p:sldMasterId id="2147483998" r:id="rId3"/>
  </p:sldMasterIdLst>
  <p:notesMasterIdLst>
    <p:notesMasterId r:id="rId68"/>
  </p:notesMasterIdLst>
  <p:sldIdLst>
    <p:sldId id="352" r:id="rId4"/>
    <p:sldId id="354" r:id="rId5"/>
    <p:sldId id="355" r:id="rId6"/>
    <p:sldId id="269" r:id="rId7"/>
    <p:sldId id="270" r:id="rId8"/>
    <p:sldId id="367" r:id="rId9"/>
    <p:sldId id="369" r:id="rId10"/>
    <p:sldId id="372" r:id="rId11"/>
    <p:sldId id="373" r:id="rId12"/>
    <p:sldId id="375" r:id="rId13"/>
    <p:sldId id="374" r:id="rId14"/>
    <p:sldId id="376" r:id="rId15"/>
    <p:sldId id="371" r:id="rId16"/>
    <p:sldId id="378" r:id="rId17"/>
    <p:sldId id="377" r:id="rId18"/>
    <p:sldId id="381" r:id="rId19"/>
    <p:sldId id="271" r:id="rId20"/>
    <p:sldId id="380" r:id="rId21"/>
    <p:sldId id="379" r:id="rId22"/>
    <p:sldId id="274" r:id="rId23"/>
    <p:sldId id="363" r:id="rId24"/>
    <p:sldId id="357" r:id="rId25"/>
    <p:sldId id="278" r:id="rId26"/>
    <p:sldId id="384" r:id="rId27"/>
    <p:sldId id="389" r:id="rId28"/>
    <p:sldId id="386" r:id="rId29"/>
    <p:sldId id="385" r:id="rId30"/>
    <p:sldId id="387"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364" r:id="rId45"/>
    <p:sldId id="298" r:id="rId46"/>
    <p:sldId id="299" r:id="rId47"/>
    <p:sldId id="300" r:id="rId48"/>
    <p:sldId id="301" r:id="rId49"/>
    <p:sldId id="302" r:id="rId50"/>
    <p:sldId id="303" r:id="rId51"/>
    <p:sldId id="392" r:id="rId52"/>
    <p:sldId id="393" r:id="rId53"/>
    <p:sldId id="394" r:id="rId54"/>
    <p:sldId id="395" r:id="rId55"/>
    <p:sldId id="396" r:id="rId56"/>
    <p:sldId id="397" r:id="rId57"/>
    <p:sldId id="398" r:id="rId58"/>
    <p:sldId id="304" r:id="rId59"/>
    <p:sldId id="391" r:id="rId60"/>
    <p:sldId id="305" r:id="rId61"/>
    <p:sldId id="307" r:id="rId62"/>
    <p:sldId id="308" r:id="rId63"/>
    <p:sldId id="306" r:id="rId64"/>
    <p:sldId id="390" r:id="rId65"/>
    <p:sldId id="383" r:id="rId66"/>
    <p:sldId id="361"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ia Virga" initials="PV" lastIdx="7" clrIdx="0"/>
  <p:cmAuthor id="1" name="Pat Virga" initials="PV" lastIdx="10" clrIdx="1">
    <p:extLst>
      <p:ext uri="{19B8F6BF-5375-455C-9EA6-DF929625EA0E}">
        <p15:presenceInfo xmlns:p15="http://schemas.microsoft.com/office/powerpoint/2012/main" userId="Pat Virg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313A"/>
    <a:srgbClr val="0958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5392" autoAdjust="0"/>
  </p:normalViewPr>
  <p:slideViewPr>
    <p:cSldViewPr snapToGrid="0" snapToObjects="1">
      <p:cViewPr varScale="1">
        <p:scale>
          <a:sx n="111" d="100"/>
          <a:sy n="111" d="100"/>
        </p:scale>
        <p:origin x="1632"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78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8-24T07:58:11.827" idx="1">
    <p:pos x="10" y="10"/>
    <p:text>Millie will introduce City of Paterson and programs</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6-08-24T08:03:33.016" idx="7">
    <p:pos x="10" y="10"/>
    <p:text>Jesse/Anusha:  Your demo.</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08-24T07:58:40.281" idx="2">
    <p:pos x="10" y="10"/>
    <p:text>Pat will describe Our Story.</p:text>
    <p:extLst>
      <p:ext uri="{C676402C-5697-4E1C-873F-D02D1690AC5C}">
        <p15:threadingInfo xmlns:p15="http://schemas.microsoft.com/office/powerpoint/2012/main" timeZoneBias="240"/>
      </p:ext>
    </p:extLst>
  </p:cm>
  <p:cm authorId="1" dt="2016-08-24T07:59:44.282" idx="3">
    <p:pos x="10" y="106"/>
    <p:text>Slides 7-17 will go by quickly.</p:text>
    <p:extLst>
      <p:ext uri="{C676402C-5697-4E1C-873F-D02D1690AC5C}">
        <p15:threadingInfo xmlns:p15="http://schemas.microsoft.com/office/powerpoint/2012/main" timeZoneBias="240">
          <p15:parentCm authorId="1"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08-24T08:00:52.797" idx="4">
    <p:pos x="10" y="10"/>
    <p:text>Pat continues.</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16-08-11T10:01:16.036" idx="2">
    <p:pos x="628" y="3299"/>
    <p:text>Need to explain 'why' for each of the data sharing objectives</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6-08-24T08:02:06.577" idx="5">
    <p:pos x="10" y="10"/>
    <p:text>Jesse continues.</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6-08-24T08:03:33.016" idx="7">
    <p:pos x="10" y="10"/>
    <p:text>Jesse/Anusha:  Your demo.</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6-08-24T08:04:00.719" idx="8">
    <p:pos x="10" y="10"/>
    <p:text>Back to Jesse.</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0" dt="2016-08-11T10:22:41.266" idx="4">
    <p:pos x="10" y="10"/>
    <p:text>Make sure we have the most recent version.</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6-08-24T08:03:04.218" idx="6">
    <p:pos x="10" y="10"/>
    <p:text>Pat can continue.</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76D18-DEA0-449C-BF26-58D018129313}" type="datetimeFigureOut">
              <a:rPr lang="en-US" smtClean="0"/>
              <a:t>9/22/2016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BF30E-6187-4403-9106-44E3E400358B}" type="slidenum">
              <a:rPr lang="en-US" smtClean="0"/>
              <a:t>‹#›</a:t>
            </a:fld>
            <a:endParaRPr lang="en-US"/>
          </a:p>
        </p:txBody>
      </p:sp>
    </p:spTree>
    <p:extLst>
      <p:ext uri="{BB962C8B-B14F-4D97-AF65-F5344CB8AC3E}">
        <p14:creationId xmlns:p14="http://schemas.microsoft.com/office/powerpoint/2010/main" val="1518977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Required</a:t>
            </a:r>
            <a:r>
              <a:rPr lang="en-US" baseline="0" dirty="0"/>
              <a:t> slide. Please complete</a:t>
            </a:r>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7065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1371600" y="1143000"/>
            <a:ext cx="4114800" cy="3086100"/>
          </a:xfrm>
          <a:ln/>
        </p:spPr>
      </p:sp>
      <p:sp>
        <p:nvSpPr>
          <p:cNvPr id="337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37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86707326-27B4-469A-92A6-59CA687299FD}" type="slidenum">
              <a:rPr lang="en-US" altLang="en-US" smtClean="0">
                <a:latin typeface="Arial Black" panose="020B0A04020102020204" pitchFamily="34" charset="0"/>
              </a:rPr>
              <a:pPr/>
              <a:t>58</a:t>
            </a:fld>
            <a:endParaRPr lang="en-US" altLang="en-US">
              <a:latin typeface="Arial Black" panose="020B0A04020102020204" pitchFamily="34" charset="0"/>
            </a:endParaRPr>
          </a:p>
        </p:txBody>
      </p:sp>
    </p:spTree>
    <p:extLst>
      <p:ext uri="{BB962C8B-B14F-4D97-AF65-F5344CB8AC3E}">
        <p14:creationId xmlns:p14="http://schemas.microsoft.com/office/powerpoint/2010/main" val="151746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Required</a:t>
            </a:r>
            <a:r>
              <a:rPr lang="en-US" baseline="0" dirty="0"/>
              <a:t> slide. Please complete section under Presenter</a:t>
            </a:r>
            <a:endParaRPr lang="en-US" dirty="0"/>
          </a:p>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444253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Required</a:t>
            </a:r>
            <a:r>
              <a:rPr lang="en-US" baseline="0" dirty="0"/>
              <a:t> slide. Please complete</a:t>
            </a:r>
            <a:endParaRPr lang="en-US" dirty="0"/>
          </a:p>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312969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1371600" y="1143000"/>
            <a:ext cx="4114800" cy="3086100"/>
          </a:xfrm>
          <a:ln/>
        </p:spPr>
      </p:sp>
      <p:sp>
        <p:nvSpPr>
          <p:cNvPr id="112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p>
        </p:txBody>
      </p:sp>
      <p:sp>
        <p:nvSpPr>
          <p:cNvPr id="112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0E926792-8927-456F-B43F-CC0EF2CCCC9D}" type="slidenum">
              <a:rPr lang="en-US" altLang="en-US" smtClean="0">
                <a:latin typeface="Arial Black" panose="020B0A04020102020204" pitchFamily="34" charset="0"/>
              </a:rPr>
              <a:pPr/>
              <a:t>4</a:t>
            </a:fld>
            <a:endParaRPr lang="en-US" altLang="en-US">
              <a:latin typeface="Arial Black" panose="020B0A04020102020204" pitchFamily="34" charset="0"/>
            </a:endParaRPr>
          </a:p>
        </p:txBody>
      </p:sp>
    </p:spTree>
    <p:extLst>
      <p:ext uri="{BB962C8B-B14F-4D97-AF65-F5344CB8AC3E}">
        <p14:creationId xmlns:p14="http://schemas.microsoft.com/office/powerpoint/2010/main" val="2284386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1371600" y="1143000"/>
            <a:ext cx="4114800" cy="3086100"/>
          </a:xfrm>
          <a:ln/>
        </p:spPr>
      </p:sp>
      <p:sp>
        <p:nvSpPr>
          <p:cNvPr id="184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(1 min 30 seconds) The City of Paterson administers Ryan White Part A, MAI and HOPWA grants on behalf of the Bergen-Passaic TGA.  We provide services within the epicenters with a network of 15 Part A, 4 MAI and 6 HOPWA providers.  This year, we conclude our second decade of caring for persons with HIV/AIDS.  </a:t>
            </a:r>
          </a:p>
        </p:txBody>
      </p:sp>
      <p:sp>
        <p:nvSpPr>
          <p:cNvPr id="184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5783EC62-B52F-4BBD-9C45-ED1C43CD3A2C}" type="slidenum">
              <a:rPr lang="en-US" altLang="en-US" smtClean="0">
                <a:latin typeface="Arial Black" panose="020B0A04020102020204" pitchFamily="34" charset="0"/>
              </a:rPr>
              <a:pPr/>
              <a:t>5</a:t>
            </a:fld>
            <a:endParaRPr lang="en-US" altLang="en-US">
              <a:latin typeface="Arial Black" panose="020B0A04020102020204" pitchFamily="34" charset="0"/>
            </a:endParaRPr>
          </a:p>
        </p:txBody>
      </p:sp>
    </p:spTree>
    <p:extLst>
      <p:ext uri="{BB962C8B-B14F-4D97-AF65-F5344CB8AC3E}">
        <p14:creationId xmlns:p14="http://schemas.microsoft.com/office/powerpoint/2010/main" val="3886525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1371600" y="1143000"/>
            <a:ext cx="4114800" cy="3086100"/>
          </a:xfrm>
          <a:ln/>
        </p:spPr>
      </p:sp>
      <p:sp>
        <p:nvSpPr>
          <p:cNvPr id="13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p>
        </p:txBody>
      </p:sp>
      <p:sp>
        <p:nvSpPr>
          <p:cNvPr id="133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3D94A227-95ED-4794-980A-7B43DD363C9F}" type="slidenum">
              <a:rPr lang="en-US" altLang="en-US" smtClean="0">
                <a:latin typeface="Arial Black" panose="020B0A04020102020204" pitchFamily="34" charset="0"/>
              </a:rPr>
              <a:pPr/>
              <a:t>17</a:t>
            </a:fld>
            <a:endParaRPr lang="en-US" altLang="en-US">
              <a:latin typeface="Arial Black" panose="020B0A04020102020204" pitchFamily="34" charset="0"/>
            </a:endParaRPr>
          </a:p>
        </p:txBody>
      </p:sp>
    </p:spTree>
    <p:extLst>
      <p:ext uri="{BB962C8B-B14F-4D97-AF65-F5344CB8AC3E}">
        <p14:creationId xmlns:p14="http://schemas.microsoft.com/office/powerpoint/2010/main" val="782372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By Jesse- </a:t>
            </a:r>
            <a:r>
              <a:rPr lang="en-US" dirty="0"/>
              <a:t>(3min)</a:t>
            </a:r>
            <a:r>
              <a:rPr lang="en-US" baseline="0" dirty="0"/>
              <a:t> </a:t>
            </a:r>
            <a:r>
              <a:rPr lang="en-US" dirty="0"/>
              <a:t>Provide a brief description and purpose of the proposed project </a:t>
            </a:r>
          </a:p>
          <a:p>
            <a:r>
              <a:rPr lang="en-US" dirty="0">
                <a:sym typeface="Wingdings" panose="05000000000000000000" pitchFamily="2" charset="2"/>
              </a:rPr>
              <a:t></a:t>
            </a:r>
            <a:r>
              <a:rPr lang="en-US" dirty="0"/>
              <a:t>Indicate whether this involves developing a new or the enhancement of an existing central data repository</a:t>
            </a:r>
          </a:p>
          <a:p>
            <a:r>
              <a:rPr lang="en-US" dirty="0">
                <a:sym typeface="Wingdings" panose="05000000000000000000" pitchFamily="2" charset="2"/>
              </a:rPr>
              <a:t></a:t>
            </a:r>
            <a:r>
              <a:rPr lang="en-US" dirty="0"/>
              <a:t>Include the proposed system configuration(s) of your HIT capacity building project</a:t>
            </a:r>
          </a:p>
          <a:p>
            <a:endParaRPr lang="en-US" dirty="0"/>
          </a:p>
        </p:txBody>
      </p:sp>
      <p:sp>
        <p:nvSpPr>
          <p:cNvPr id="4" name="Slide Number Placeholder 3"/>
          <p:cNvSpPr>
            <a:spLocks noGrp="1"/>
          </p:cNvSpPr>
          <p:nvPr>
            <p:ph type="sldNum" sz="quarter" idx="10"/>
          </p:nvPr>
        </p:nvSpPr>
        <p:spPr/>
        <p:txBody>
          <a:bodyPr/>
          <a:lstStyle/>
          <a:p>
            <a:fld id="{55684D87-1A6F-46BB-BE31-C898D6D6CACC}" type="slidenum">
              <a:rPr lang="en-US" altLang="en-US" smtClean="0">
                <a:solidFill>
                  <a:prstClr val="black"/>
                </a:solidFill>
              </a:rPr>
              <a:pPr/>
              <a:t>20</a:t>
            </a:fld>
            <a:endParaRPr lang="en-US" altLang="en-US">
              <a:solidFill>
                <a:prstClr val="black"/>
              </a:solidFill>
            </a:endParaRPr>
          </a:p>
        </p:txBody>
      </p:sp>
    </p:spTree>
    <p:extLst>
      <p:ext uri="{BB962C8B-B14F-4D97-AF65-F5344CB8AC3E}">
        <p14:creationId xmlns:p14="http://schemas.microsoft.com/office/powerpoint/2010/main" val="2505537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slides</a:t>
            </a:r>
          </a:p>
        </p:txBody>
      </p:sp>
      <p:sp>
        <p:nvSpPr>
          <p:cNvPr id="4" name="Slide Number Placeholder 3"/>
          <p:cNvSpPr>
            <a:spLocks noGrp="1"/>
          </p:cNvSpPr>
          <p:nvPr>
            <p:ph type="sldNum" sz="quarter" idx="10"/>
          </p:nvPr>
        </p:nvSpPr>
        <p:spPr/>
        <p:txBody>
          <a:bodyPr/>
          <a:lstStyle/>
          <a:p>
            <a:fld id="{55684D87-1A6F-46BB-BE31-C898D6D6CACC}" type="slidenum">
              <a:rPr lang="en-US" altLang="en-US" smtClean="0">
                <a:solidFill>
                  <a:prstClr val="black"/>
                </a:solidFill>
              </a:rPr>
              <a:pPr/>
              <a:t>21</a:t>
            </a:fld>
            <a:endParaRPr lang="en-US" altLang="en-US">
              <a:solidFill>
                <a:prstClr val="black"/>
              </a:solidFill>
            </a:endParaRPr>
          </a:p>
        </p:txBody>
      </p:sp>
    </p:spTree>
    <p:extLst>
      <p:ext uri="{BB962C8B-B14F-4D97-AF65-F5344CB8AC3E}">
        <p14:creationId xmlns:p14="http://schemas.microsoft.com/office/powerpoint/2010/main" val="1849556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Animated slides</a:t>
            </a:r>
          </a:p>
        </p:txBody>
      </p:sp>
      <p:sp>
        <p:nvSpPr>
          <p:cNvPr id="4" name="Slide Number Placeholder 3"/>
          <p:cNvSpPr>
            <a:spLocks noGrp="1"/>
          </p:cNvSpPr>
          <p:nvPr>
            <p:ph type="sldNum" sz="quarter" idx="10"/>
          </p:nvPr>
        </p:nvSpPr>
        <p:spPr/>
        <p:txBody>
          <a:bodyPr/>
          <a:lstStyle/>
          <a:p>
            <a:fld id="{55684D87-1A6F-46BB-BE31-C898D6D6CACC}" type="slidenum">
              <a:rPr lang="en-US" altLang="en-US" smtClean="0">
                <a:solidFill>
                  <a:prstClr val="black"/>
                </a:solidFill>
              </a:rPr>
              <a:pPr/>
              <a:t>44</a:t>
            </a:fld>
            <a:endParaRPr lang="en-US" altLang="en-US">
              <a:solidFill>
                <a:prstClr val="black"/>
              </a:solidFill>
            </a:endParaRPr>
          </a:p>
        </p:txBody>
      </p:sp>
    </p:spTree>
    <p:extLst>
      <p:ext uri="{BB962C8B-B14F-4D97-AF65-F5344CB8AC3E}">
        <p14:creationId xmlns:p14="http://schemas.microsoft.com/office/powerpoint/2010/main" val="3263650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71700" y="2035515"/>
            <a:ext cx="6519718" cy="871007"/>
          </a:xfrm>
          <a:prstGeom prst="rect">
            <a:avLst/>
          </a:prstGeom>
        </p:spPr>
        <p:txBody>
          <a:bodyPr>
            <a:noAutofit/>
          </a:bodyPr>
          <a:lstStyle>
            <a:lvl1pPr>
              <a:defRPr sz="6000" b="1" baseline="0">
                <a:solidFill>
                  <a:schemeClr val="bg1"/>
                </a:solidFill>
                <a:latin typeface="+mn-lt"/>
              </a:defRPr>
            </a:lvl1pPr>
          </a:lstStyle>
          <a:p>
            <a:r>
              <a:rPr lang="en-US" dirty="0"/>
              <a:t>Activity Title</a:t>
            </a:r>
          </a:p>
        </p:txBody>
      </p:sp>
      <p:sp>
        <p:nvSpPr>
          <p:cNvPr id="3" name="Content Placeholder 2"/>
          <p:cNvSpPr>
            <a:spLocks noGrp="1"/>
          </p:cNvSpPr>
          <p:nvPr>
            <p:ph idx="1" hasCustomPrompt="1"/>
          </p:nvPr>
        </p:nvSpPr>
        <p:spPr>
          <a:xfrm>
            <a:off x="2161888" y="3759203"/>
            <a:ext cx="6529532" cy="461817"/>
          </a:xfrm>
          <a:prstGeom prst="rect">
            <a:avLst/>
          </a:prstGeom>
        </p:spPr>
        <p:txBody>
          <a:bodyPr/>
          <a:lstStyle>
            <a:lvl1pPr marL="0" indent="0">
              <a:buNone/>
              <a:defRPr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Presenter(s) Name</a:t>
            </a:r>
          </a:p>
        </p:txBody>
      </p:sp>
      <p:sp>
        <p:nvSpPr>
          <p:cNvPr id="8" name="Content Placeholder 2"/>
          <p:cNvSpPr>
            <a:spLocks noGrp="1"/>
          </p:cNvSpPr>
          <p:nvPr>
            <p:ph idx="13" hasCustomPrompt="1"/>
          </p:nvPr>
        </p:nvSpPr>
        <p:spPr>
          <a:xfrm>
            <a:off x="2171122" y="4221016"/>
            <a:ext cx="6520296" cy="711202"/>
          </a:xfrm>
          <a:prstGeom prst="rect">
            <a:avLst/>
          </a:prstGeom>
        </p:spPr>
        <p:txBody>
          <a:bodyPr>
            <a:normAutofit/>
          </a:bodyPr>
          <a:lstStyle>
            <a:lvl1pPr marL="0" indent="0">
              <a:buNone/>
              <a:defRPr sz="2000" b="0" i="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Presenter(s) Title/Affiliation</a:t>
            </a:r>
          </a:p>
        </p:txBody>
      </p:sp>
      <p:sp>
        <p:nvSpPr>
          <p:cNvPr id="6" name="TextBox 5"/>
          <p:cNvSpPr txBox="1"/>
          <p:nvPr/>
        </p:nvSpPr>
        <p:spPr>
          <a:xfrm>
            <a:off x="2299320" y="6391615"/>
            <a:ext cx="4686796" cy="276999"/>
          </a:xfrm>
          <a:prstGeom prst="rect">
            <a:avLst/>
          </a:prstGeom>
          <a:noFill/>
        </p:spPr>
        <p:txBody>
          <a:bodyPr wrap="none" rtlCol="0">
            <a:spAutoFit/>
          </a:bodyPr>
          <a:lstStyle/>
          <a:p>
            <a:r>
              <a:rPr lang="en-US" sz="1200" dirty="0">
                <a:solidFill>
                  <a:prstClr val="white"/>
                </a:solidFill>
              </a:rPr>
              <a:t>2016 NATIONAL RYAN WHITE CONFERENCE ON HIV CARE &amp; TREATMENT</a:t>
            </a:r>
          </a:p>
        </p:txBody>
      </p:sp>
    </p:spTree>
    <p:extLst>
      <p:ext uri="{BB962C8B-B14F-4D97-AF65-F5344CB8AC3E}">
        <p14:creationId xmlns:p14="http://schemas.microsoft.com/office/powerpoint/2010/main" val="213110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8229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4000500"/>
            <a:ext cx="82296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41DE0BB3-332D-418E-9CF0-39526466DE94}" type="slidenum">
              <a:rPr lang="en-US" altLang="en-US"/>
              <a:pPr/>
              <a:t>‹#›</a:t>
            </a:fld>
            <a:endParaRPr lang="en-US" altLang="en-US"/>
          </a:p>
        </p:txBody>
      </p:sp>
      <p:sp>
        <p:nvSpPr>
          <p:cNvPr id="7" name="Date Placeholder 6"/>
          <p:cNvSpPr>
            <a:spLocks noGrp="1"/>
          </p:cNvSpPr>
          <p:nvPr>
            <p:ph type="dt" sz="half" idx="12"/>
          </p:nvPr>
        </p:nvSpPr>
        <p:spPr>
          <a:xfrm>
            <a:off x="457200" y="6245225"/>
            <a:ext cx="2133600" cy="476250"/>
          </a:xfrm>
        </p:spPr>
        <p:txBody>
          <a:bodyPr/>
          <a:lstStyle>
            <a:lvl1pPr>
              <a:defRPr/>
            </a:lvl1pPr>
          </a:lstStyle>
          <a:p>
            <a:endParaRPr lang="en-US" altLang="en-US"/>
          </a:p>
        </p:txBody>
      </p:sp>
    </p:spTree>
    <p:extLst>
      <p:ext uri="{BB962C8B-B14F-4D97-AF65-F5344CB8AC3E}">
        <p14:creationId xmlns:p14="http://schemas.microsoft.com/office/powerpoint/2010/main" val="216796159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71700" y="2035515"/>
            <a:ext cx="6519718" cy="871007"/>
          </a:xfrm>
          <a:prstGeom prst="rect">
            <a:avLst/>
          </a:prstGeom>
        </p:spPr>
        <p:txBody>
          <a:bodyPr>
            <a:noAutofit/>
          </a:bodyPr>
          <a:lstStyle>
            <a:lvl1pPr>
              <a:defRPr sz="6000" b="1" baseline="0">
                <a:solidFill>
                  <a:schemeClr val="bg1"/>
                </a:solidFill>
                <a:latin typeface="+mn-lt"/>
              </a:defRPr>
            </a:lvl1pPr>
          </a:lstStyle>
          <a:p>
            <a:r>
              <a:rPr lang="en-US" dirty="0"/>
              <a:t>Activity Title</a:t>
            </a:r>
          </a:p>
        </p:txBody>
      </p:sp>
      <p:sp>
        <p:nvSpPr>
          <p:cNvPr id="3" name="Content Placeholder 2"/>
          <p:cNvSpPr>
            <a:spLocks noGrp="1"/>
          </p:cNvSpPr>
          <p:nvPr>
            <p:ph idx="1" hasCustomPrompt="1"/>
          </p:nvPr>
        </p:nvSpPr>
        <p:spPr>
          <a:xfrm>
            <a:off x="2161888" y="3759203"/>
            <a:ext cx="6529532" cy="461817"/>
          </a:xfrm>
          <a:prstGeom prst="rect">
            <a:avLst/>
          </a:prstGeom>
        </p:spPr>
        <p:txBody>
          <a:bodyPr/>
          <a:lstStyle>
            <a:lvl1pPr marL="0" indent="0">
              <a:buNone/>
              <a:defRPr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Presenter(s) Name</a:t>
            </a:r>
          </a:p>
        </p:txBody>
      </p:sp>
      <p:sp>
        <p:nvSpPr>
          <p:cNvPr id="8" name="Content Placeholder 2"/>
          <p:cNvSpPr>
            <a:spLocks noGrp="1"/>
          </p:cNvSpPr>
          <p:nvPr>
            <p:ph idx="13" hasCustomPrompt="1"/>
          </p:nvPr>
        </p:nvSpPr>
        <p:spPr>
          <a:xfrm>
            <a:off x="2171122" y="4221016"/>
            <a:ext cx="6520296" cy="711202"/>
          </a:xfrm>
          <a:prstGeom prst="rect">
            <a:avLst/>
          </a:prstGeom>
        </p:spPr>
        <p:txBody>
          <a:bodyPr>
            <a:normAutofit/>
          </a:bodyPr>
          <a:lstStyle>
            <a:lvl1pPr marL="0" indent="0">
              <a:buNone/>
              <a:defRPr sz="2000" b="0" i="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Presenter(s) Title/Affiliation</a:t>
            </a:r>
          </a:p>
        </p:txBody>
      </p:sp>
      <p:sp>
        <p:nvSpPr>
          <p:cNvPr id="6" name="TextBox 5"/>
          <p:cNvSpPr txBox="1"/>
          <p:nvPr userDrawn="1"/>
        </p:nvSpPr>
        <p:spPr>
          <a:xfrm>
            <a:off x="2299320" y="6391615"/>
            <a:ext cx="4686796" cy="276999"/>
          </a:xfrm>
          <a:prstGeom prst="rect">
            <a:avLst/>
          </a:prstGeom>
          <a:noFill/>
        </p:spPr>
        <p:txBody>
          <a:bodyPr wrap="none" rtlCol="0">
            <a:spAutoFit/>
          </a:bodyPr>
          <a:lstStyle/>
          <a:p>
            <a:r>
              <a:rPr lang="en-US" sz="1200" dirty="0">
                <a:solidFill>
                  <a:prstClr val="white"/>
                </a:solidFill>
              </a:rPr>
              <a:t>2016 NATIONAL RYAN WHITE CONFERENCE ON HIV CARE &amp; TREATMENT</a:t>
            </a:r>
          </a:p>
        </p:txBody>
      </p:sp>
    </p:spTree>
    <p:extLst>
      <p:ext uri="{BB962C8B-B14F-4D97-AF65-F5344CB8AC3E}">
        <p14:creationId xmlns:p14="http://schemas.microsoft.com/office/powerpoint/2010/main" val="3005016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6108" y="283371"/>
            <a:ext cx="8261493" cy="880412"/>
          </a:xfrm>
          <a:prstGeom prst="rect">
            <a:avLst/>
          </a:prstGeom>
        </p:spPr>
        <p:txBody>
          <a:bodyPr anchor="t">
            <a:normAutofit/>
          </a:bodyPr>
          <a:lstStyle>
            <a:lvl1pPr>
              <a:defRPr sz="5400" b="1" baseline="0">
                <a:solidFill>
                  <a:srgbClr val="095895"/>
                </a:solidFill>
                <a:latin typeface="+mn-lt"/>
              </a:defRPr>
            </a:lvl1pPr>
          </a:lstStyle>
          <a:p>
            <a:r>
              <a:rPr lang="en-US" dirty="0"/>
              <a:t>Page Headline</a:t>
            </a:r>
          </a:p>
        </p:txBody>
      </p:sp>
      <p:sp>
        <p:nvSpPr>
          <p:cNvPr id="3" name="Text Placeholder 2"/>
          <p:cNvSpPr>
            <a:spLocks noGrp="1"/>
          </p:cNvSpPr>
          <p:nvPr>
            <p:ph type="body" idx="1"/>
          </p:nvPr>
        </p:nvSpPr>
        <p:spPr>
          <a:xfrm>
            <a:off x="476107" y="1435901"/>
            <a:ext cx="8261492" cy="4244469"/>
          </a:xfrm>
          <a:prstGeom prst="rect">
            <a:avLst/>
          </a:prstGeom>
        </p:spPr>
        <p:txBody>
          <a:bodyPr>
            <a:normAutofit/>
          </a:bodyPr>
          <a:lstStyle>
            <a:lvl1pPr marL="0" indent="0">
              <a:buNone/>
              <a:defRPr sz="2400">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5" name="TextBox 4"/>
          <p:cNvSpPr txBox="1"/>
          <p:nvPr userDrawn="1"/>
        </p:nvSpPr>
        <p:spPr>
          <a:xfrm>
            <a:off x="2299320" y="6391615"/>
            <a:ext cx="4686796" cy="276999"/>
          </a:xfrm>
          <a:prstGeom prst="rect">
            <a:avLst/>
          </a:prstGeom>
          <a:noFill/>
        </p:spPr>
        <p:txBody>
          <a:bodyPr wrap="none" rtlCol="0">
            <a:spAutoFit/>
          </a:bodyPr>
          <a:lstStyle/>
          <a:p>
            <a:r>
              <a:rPr lang="en-US" sz="1200" dirty="0">
                <a:solidFill>
                  <a:prstClr val="white"/>
                </a:solidFill>
              </a:rPr>
              <a:t>2016 NATIONAL RYAN WHITE CONFERENCE ON HIV CARE &amp; TREATMENT</a:t>
            </a:r>
          </a:p>
        </p:txBody>
      </p:sp>
    </p:spTree>
    <p:extLst>
      <p:ext uri="{BB962C8B-B14F-4D97-AF65-F5344CB8AC3E}">
        <p14:creationId xmlns:p14="http://schemas.microsoft.com/office/powerpoint/2010/main" val="393768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629" y="1456171"/>
            <a:ext cx="3886200" cy="4351338"/>
          </a:xfrm>
          <a:prstGeom prst="rect">
            <a:avLst/>
          </a:prstGeom>
        </p:spPr>
        <p:txBody>
          <a:bodyPr/>
          <a:lstStyle>
            <a:lvl1pPr>
              <a:buClr>
                <a:srgbClr val="D3313A"/>
              </a:buClr>
              <a:defRPr>
                <a:solidFill>
                  <a:schemeClr val="tx1">
                    <a:lumMod val="75000"/>
                    <a:lumOff val="25000"/>
                  </a:schemeClr>
                </a:solidFill>
              </a:defRPr>
            </a:lvl1pPr>
            <a:lvl2pPr>
              <a:buClr>
                <a:srgbClr val="D3313A"/>
              </a:buClr>
              <a:defRPr>
                <a:solidFill>
                  <a:schemeClr val="tx1">
                    <a:lumMod val="75000"/>
                    <a:lumOff val="25000"/>
                  </a:schemeClr>
                </a:solidFill>
              </a:defRPr>
            </a:lvl2pPr>
            <a:lvl3pPr>
              <a:buClr>
                <a:srgbClr val="D3313A"/>
              </a:buClr>
              <a:defRPr>
                <a:solidFill>
                  <a:schemeClr val="tx1">
                    <a:lumMod val="75000"/>
                    <a:lumOff val="25000"/>
                  </a:schemeClr>
                </a:solidFill>
              </a:defRPr>
            </a:lvl3pPr>
            <a:lvl4pPr>
              <a:buClr>
                <a:srgbClr val="D3313A"/>
              </a:buClr>
              <a:defRPr>
                <a:solidFill>
                  <a:schemeClr val="tx1">
                    <a:lumMod val="75000"/>
                    <a:lumOff val="25000"/>
                  </a:schemeClr>
                </a:solidFill>
              </a:defRPr>
            </a:lvl4pPr>
            <a:lvl5pPr>
              <a:buClr>
                <a:srgbClr val="D3313A"/>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496380" y="1471469"/>
            <a:ext cx="4241222" cy="4351338"/>
          </a:xfrm>
          <a:prstGeom prst="rect">
            <a:avLst/>
          </a:prstGeom>
        </p:spPr>
        <p:txBody>
          <a:bodyPr/>
          <a:lstStyle>
            <a:lvl1pPr>
              <a:buClr>
                <a:srgbClr val="D3313A"/>
              </a:buClr>
              <a:defRPr>
                <a:solidFill>
                  <a:schemeClr val="tx1">
                    <a:lumMod val="75000"/>
                    <a:lumOff val="25000"/>
                  </a:schemeClr>
                </a:solidFill>
              </a:defRPr>
            </a:lvl1pPr>
            <a:lvl2pPr>
              <a:buClr>
                <a:srgbClr val="D3313A"/>
              </a:buClr>
              <a:defRPr>
                <a:solidFill>
                  <a:schemeClr val="tx1">
                    <a:lumMod val="75000"/>
                    <a:lumOff val="25000"/>
                  </a:schemeClr>
                </a:solidFill>
              </a:defRPr>
            </a:lvl2pPr>
            <a:lvl3pPr>
              <a:buClr>
                <a:srgbClr val="D3313A"/>
              </a:buClr>
              <a:defRPr>
                <a:solidFill>
                  <a:schemeClr val="tx1">
                    <a:lumMod val="75000"/>
                    <a:lumOff val="25000"/>
                  </a:schemeClr>
                </a:solidFill>
              </a:defRPr>
            </a:lvl3pPr>
            <a:lvl4pPr>
              <a:buClr>
                <a:srgbClr val="D3313A"/>
              </a:buClr>
              <a:defRPr>
                <a:solidFill>
                  <a:schemeClr val="tx1">
                    <a:lumMod val="75000"/>
                    <a:lumOff val="25000"/>
                  </a:schemeClr>
                </a:solidFill>
              </a:defRPr>
            </a:lvl4pPr>
            <a:lvl5pPr>
              <a:buClr>
                <a:srgbClr val="D3313A"/>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hasCustomPrompt="1"/>
          </p:nvPr>
        </p:nvSpPr>
        <p:spPr>
          <a:xfrm>
            <a:off x="476108" y="283371"/>
            <a:ext cx="8261493" cy="880412"/>
          </a:xfrm>
          <a:prstGeom prst="rect">
            <a:avLst/>
          </a:prstGeom>
        </p:spPr>
        <p:txBody>
          <a:bodyPr anchor="t">
            <a:normAutofit/>
          </a:bodyPr>
          <a:lstStyle>
            <a:lvl1pPr>
              <a:defRPr sz="5400" b="1" baseline="0">
                <a:solidFill>
                  <a:srgbClr val="095895"/>
                </a:solidFill>
                <a:latin typeface="+mn-lt"/>
              </a:defRPr>
            </a:lvl1pPr>
          </a:lstStyle>
          <a:p>
            <a:r>
              <a:rPr lang="en-US" dirty="0"/>
              <a:t>Page Headline</a:t>
            </a:r>
          </a:p>
        </p:txBody>
      </p:sp>
      <p:sp>
        <p:nvSpPr>
          <p:cNvPr id="5" name="TextBox 4"/>
          <p:cNvSpPr txBox="1"/>
          <p:nvPr userDrawn="1"/>
        </p:nvSpPr>
        <p:spPr>
          <a:xfrm>
            <a:off x="2299320" y="6391615"/>
            <a:ext cx="4686796" cy="276999"/>
          </a:xfrm>
          <a:prstGeom prst="rect">
            <a:avLst/>
          </a:prstGeom>
          <a:noFill/>
        </p:spPr>
        <p:txBody>
          <a:bodyPr wrap="none" rtlCol="0">
            <a:spAutoFit/>
          </a:bodyPr>
          <a:lstStyle/>
          <a:p>
            <a:r>
              <a:rPr lang="en-US" sz="1200" dirty="0">
                <a:solidFill>
                  <a:prstClr val="white"/>
                </a:solidFill>
              </a:rPr>
              <a:t>2016 NATIONAL RYAN WHITE CONFERENCE ON HIV CARE &amp; TREATMENT</a:t>
            </a:r>
          </a:p>
        </p:txBody>
      </p:sp>
    </p:spTree>
    <p:extLst>
      <p:ext uri="{BB962C8B-B14F-4D97-AF65-F5344CB8AC3E}">
        <p14:creationId xmlns:p14="http://schemas.microsoft.com/office/powerpoint/2010/main" val="1808839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71700" y="2035515"/>
            <a:ext cx="6519718" cy="871007"/>
          </a:xfrm>
          <a:prstGeom prst="rect">
            <a:avLst/>
          </a:prstGeom>
        </p:spPr>
        <p:txBody>
          <a:bodyPr>
            <a:noAutofit/>
          </a:bodyPr>
          <a:lstStyle>
            <a:lvl1pPr>
              <a:defRPr sz="6000" b="1" baseline="0">
                <a:solidFill>
                  <a:schemeClr val="bg1"/>
                </a:solidFill>
                <a:latin typeface="+mn-lt"/>
              </a:defRPr>
            </a:lvl1pPr>
          </a:lstStyle>
          <a:p>
            <a:r>
              <a:rPr lang="en-US" dirty="0"/>
              <a:t>Activity Title</a:t>
            </a:r>
          </a:p>
        </p:txBody>
      </p:sp>
      <p:sp>
        <p:nvSpPr>
          <p:cNvPr id="3" name="Content Placeholder 2"/>
          <p:cNvSpPr>
            <a:spLocks noGrp="1"/>
          </p:cNvSpPr>
          <p:nvPr>
            <p:ph idx="1" hasCustomPrompt="1"/>
          </p:nvPr>
        </p:nvSpPr>
        <p:spPr>
          <a:xfrm>
            <a:off x="2161888" y="3759203"/>
            <a:ext cx="6529532" cy="461817"/>
          </a:xfrm>
          <a:prstGeom prst="rect">
            <a:avLst/>
          </a:prstGeom>
        </p:spPr>
        <p:txBody>
          <a:bodyPr/>
          <a:lstStyle>
            <a:lvl1pPr marL="0" indent="0">
              <a:buNone/>
              <a:defRPr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Presenter(s) Name</a:t>
            </a:r>
          </a:p>
        </p:txBody>
      </p:sp>
      <p:sp>
        <p:nvSpPr>
          <p:cNvPr id="8" name="Content Placeholder 2"/>
          <p:cNvSpPr>
            <a:spLocks noGrp="1"/>
          </p:cNvSpPr>
          <p:nvPr>
            <p:ph idx="13" hasCustomPrompt="1"/>
          </p:nvPr>
        </p:nvSpPr>
        <p:spPr>
          <a:xfrm>
            <a:off x="2171122" y="4221016"/>
            <a:ext cx="6520296" cy="711202"/>
          </a:xfrm>
          <a:prstGeom prst="rect">
            <a:avLst/>
          </a:prstGeom>
        </p:spPr>
        <p:txBody>
          <a:bodyPr>
            <a:normAutofit/>
          </a:bodyPr>
          <a:lstStyle>
            <a:lvl1pPr marL="0" indent="0">
              <a:buNone/>
              <a:defRPr sz="2000" b="0" i="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Presenter(s) Title/Affiliation</a:t>
            </a:r>
          </a:p>
        </p:txBody>
      </p:sp>
      <p:sp>
        <p:nvSpPr>
          <p:cNvPr id="6" name="TextBox 5"/>
          <p:cNvSpPr txBox="1"/>
          <p:nvPr userDrawn="1"/>
        </p:nvSpPr>
        <p:spPr>
          <a:xfrm>
            <a:off x="2299320" y="6391615"/>
            <a:ext cx="4686796" cy="276999"/>
          </a:xfrm>
          <a:prstGeom prst="rect">
            <a:avLst/>
          </a:prstGeom>
          <a:noFill/>
        </p:spPr>
        <p:txBody>
          <a:bodyPr wrap="none" rtlCol="0">
            <a:spAutoFit/>
          </a:bodyPr>
          <a:lstStyle/>
          <a:p>
            <a:r>
              <a:rPr lang="en-US" sz="1200" dirty="0">
                <a:solidFill>
                  <a:prstClr val="white"/>
                </a:solidFill>
              </a:rPr>
              <a:t>2016 NATIONAL RYAN WHITE CONFERENCE ON HIV CARE &amp; TREATMENT</a:t>
            </a:r>
          </a:p>
        </p:txBody>
      </p:sp>
    </p:spTree>
    <p:extLst>
      <p:ext uri="{BB962C8B-B14F-4D97-AF65-F5344CB8AC3E}">
        <p14:creationId xmlns:p14="http://schemas.microsoft.com/office/powerpoint/2010/main" val="1058730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6108" y="283371"/>
            <a:ext cx="8261493" cy="880412"/>
          </a:xfrm>
          <a:prstGeom prst="rect">
            <a:avLst/>
          </a:prstGeom>
        </p:spPr>
        <p:txBody>
          <a:bodyPr anchor="t">
            <a:normAutofit/>
          </a:bodyPr>
          <a:lstStyle>
            <a:lvl1pPr>
              <a:defRPr sz="5400" b="1" baseline="0">
                <a:solidFill>
                  <a:srgbClr val="095895"/>
                </a:solidFill>
                <a:latin typeface="+mn-lt"/>
              </a:defRPr>
            </a:lvl1pPr>
          </a:lstStyle>
          <a:p>
            <a:r>
              <a:rPr lang="en-US" dirty="0"/>
              <a:t>Page Headline</a:t>
            </a:r>
          </a:p>
        </p:txBody>
      </p:sp>
      <p:sp>
        <p:nvSpPr>
          <p:cNvPr id="3" name="Text Placeholder 2"/>
          <p:cNvSpPr>
            <a:spLocks noGrp="1"/>
          </p:cNvSpPr>
          <p:nvPr>
            <p:ph type="body" idx="1"/>
          </p:nvPr>
        </p:nvSpPr>
        <p:spPr>
          <a:xfrm>
            <a:off x="476107" y="1435901"/>
            <a:ext cx="8261492" cy="4244469"/>
          </a:xfrm>
          <a:prstGeom prst="rect">
            <a:avLst/>
          </a:prstGeom>
        </p:spPr>
        <p:txBody>
          <a:bodyPr>
            <a:normAutofit/>
          </a:bodyPr>
          <a:lstStyle>
            <a:lvl1pPr marL="0" indent="0">
              <a:buNone/>
              <a:defRPr sz="2400">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5" name="TextBox 4"/>
          <p:cNvSpPr txBox="1"/>
          <p:nvPr userDrawn="1"/>
        </p:nvSpPr>
        <p:spPr>
          <a:xfrm>
            <a:off x="2299320" y="6391615"/>
            <a:ext cx="4686796" cy="276999"/>
          </a:xfrm>
          <a:prstGeom prst="rect">
            <a:avLst/>
          </a:prstGeom>
          <a:noFill/>
        </p:spPr>
        <p:txBody>
          <a:bodyPr wrap="none" rtlCol="0">
            <a:spAutoFit/>
          </a:bodyPr>
          <a:lstStyle/>
          <a:p>
            <a:r>
              <a:rPr lang="en-US" sz="1200" dirty="0">
                <a:solidFill>
                  <a:prstClr val="white"/>
                </a:solidFill>
              </a:rPr>
              <a:t>2016 NATIONAL RYAN WHITE CONFERENCE ON HIV CARE &amp; TREATMENT</a:t>
            </a:r>
          </a:p>
        </p:txBody>
      </p:sp>
    </p:spTree>
    <p:extLst>
      <p:ext uri="{BB962C8B-B14F-4D97-AF65-F5344CB8AC3E}">
        <p14:creationId xmlns:p14="http://schemas.microsoft.com/office/powerpoint/2010/main" val="3942719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629" y="1456171"/>
            <a:ext cx="3886200" cy="4351338"/>
          </a:xfrm>
          <a:prstGeom prst="rect">
            <a:avLst/>
          </a:prstGeom>
        </p:spPr>
        <p:txBody>
          <a:bodyPr/>
          <a:lstStyle>
            <a:lvl1pPr>
              <a:buClr>
                <a:srgbClr val="D3313A"/>
              </a:buClr>
              <a:defRPr>
                <a:solidFill>
                  <a:schemeClr val="tx1">
                    <a:lumMod val="75000"/>
                    <a:lumOff val="25000"/>
                  </a:schemeClr>
                </a:solidFill>
              </a:defRPr>
            </a:lvl1pPr>
            <a:lvl2pPr>
              <a:buClr>
                <a:srgbClr val="D3313A"/>
              </a:buClr>
              <a:defRPr>
                <a:solidFill>
                  <a:schemeClr val="tx1">
                    <a:lumMod val="75000"/>
                    <a:lumOff val="25000"/>
                  </a:schemeClr>
                </a:solidFill>
              </a:defRPr>
            </a:lvl2pPr>
            <a:lvl3pPr>
              <a:buClr>
                <a:srgbClr val="D3313A"/>
              </a:buClr>
              <a:defRPr>
                <a:solidFill>
                  <a:schemeClr val="tx1">
                    <a:lumMod val="75000"/>
                    <a:lumOff val="25000"/>
                  </a:schemeClr>
                </a:solidFill>
              </a:defRPr>
            </a:lvl3pPr>
            <a:lvl4pPr>
              <a:buClr>
                <a:srgbClr val="D3313A"/>
              </a:buClr>
              <a:defRPr>
                <a:solidFill>
                  <a:schemeClr val="tx1">
                    <a:lumMod val="75000"/>
                    <a:lumOff val="25000"/>
                  </a:schemeClr>
                </a:solidFill>
              </a:defRPr>
            </a:lvl4pPr>
            <a:lvl5pPr>
              <a:buClr>
                <a:srgbClr val="D3313A"/>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496380" y="1471469"/>
            <a:ext cx="4241222" cy="4351338"/>
          </a:xfrm>
          <a:prstGeom prst="rect">
            <a:avLst/>
          </a:prstGeom>
        </p:spPr>
        <p:txBody>
          <a:bodyPr/>
          <a:lstStyle>
            <a:lvl1pPr>
              <a:buClr>
                <a:srgbClr val="D3313A"/>
              </a:buClr>
              <a:defRPr>
                <a:solidFill>
                  <a:schemeClr val="tx1">
                    <a:lumMod val="75000"/>
                    <a:lumOff val="25000"/>
                  </a:schemeClr>
                </a:solidFill>
              </a:defRPr>
            </a:lvl1pPr>
            <a:lvl2pPr>
              <a:buClr>
                <a:srgbClr val="D3313A"/>
              </a:buClr>
              <a:defRPr>
                <a:solidFill>
                  <a:schemeClr val="tx1">
                    <a:lumMod val="75000"/>
                    <a:lumOff val="25000"/>
                  </a:schemeClr>
                </a:solidFill>
              </a:defRPr>
            </a:lvl2pPr>
            <a:lvl3pPr>
              <a:buClr>
                <a:srgbClr val="D3313A"/>
              </a:buClr>
              <a:defRPr>
                <a:solidFill>
                  <a:schemeClr val="tx1">
                    <a:lumMod val="75000"/>
                    <a:lumOff val="25000"/>
                  </a:schemeClr>
                </a:solidFill>
              </a:defRPr>
            </a:lvl3pPr>
            <a:lvl4pPr>
              <a:buClr>
                <a:srgbClr val="D3313A"/>
              </a:buClr>
              <a:defRPr>
                <a:solidFill>
                  <a:schemeClr val="tx1">
                    <a:lumMod val="75000"/>
                    <a:lumOff val="25000"/>
                  </a:schemeClr>
                </a:solidFill>
              </a:defRPr>
            </a:lvl4pPr>
            <a:lvl5pPr>
              <a:buClr>
                <a:srgbClr val="D3313A"/>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hasCustomPrompt="1"/>
          </p:nvPr>
        </p:nvSpPr>
        <p:spPr>
          <a:xfrm>
            <a:off x="476108" y="283371"/>
            <a:ext cx="8261493" cy="880412"/>
          </a:xfrm>
          <a:prstGeom prst="rect">
            <a:avLst/>
          </a:prstGeom>
        </p:spPr>
        <p:txBody>
          <a:bodyPr anchor="t">
            <a:normAutofit/>
          </a:bodyPr>
          <a:lstStyle>
            <a:lvl1pPr>
              <a:defRPr sz="5400" b="1" baseline="0">
                <a:solidFill>
                  <a:srgbClr val="095895"/>
                </a:solidFill>
                <a:latin typeface="+mn-lt"/>
              </a:defRPr>
            </a:lvl1pPr>
          </a:lstStyle>
          <a:p>
            <a:r>
              <a:rPr lang="en-US" dirty="0"/>
              <a:t>Page Headline</a:t>
            </a:r>
          </a:p>
        </p:txBody>
      </p:sp>
      <p:sp>
        <p:nvSpPr>
          <p:cNvPr id="5" name="TextBox 4"/>
          <p:cNvSpPr txBox="1"/>
          <p:nvPr userDrawn="1"/>
        </p:nvSpPr>
        <p:spPr>
          <a:xfrm>
            <a:off x="2299320" y="6391615"/>
            <a:ext cx="4686796" cy="276999"/>
          </a:xfrm>
          <a:prstGeom prst="rect">
            <a:avLst/>
          </a:prstGeom>
          <a:noFill/>
        </p:spPr>
        <p:txBody>
          <a:bodyPr wrap="none" rtlCol="0">
            <a:spAutoFit/>
          </a:bodyPr>
          <a:lstStyle/>
          <a:p>
            <a:r>
              <a:rPr lang="en-US" sz="1200" dirty="0">
                <a:solidFill>
                  <a:prstClr val="white"/>
                </a:solidFill>
              </a:rPr>
              <a:t>2016 NATIONAL RYAN WHITE CONFERENCE ON HIV CARE &amp; TREATMENT</a:t>
            </a:r>
          </a:p>
        </p:txBody>
      </p:sp>
    </p:spTree>
    <p:extLst>
      <p:ext uri="{BB962C8B-B14F-4D97-AF65-F5344CB8AC3E}">
        <p14:creationId xmlns:p14="http://schemas.microsoft.com/office/powerpoint/2010/main" val="36376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6108" y="283371"/>
            <a:ext cx="8261493" cy="880412"/>
          </a:xfrm>
          <a:prstGeom prst="rect">
            <a:avLst/>
          </a:prstGeom>
        </p:spPr>
        <p:txBody>
          <a:bodyPr anchor="t">
            <a:normAutofit/>
          </a:bodyPr>
          <a:lstStyle>
            <a:lvl1pPr>
              <a:defRPr sz="5400" b="1" baseline="0">
                <a:solidFill>
                  <a:srgbClr val="095895"/>
                </a:solidFill>
                <a:latin typeface="+mn-lt"/>
              </a:defRPr>
            </a:lvl1pPr>
          </a:lstStyle>
          <a:p>
            <a:r>
              <a:rPr lang="en-US" dirty="0"/>
              <a:t>Page Headline</a:t>
            </a:r>
          </a:p>
        </p:txBody>
      </p:sp>
      <p:sp>
        <p:nvSpPr>
          <p:cNvPr id="3" name="Text Placeholder 2"/>
          <p:cNvSpPr>
            <a:spLocks noGrp="1"/>
          </p:cNvSpPr>
          <p:nvPr>
            <p:ph type="body" idx="1"/>
          </p:nvPr>
        </p:nvSpPr>
        <p:spPr>
          <a:xfrm>
            <a:off x="476107" y="1435901"/>
            <a:ext cx="8261492" cy="4244469"/>
          </a:xfrm>
          <a:prstGeom prst="rect">
            <a:avLst/>
          </a:prstGeom>
        </p:spPr>
        <p:txBody>
          <a:bodyPr>
            <a:normAutofit/>
          </a:bodyPr>
          <a:lstStyle>
            <a:lvl1pPr marL="0" indent="0">
              <a:buNone/>
              <a:defRPr sz="2400">
                <a:solidFill>
                  <a:schemeClr val="tx1">
                    <a:lumMod val="75000"/>
                    <a:lumOff val="2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5" name="TextBox 4"/>
          <p:cNvSpPr txBox="1"/>
          <p:nvPr/>
        </p:nvSpPr>
        <p:spPr>
          <a:xfrm>
            <a:off x="2299320" y="6391615"/>
            <a:ext cx="4686796" cy="276999"/>
          </a:xfrm>
          <a:prstGeom prst="rect">
            <a:avLst/>
          </a:prstGeom>
          <a:noFill/>
        </p:spPr>
        <p:txBody>
          <a:bodyPr wrap="none" rtlCol="0">
            <a:spAutoFit/>
          </a:bodyPr>
          <a:lstStyle/>
          <a:p>
            <a:r>
              <a:rPr lang="en-US" sz="1200" dirty="0">
                <a:solidFill>
                  <a:prstClr val="white"/>
                </a:solidFill>
              </a:rPr>
              <a:t>2016 NATIONAL RYAN WHITE CONFERENCE ON HIV CARE &amp; TREATMENT</a:t>
            </a:r>
          </a:p>
        </p:txBody>
      </p:sp>
    </p:spTree>
    <p:extLst>
      <p:ext uri="{BB962C8B-B14F-4D97-AF65-F5344CB8AC3E}">
        <p14:creationId xmlns:p14="http://schemas.microsoft.com/office/powerpoint/2010/main" val="128170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629" y="1456171"/>
            <a:ext cx="3886200" cy="4351338"/>
          </a:xfrm>
          <a:prstGeom prst="rect">
            <a:avLst/>
          </a:prstGeom>
        </p:spPr>
        <p:txBody>
          <a:bodyPr/>
          <a:lstStyle>
            <a:lvl1pPr>
              <a:buClr>
                <a:srgbClr val="D3313A"/>
              </a:buClr>
              <a:defRPr>
                <a:solidFill>
                  <a:schemeClr val="tx1">
                    <a:lumMod val="75000"/>
                    <a:lumOff val="25000"/>
                  </a:schemeClr>
                </a:solidFill>
              </a:defRPr>
            </a:lvl1pPr>
            <a:lvl2pPr>
              <a:buClr>
                <a:srgbClr val="D3313A"/>
              </a:buClr>
              <a:defRPr>
                <a:solidFill>
                  <a:schemeClr val="tx1">
                    <a:lumMod val="75000"/>
                    <a:lumOff val="25000"/>
                  </a:schemeClr>
                </a:solidFill>
              </a:defRPr>
            </a:lvl2pPr>
            <a:lvl3pPr>
              <a:buClr>
                <a:srgbClr val="D3313A"/>
              </a:buClr>
              <a:defRPr>
                <a:solidFill>
                  <a:schemeClr val="tx1">
                    <a:lumMod val="75000"/>
                    <a:lumOff val="25000"/>
                  </a:schemeClr>
                </a:solidFill>
              </a:defRPr>
            </a:lvl3pPr>
            <a:lvl4pPr>
              <a:buClr>
                <a:srgbClr val="D3313A"/>
              </a:buClr>
              <a:defRPr>
                <a:solidFill>
                  <a:schemeClr val="tx1">
                    <a:lumMod val="75000"/>
                    <a:lumOff val="25000"/>
                  </a:schemeClr>
                </a:solidFill>
              </a:defRPr>
            </a:lvl4pPr>
            <a:lvl5pPr>
              <a:buClr>
                <a:srgbClr val="D3313A"/>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496380" y="1471469"/>
            <a:ext cx="4241222" cy="4351338"/>
          </a:xfrm>
          <a:prstGeom prst="rect">
            <a:avLst/>
          </a:prstGeom>
        </p:spPr>
        <p:txBody>
          <a:bodyPr/>
          <a:lstStyle>
            <a:lvl1pPr>
              <a:buClr>
                <a:srgbClr val="D3313A"/>
              </a:buClr>
              <a:defRPr>
                <a:solidFill>
                  <a:schemeClr val="tx1">
                    <a:lumMod val="75000"/>
                    <a:lumOff val="25000"/>
                  </a:schemeClr>
                </a:solidFill>
              </a:defRPr>
            </a:lvl1pPr>
            <a:lvl2pPr>
              <a:buClr>
                <a:srgbClr val="D3313A"/>
              </a:buClr>
              <a:defRPr>
                <a:solidFill>
                  <a:schemeClr val="tx1">
                    <a:lumMod val="75000"/>
                    <a:lumOff val="25000"/>
                  </a:schemeClr>
                </a:solidFill>
              </a:defRPr>
            </a:lvl2pPr>
            <a:lvl3pPr>
              <a:buClr>
                <a:srgbClr val="D3313A"/>
              </a:buClr>
              <a:defRPr>
                <a:solidFill>
                  <a:schemeClr val="tx1">
                    <a:lumMod val="75000"/>
                    <a:lumOff val="25000"/>
                  </a:schemeClr>
                </a:solidFill>
              </a:defRPr>
            </a:lvl3pPr>
            <a:lvl4pPr>
              <a:buClr>
                <a:srgbClr val="D3313A"/>
              </a:buClr>
              <a:defRPr>
                <a:solidFill>
                  <a:schemeClr val="tx1">
                    <a:lumMod val="75000"/>
                    <a:lumOff val="25000"/>
                  </a:schemeClr>
                </a:solidFill>
              </a:defRPr>
            </a:lvl4pPr>
            <a:lvl5pPr>
              <a:buClr>
                <a:srgbClr val="D3313A"/>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hasCustomPrompt="1"/>
          </p:nvPr>
        </p:nvSpPr>
        <p:spPr>
          <a:xfrm>
            <a:off x="476108" y="283371"/>
            <a:ext cx="8261493" cy="880412"/>
          </a:xfrm>
          <a:prstGeom prst="rect">
            <a:avLst/>
          </a:prstGeom>
        </p:spPr>
        <p:txBody>
          <a:bodyPr anchor="t">
            <a:normAutofit/>
          </a:bodyPr>
          <a:lstStyle>
            <a:lvl1pPr>
              <a:defRPr sz="5400" b="1" baseline="0">
                <a:solidFill>
                  <a:srgbClr val="095895"/>
                </a:solidFill>
                <a:latin typeface="+mn-lt"/>
              </a:defRPr>
            </a:lvl1pPr>
          </a:lstStyle>
          <a:p>
            <a:r>
              <a:rPr lang="en-US" dirty="0"/>
              <a:t>Page Headline</a:t>
            </a:r>
          </a:p>
        </p:txBody>
      </p:sp>
      <p:sp>
        <p:nvSpPr>
          <p:cNvPr id="5" name="TextBox 4"/>
          <p:cNvSpPr txBox="1"/>
          <p:nvPr/>
        </p:nvSpPr>
        <p:spPr>
          <a:xfrm>
            <a:off x="2299320" y="6391615"/>
            <a:ext cx="4686796" cy="276999"/>
          </a:xfrm>
          <a:prstGeom prst="rect">
            <a:avLst/>
          </a:prstGeom>
          <a:noFill/>
        </p:spPr>
        <p:txBody>
          <a:bodyPr wrap="none" rtlCol="0">
            <a:spAutoFit/>
          </a:bodyPr>
          <a:lstStyle/>
          <a:p>
            <a:r>
              <a:rPr lang="en-US" sz="1200" dirty="0">
                <a:solidFill>
                  <a:prstClr val="white"/>
                </a:solidFill>
              </a:rPr>
              <a:t>2016 NATIONAL RYAN WHITE CONFERENCE ON HIV CARE &amp; TREATMENT</a:t>
            </a:r>
          </a:p>
        </p:txBody>
      </p:sp>
    </p:spTree>
    <p:extLst>
      <p:ext uri="{BB962C8B-B14F-4D97-AF65-F5344CB8AC3E}">
        <p14:creationId xmlns:p14="http://schemas.microsoft.com/office/powerpoint/2010/main" val="529357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D58A2339-6C44-4033-A0F9-0688B525475D}" type="datetimeFigureOut">
              <a:rPr lang="en-US" smtClean="0"/>
              <a:pPr/>
              <a:t>9/22/2016</a:t>
            </a:fld>
            <a:endParaRPr lang="en-US"/>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5D541C65-E859-44FD-8FBF-E576B9F6B98E}" type="slidenum">
              <a:rPr lang="en-US" smtClean="0"/>
              <a:pPr/>
              <a:t>‹#›</a:t>
            </a:fld>
            <a:endParaRPr lang="en-US"/>
          </a:p>
        </p:txBody>
      </p:sp>
    </p:spTree>
    <p:extLst>
      <p:ext uri="{BB962C8B-B14F-4D97-AF65-F5344CB8AC3E}">
        <p14:creationId xmlns:p14="http://schemas.microsoft.com/office/powerpoint/2010/main" val="2321116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9261B0A3-6058-41D0-B862-041264273080}" type="datetimeFigureOut">
              <a:rPr lang="en-US" smtClean="0"/>
              <a:pPr/>
              <a:t>9/22/2016</a:t>
            </a:fld>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solidFill>
                  <a:schemeClr val="bg1"/>
                </a:solidFill>
              </a:defRPr>
            </a:lvl1pPr>
          </a:lstStyle>
          <a:p>
            <a:fld id="{9B6E08FC-9F82-4F82-9CDF-7FDDF6B1CD6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55678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9261B0A3-6058-41D0-B862-041264273080}" type="datetimeFigureOut">
              <a:rPr lang="en-US" smtClean="0"/>
              <a:pPr/>
              <a:t>9/22/2016</a:t>
            </a:fld>
            <a:endParaRPr lang="en-US"/>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endParaRPr lang="en-US"/>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solidFill>
                  <a:schemeClr val="bg1"/>
                </a:solidFill>
              </a:defRPr>
            </a:lvl1pPr>
          </a:lstStyle>
          <a:p>
            <a:fld id="{9B6E08FC-9F82-4F82-9CDF-7FDDF6B1CD6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01192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9261B0A3-6058-41D0-B862-041264273080}" type="datetimeFigureOut">
              <a:rPr lang="en-US" smtClean="0"/>
              <a:pPr/>
              <a:t>9/22/2016</a:t>
            </a:fld>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endParaRPr lang="en-US"/>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B6E08FC-9F82-4F82-9CDF-7FDDF6B1CD69}" type="slidenum">
              <a:rPr lang="en-US" smtClean="0"/>
              <a:pPr/>
              <a:t>‹#›</a:t>
            </a:fld>
            <a:endParaRPr lang="en-US"/>
          </a:p>
        </p:txBody>
      </p:sp>
    </p:spTree>
    <p:extLst>
      <p:ext uri="{BB962C8B-B14F-4D97-AF65-F5344CB8AC3E}">
        <p14:creationId xmlns:p14="http://schemas.microsoft.com/office/powerpoint/2010/main" val="381054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71700" y="2035515"/>
            <a:ext cx="6519718" cy="871007"/>
          </a:xfrm>
          <a:prstGeom prst="rect">
            <a:avLst/>
          </a:prstGeom>
        </p:spPr>
        <p:txBody>
          <a:bodyPr>
            <a:noAutofit/>
          </a:bodyPr>
          <a:lstStyle>
            <a:lvl1pPr>
              <a:defRPr sz="6000" b="1" baseline="0">
                <a:solidFill>
                  <a:schemeClr val="bg1"/>
                </a:solidFill>
                <a:latin typeface="+mn-lt"/>
              </a:defRPr>
            </a:lvl1pPr>
          </a:lstStyle>
          <a:p>
            <a:r>
              <a:rPr lang="en-US" dirty="0"/>
              <a:t>Activity Title</a:t>
            </a:r>
          </a:p>
        </p:txBody>
      </p:sp>
      <p:sp>
        <p:nvSpPr>
          <p:cNvPr id="3" name="Content Placeholder 2"/>
          <p:cNvSpPr>
            <a:spLocks noGrp="1"/>
          </p:cNvSpPr>
          <p:nvPr>
            <p:ph idx="1" hasCustomPrompt="1"/>
          </p:nvPr>
        </p:nvSpPr>
        <p:spPr>
          <a:xfrm>
            <a:off x="2161888" y="3759203"/>
            <a:ext cx="6529532" cy="461817"/>
          </a:xfrm>
          <a:prstGeom prst="rect">
            <a:avLst/>
          </a:prstGeom>
        </p:spPr>
        <p:txBody>
          <a:bodyPr/>
          <a:lstStyle>
            <a:lvl1pPr marL="0" indent="0">
              <a:buNone/>
              <a:defRPr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Presenter(s) Name</a:t>
            </a:r>
          </a:p>
        </p:txBody>
      </p:sp>
      <p:sp>
        <p:nvSpPr>
          <p:cNvPr id="8" name="Content Placeholder 2"/>
          <p:cNvSpPr>
            <a:spLocks noGrp="1"/>
          </p:cNvSpPr>
          <p:nvPr>
            <p:ph idx="13" hasCustomPrompt="1"/>
          </p:nvPr>
        </p:nvSpPr>
        <p:spPr>
          <a:xfrm>
            <a:off x="2171122" y="4221016"/>
            <a:ext cx="6520296" cy="711202"/>
          </a:xfrm>
          <a:prstGeom prst="rect">
            <a:avLst/>
          </a:prstGeom>
        </p:spPr>
        <p:txBody>
          <a:bodyPr>
            <a:normAutofit/>
          </a:bodyPr>
          <a:lstStyle>
            <a:lvl1pPr marL="0" indent="0">
              <a:buNone/>
              <a:defRPr sz="2000" b="0" i="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Presenter(s) Title/Affiliation</a:t>
            </a:r>
          </a:p>
        </p:txBody>
      </p:sp>
      <p:sp>
        <p:nvSpPr>
          <p:cNvPr id="6" name="TextBox 5"/>
          <p:cNvSpPr txBox="1"/>
          <p:nvPr userDrawn="1"/>
        </p:nvSpPr>
        <p:spPr>
          <a:xfrm>
            <a:off x="2299320" y="6391615"/>
            <a:ext cx="4686796" cy="276999"/>
          </a:xfrm>
          <a:prstGeom prst="rect">
            <a:avLst/>
          </a:prstGeom>
          <a:noFill/>
        </p:spPr>
        <p:txBody>
          <a:bodyPr wrap="none" rtlCol="0">
            <a:spAutoFit/>
          </a:bodyPr>
          <a:lstStyle/>
          <a:p>
            <a:pPr algn="l"/>
            <a:r>
              <a:rPr lang="en-US" sz="1200" dirty="0">
                <a:solidFill>
                  <a:schemeClr val="bg1"/>
                </a:solidFill>
              </a:rPr>
              <a:t>2016 NATIONAL</a:t>
            </a:r>
            <a:r>
              <a:rPr lang="en-US" sz="1200" baseline="0" dirty="0">
                <a:solidFill>
                  <a:schemeClr val="bg1"/>
                </a:solidFill>
              </a:rPr>
              <a:t> </a:t>
            </a:r>
            <a:r>
              <a:rPr lang="en-US" sz="1200" dirty="0">
                <a:solidFill>
                  <a:schemeClr val="bg1"/>
                </a:solidFill>
              </a:rPr>
              <a:t>RYAN WHITE CONFERENCE ON HIV CARE &amp; TREATMENT</a:t>
            </a:r>
          </a:p>
        </p:txBody>
      </p:sp>
    </p:spTree>
    <p:extLst>
      <p:ext uri="{BB962C8B-B14F-4D97-AF65-F5344CB8AC3E}">
        <p14:creationId xmlns:p14="http://schemas.microsoft.com/office/powerpoint/2010/main" val="3805723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629" y="1456171"/>
            <a:ext cx="3886200" cy="4351338"/>
          </a:xfrm>
          <a:prstGeom prst="rect">
            <a:avLst/>
          </a:prstGeom>
        </p:spPr>
        <p:txBody>
          <a:bodyPr/>
          <a:lstStyle>
            <a:lvl1pPr>
              <a:buClr>
                <a:srgbClr val="D3313A"/>
              </a:buClr>
              <a:defRPr>
                <a:solidFill>
                  <a:schemeClr val="tx1">
                    <a:lumMod val="75000"/>
                    <a:lumOff val="25000"/>
                  </a:schemeClr>
                </a:solidFill>
              </a:defRPr>
            </a:lvl1pPr>
            <a:lvl2pPr>
              <a:buClr>
                <a:srgbClr val="D3313A"/>
              </a:buClr>
              <a:defRPr>
                <a:solidFill>
                  <a:schemeClr val="tx1">
                    <a:lumMod val="75000"/>
                    <a:lumOff val="25000"/>
                  </a:schemeClr>
                </a:solidFill>
              </a:defRPr>
            </a:lvl2pPr>
            <a:lvl3pPr>
              <a:buClr>
                <a:srgbClr val="D3313A"/>
              </a:buClr>
              <a:defRPr>
                <a:solidFill>
                  <a:schemeClr val="tx1">
                    <a:lumMod val="75000"/>
                    <a:lumOff val="25000"/>
                  </a:schemeClr>
                </a:solidFill>
              </a:defRPr>
            </a:lvl3pPr>
            <a:lvl4pPr>
              <a:buClr>
                <a:srgbClr val="D3313A"/>
              </a:buClr>
              <a:defRPr>
                <a:solidFill>
                  <a:schemeClr val="tx1">
                    <a:lumMod val="75000"/>
                    <a:lumOff val="25000"/>
                  </a:schemeClr>
                </a:solidFill>
              </a:defRPr>
            </a:lvl4pPr>
            <a:lvl5pPr>
              <a:buClr>
                <a:srgbClr val="D3313A"/>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496380" y="1471469"/>
            <a:ext cx="4241222" cy="4351338"/>
          </a:xfrm>
          <a:prstGeom prst="rect">
            <a:avLst/>
          </a:prstGeom>
        </p:spPr>
        <p:txBody>
          <a:bodyPr/>
          <a:lstStyle>
            <a:lvl1pPr>
              <a:buClr>
                <a:srgbClr val="D3313A"/>
              </a:buClr>
              <a:defRPr>
                <a:solidFill>
                  <a:schemeClr val="tx1">
                    <a:lumMod val="75000"/>
                    <a:lumOff val="25000"/>
                  </a:schemeClr>
                </a:solidFill>
              </a:defRPr>
            </a:lvl1pPr>
            <a:lvl2pPr>
              <a:buClr>
                <a:srgbClr val="D3313A"/>
              </a:buClr>
              <a:defRPr>
                <a:solidFill>
                  <a:schemeClr val="tx1">
                    <a:lumMod val="75000"/>
                    <a:lumOff val="25000"/>
                  </a:schemeClr>
                </a:solidFill>
              </a:defRPr>
            </a:lvl2pPr>
            <a:lvl3pPr>
              <a:buClr>
                <a:srgbClr val="D3313A"/>
              </a:buClr>
              <a:defRPr>
                <a:solidFill>
                  <a:schemeClr val="tx1">
                    <a:lumMod val="75000"/>
                    <a:lumOff val="25000"/>
                  </a:schemeClr>
                </a:solidFill>
              </a:defRPr>
            </a:lvl3pPr>
            <a:lvl4pPr>
              <a:buClr>
                <a:srgbClr val="D3313A"/>
              </a:buClr>
              <a:defRPr>
                <a:solidFill>
                  <a:schemeClr val="tx1">
                    <a:lumMod val="75000"/>
                    <a:lumOff val="25000"/>
                  </a:schemeClr>
                </a:solidFill>
              </a:defRPr>
            </a:lvl4pPr>
            <a:lvl5pPr>
              <a:buClr>
                <a:srgbClr val="D3313A"/>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hasCustomPrompt="1"/>
          </p:nvPr>
        </p:nvSpPr>
        <p:spPr>
          <a:xfrm>
            <a:off x="476108" y="283371"/>
            <a:ext cx="8261493" cy="880412"/>
          </a:xfrm>
          <a:prstGeom prst="rect">
            <a:avLst/>
          </a:prstGeom>
        </p:spPr>
        <p:txBody>
          <a:bodyPr anchor="t">
            <a:normAutofit/>
          </a:bodyPr>
          <a:lstStyle>
            <a:lvl1pPr>
              <a:defRPr sz="5400" b="1" baseline="0">
                <a:solidFill>
                  <a:srgbClr val="095895"/>
                </a:solidFill>
                <a:latin typeface="+mn-lt"/>
              </a:defRPr>
            </a:lvl1pPr>
          </a:lstStyle>
          <a:p>
            <a:r>
              <a:rPr lang="en-US" dirty="0"/>
              <a:t>Page Headline</a:t>
            </a:r>
          </a:p>
        </p:txBody>
      </p:sp>
      <p:sp>
        <p:nvSpPr>
          <p:cNvPr id="5" name="TextBox 4"/>
          <p:cNvSpPr txBox="1"/>
          <p:nvPr userDrawn="1"/>
        </p:nvSpPr>
        <p:spPr>
          <a:xfrm>
            <a:off x="2299320" y="6391615"/>
            <a:ext cx="4686796" cy="276999"/>
          </a:xfrm>
          <a:prstGeom prst="rect">
            <a:avLst/>
          </a:prstGeom>
          <a:noFill/>
        </p:spPr>
        <p:txBody>
          <a:bodyPr wrap="none" rtlCol="0">
            <a:spAutoFit/>
          </a:bodyPr>
          <a:lstStyle/>
          <a:p>
            <a:pPr algn="l"/>
            <a:r>
              <a:rPr lang="en-US" sz="1200" dirty="0">
                <a:solidFill>
                  <a:schemeClr val="bg1"/>
                </a:solidFill>
              </a:rPr>
              <a:t>2016 NATIONAL</a:t>
            </a:r>
            <a:r>
              <a:rPr lang="en-US" sz="1200" baseline="0" dirty="0">
                <a:solidFill>
                  <a:schemeClr val="bg1"/>
                </a:solidFill>
              </a:rPr>
              <a:t> </a:t>
            </a:r>
            <a:r>
              <a:rPr lang="en-US" sz="1200" dirty="0">
                <a:solidFill>
                  <a:schemeClr val="bg1"/>
                </a:solidFill>
              </a:rPr>
              <a:t>RYAN WHITE CONFERENCE ON HIV CARE &amp; TREATMENT</a:t>
            </a:r>
          </a:p>
        </p:txBody>
      </p:sp>
    </p:spTree>
    <p:extLst>
      <p:ext uri="{BB962C8B-B14F-4D97-AF65-F5344CB8AC3E}">
        <p14:creationId xmlns:p14="http://schemas.microsoft.com/office/powerpoint/2010/main" val="1506620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jp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343072"/>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74" r:id="rId8"/>
    <p:sldLayoutId id="2147483976" r:id="rId9"/>
    <p:sldLayoutId id="2147484002" r:id="rId10"/>
  </p:sldLayoutIdLst>
  <p:hf sldNum="0" hdr="0" dt="0"/>
  <p:txStyles>
    <p:titleStyle>
      <a:lvl1pPr algn="l" defTabSz="6858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850572"/>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Lst>
  <p:hf sldNum="0" hdr="0" dt="0"/>
  <p:txStyles>
    <p:titleStyle>
      <a:lvl1pPr algn="l" defTabSz="6858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794153"/>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Lst>
  <p:hf sldNum="0" hdr="0" dt="0"/>
  <p:txStyles>
    <p:titleStyle>
      <a:lvl1pPr algn="l" defTabSz="6858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themeOverride" Target="../theme/themeOverride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themeOverride" Target="../theme/themeOverride8.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themeOverride" Target="../theme/themeOverr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themeOverride" Target="../theme/themeOverride10.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themeOverride" Target="../theme/themeOverride1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themeOverride" Target="../theme/themeOverride1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themeOverride" Target="../theme/themeOverride13.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hemeOverride" Target="../theme/themeOverride14.xml"/><Relationship Id="rId5" Type="http://schemas.openxmlformats.org/officeDocument/2006/relationships/comments" Target="../comments/comment3.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hemeOverride" Target="../theme/themeOverride15.xml"/><Relationship Id="rId5" Type="http://schemas.openxmlformats.org/officeDocument/2006/relationships/image" Target="../media/image17.png"/><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hemeOverride" Target="../theme/themeOverride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4.xml"/><Relationship Id="rId1" Type="http://schemas.openxmlformats.org/officeDocument/2006/relationships/themeOverride" Target="../theme/themeOverr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18.xml"/></Relationships>
</file>

<file path=ppt/slides/_rels/slide25.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themeOverride" Target="../theme/themeOverr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themeOverride" Target="../theme/themeOverr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4.xml"/><Relationship Id="rId1" Type="http://schemas.openxmlformats.org/officeDocument/2006/relationships/themeOverride" Target="../theme/themeOverr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28.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themeOverride" Target="../theme/themeOverride29.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themeOverride" Target="../theme/themeOverr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comments" Target="../comments/comment1.xml"/><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33.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34.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video" Target="../media/media1.avi"/><Relationship Id="rId7" Type="http://schemas.openxmlformats.org/officeDocument/2006/relationships/image" Target="../media/image22.png"/><Relationship Id="rId2" Type="http://schemas.microsoft.com/office/2007/relationships/media" Target="../media/media1.avi"/><Relationship Id="rId1" Type="http://schemas.openxmlformats.org/officeDocument/2006/relationships/themeOverride" Target="../theme/themeOverride35.xml"/><Relationship Id="rId6" Type="http://schemas.openxmlformats.org/officeDocument/2006/relationships/hyperlink" Target="PatersonLKMv2.avi" TargetMode="External"/><Relationship Id="rId5" Type="http://schemas.openxmlformats.org/officeDocument/2006/relationships/image" Target="../media/image1.jpg"/><Relationship Id="rId4"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4.xml"/><Relationship Id="rId1" Type="http://schemas.openxmlformats.org/officeDocument/2006/relationships/themeOverride" Target="../theme/themeOverride3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hemeOverride" Target="../theme/themeOverride37.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1.jp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38.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39.xml"/></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40.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41.xml"/></Relationships>
</file>

<file path=ppt/slides/_rels/slide49.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hemeOverride" Target="../theme/themeOverride2.xml"/><Relationship Id="rId5" Type="http://schemas.openxmlformats.org/officeDocument/2006/relationships/image" Target="../media/image5.png"/><Relationship Id="rId4" Type="http://schemas.openxmlformats.org/officeDocument/2006/relationships/image" Target="../media/image1.jpg"/></Relationships>
</file>

<file path=ppt/slides/_rels/slide50.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4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comments" Target="../comments/comment9.xml"/><Relationship Id="rId2" Type="http://schemas.openxmlformats.org/officeDocument/2006/relationships/slideLayout" Target="../slideLayouts/slideLayout6.xml"/><Relationship Id="rId1" Type="http://schemas.openxmlformats.org/officeDocument/2006/relationships/themeOverride" Target="../theme/themeOverride4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jp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44.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4.xml"/><Relationship Id="rId1" Type="http://schemas.openxmlformats.org/officeDocument/2006/relationships/themeOverride" Target="../theme/themeOverride3.xml"/><Relationship Id="rId4" Type="http://schemas.openxmlformats.org/officeDocument/2006/relationships/comments" Target="../comments/comment2.xml"/></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45.xml"/><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themeOverride" Target="../theme/themeOverride46.xml"/><Relationship Id="rId4" Type="http://schemas.openxmlformats.org/officeDocument/2006/relationships/image" Target="../media/image35.jpeg"/></Relationships>
</file>

<file path=ppt/slides/_rels/slide62.xml.rels><?xml version="1.0" encoding="UTF-8" standalone="yes"?>
<Relationships xmlns="http://schemas.openxmlformats.org/package/2006/relationships"><Relationship Id="rId2" Type="http://schemas.openxmlformats.org/officeDocument/2006/relationships/comments" Target="../comments/comment10.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hyperlink" Target="mailto:esse@rdesystems.com" TargetMode="External"/><Relationship Id="rId2" Type="http://schemas.openxmlformats.org/officeDocument/2006/relationships/hyperlink" Target="mailto:mizquierdo@patersonnj.gov" TargetMode="External"/><Relationship Id="rId1" Type="http://schemas.openxmlformats.org/officeDocument/2006/relationships/slideLayout" Target="../slideLayouts/slideLayout10.xml"/><Relationship Id="rId5" Type="http://schemas.openxmlformats.org/officeDocument/2006/relationships/hyperlink" Target="mailto:pgg2@cumc.columbia.edu" TargetMode="External"/><Relationship Id="rId4" Type="http://schemas.openxmlformats.org/officeDocument/2006/relationships/hyperlink" Target="mailto:pvirga@newsolutionsinc.com"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themeOverride" Target="../theme/themeOverride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themeOverride" Target="../theme/themeOverride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themeOverride" Target="../theme/themeOverride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887" y="1338826"/>
            <a:ext cx="6538768" cy="1738207"/>
          </a:xfrm>
        </p:spPr>
        <p:txBody>
          <a:bodyPr/>
          <a:lstStyle/>
          <a:p>
            <a:r>
              <a:rPr lang="en-US" sz="2400" dirty="0"/>
              <a:t>Innovative Special Project of National Significance (SPNS): Fusing Part A, B, C, &amp; D Data for </a:t>
            </a:r>
            <a:r>
              <a:rPr lang="en-US" sz="2400" i="1" dirty="0" err="1"/>
              <a:t>MyCareContinuum</a:t>
            </a:r>
            <a:r>
              <a:rPr lang="en-US" sz="2400" dirty="0"/>
              <a:t> Dashboard and Empowering Consumers with an Award-Winning Low-Health-Literacy Patient Portal</a:t>
            </a:r>
          </a:p>
        </p:txBody>
      </p:sp>
      <p:sp>
        <p:nvSpPr>
          <p:cNvPr id="3" name="Content Placeholder 2"/>
          <p:cNvSpPr>
            <a:spLocks noGrp="1"/>
          </p:cNvSpPr>
          <p:nvPr>
            <p:ph idx="1"/>
          </p:nvPr>
        </p:nvSpPr>
        <p:spPr>
          <a:xfrm>
            <a:off x="2161887" y="3033488"/>
            <a:ext cx="6538768" cy="2162627"/>
          </a:xfrm>
        </p:spPr>
        <p:txBody>
          <a:bodyPr>
            <a:noAutofit/>
          </a:bodyPr>
          <a:lstStyle/>
          <a:p>
            <a:r>
              <a:rPr lang="en-US" sz="1600" dirty="0"/>
              <a:t>Milagros </a:t>
            </a:r>
            <a:r>
              <a:rPr lang="en-US" sz="1600" dirty="0" err="1"/>
              <a:t>Izquierdo</a:t>
            </a:r>
            <a:r>
              <a:rPr lang="en-US" sz="1600" dirty="0"/>
              <a:t>, Division Director, City of Paterson Department of Health and Human Services, Ryan White Part A, MAI and HOPWA</a:t>
            </a:r>
          </a:p>
          <a:p>
            <a:r>
              <a:rPr lang="en-US" sz="1600" dirty="0"/>
              <a:t>Patricia H. Virga, PhD., Vice President Consulting Services, New Solutions, Inc.</a:t>
            </a:r>
          </a:p>
          <a:p>
            <a:r>
              <a:rPr lang="en-US" sz="1600" dirty="0"/>
              <a:t>Jesse Thomas, Project Director, RDE System Support Group, LLC</a:t>
            </a:r>
          </a:p>
          <a:p>
            <a:r>
              <a:rPr lang="en-US" sz="1600" dirty="0"/>
              <a:t>Dr. Peter Gordon, MD, Medical Director, New York Presbyterian Hospital Comprehensive Health Program</a:t>
            </a:r>
          </a:p>
        </p:txBody>
      </p:sp>
    </p:spTree>
    <p:extLst>
      <p:ext uri="{BB962C8B-B14F-4D97-AF65-F5344CB8AC3E}">
        <p14:creationId xmlns:p14="http://schemas.microsoft.com/office/powerpoint/2010/main" val="11047793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idx="4294967295"/>
          </p:nvPr>
        </p:nvSpPr>
        <p:spPr>
          <a:xfrm>
            <a:off x="0" y="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Aft>
                <a:spcPct val="0"/>
              </a:spcAft>
            </a:pPr>
            <a:r>
              <a:rPr lang="en-US" sz="3600" b="1" dirty="0">
                <a:solidFill>
                  <a:srgbClr val="095895"/>
                </a:solidFill>
                <a:latin typeface="+mn-lt"/>
              </a:rPr>
              <a:t>Email Alerts</a:t>
            </a:r>
          </a:p>
        </p:txBody>
      </p:sp>
      <p:sp>
        <p:nvSpPr>
          <p:cNvPr id="172036" name="Rectangle 3"/>
          <p:cNvSpPr>
            <a:spLocks noChangeArrowheads="1"/>
          </p:cNvSpPr>
          <p:nvPr/>
        </p:nvSpPr>
        <p:spPr bwMode="auto">
          <a:xfrm>
            <a:off x="457200" y="914400"/>
            <a:ext cx="8229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rgbClr val="CCECFF"/>
                </a:solidFill>
                <a:latin typeface="Times New Roman" panose="02020603050405020304" pitchFamily="18" charset="0"/>
              </a:defRPr>
            </a:lvl1pPr>
            <a:lvl2pPr marL="742950" indent="-285750" eaLnBrk="0" hangingPunct="0">
              <a:defRPr>
                <a:solidFill>
                  <a:srgbClr val="CCECFF"/>
                </a:solidFill>
                <a:latin typeface="Times New Roman" panose="02020603050405020304" pitchFamily="18" charset="0"/>
              </a:defRPr>
            </a:lvl2pPr>
            <a:lvl3pPr marL="1143000" indent="-228600" eaLnBrk="0" hangingPunct="0">
              <a:defRPr>
                <a:solidFill>
                  <a:srgbClr val="CCECFF"/>
                </a:solidFill>
                <a:latin typeface="Times New Roman" panose="02020603050405020304" pitchFamily="18" charset="0"/>
              </a:defRPr>
            </a:lvl3pPr>
            <a:lvl4pPr marL="1600200" indent="-228600" eaLnBrk="0" hangingPunct="0">
              <a:defRPr>
                <a:solidFill>
                  <a:srgbClr val="CCECFF"/>
                </a:solidFill>
                <a:latin typeface="Times New Roman" panose="02020603050405020304" pitchFamily="18" charset="0"/>
              </a:defRPr>
            </a:lvl4pPr>
            <a:lvl5pPr marL="2057400" indent="-228600" eaLnBrk="0" hangingPunct="0">
              <a:defRPr>
                <a:solidFill>
                  <a:srgbClr val="CCECFF"/>
                </a:solidFill>
                <a:latin typeface="Times New Roman" panose="02020603050405020304" pitchFamily="18" charset="0"/>
              </a:defRPr>
            </a:lvl5pPr>
            <a:lvl6pPr marL="2514600" indent="-228600" eaLnBrk="0" fontAlgn="base" hangingPunct="0">
              <a:spcBef>
                <a:spcPct val="0"/>
              </a:spcBef>
              <a:spcAft>
                <a:spcPct val="0"/>
              </a:spcAft>
              <a:defRPr>
                <a:solidFill>
                  <a:srgbClr val="CCECFF"/>
                </a:solidFill>
                <a:latin typeface="Times New Roman" panose="02020603050405020304" pitchFamily="18" charset="0"/>
              </a:defRPr>
            </a:lvl6pPr>
            <a:lvl7pPr marL="2971800" indent="-228600" eaLnBrk="0" fontAlgn="base" hangingPunct="0">
              <a:spcBef>
                <a:spcPct val="0"/>
              </a:spcBef>
              <a:spcAft>
                <a:spcPct val="0"/>
              </a:spcAft>
              <a:defRPr>
                <a:solidFill>
                  <a:srgbClr val="CCECFF"/>
                </a:solidFill>
                <a:latin typeface="Times New Roman" panose="02020603050405020304" pitchFamily="18" charset="0"/>
              </a:defRPr>
            </a:lvl7pPr>
            <a:lvl8pPr marL="3429000" indent="-228600" eaLnBrk="0" fontAlgn="base" hangingPunct="0">
              <a:spcBef>
                <a:spcPct val="0"/>
              </a:spcBef>
              <a:spcAft>
                <a:spcPct val="0"/>
              </a:spcAft>
              <a:defRPr>
                <a:solidFill>
                  <a:srgbClr val="CCECFF"/>
                </a:solidFill>
                <a:latin typeface="Times New Roman" panose="02020603050405020304" pitchFamily="18" charset="0"/>
              </a:defRPr>
            </a:lvl8pPr>
            <a:lvl9pPr marL="3886200" indent="-228600" eaLnBrk="0" fontAlgn="base" hangingPunct="0">
              <a:spcBef>
                <a:spcPct val="0"/>
              </a:spcBef>
              <a:spcAft>
                <a:spcPct val="0"/>
              </a:spcAft>
              <a:defRPr>
                <a:solidFill>
                  <a:srgbClr val="CCECFF"/>
                </a:solidFill>
                <a:latin typeface="Times New Roman" panose="02020603050405020304" pitchFamily="18" charset="0"/>
              </a:defRPr>
            </a:lvl9pPr>
          </a:lstStyle>
          <a:p>
            <a:pPr fontAlgn="base">
              <a:spcBef>
                <a:spcPct val="20000"/>
              </a:spcBef>
              <a:spcAft>
                <a:spcPct val="0"/>
              </a:spcAft>
              <a:buFontTx/>
              <a:buChar char="•"/>
            </a:pPr>
            <a:r>
              <a:rPr lang="en-US" sz="3200" dirty="0">
                <a:solidFill>
                  <a:prstClr val="black"/>
                </a:solidFill>
                <a:latin typeface="Arial" panose="020B0604020202020204" pitchFamily="34" charset="0"/>
              </a:rPr>
              <a:t>Proactive, regular, </a:t>
            </a:r>
            <a:r>
              <a:rPr lang="en-US" sz="3200" i="1" dirty="0">
                <a:solidFill>
                  <a:prstClr val="black"/>
                </a:solidFill>
                <a:latin typeface="Arial" panose="020B0604020202020204" pitchFamily="34" charset="0"/>
              </a:rPr>
              <a:t>push </a:t>
            </a:r>
            <a:r>
              <a:rPr lang="en-US" sz="3200" dirty="0">
                <a:solidFill>
                  <a:prstClr val="black"/>
                </a:solidFill>
                <a:latin typeface="Arial" panose="020B0604020202020204" pitchFamily="34" charset="0"/>
              </a:rPr>
              <a:t>notification</a:t>
            </a:r>
          </a:p>
          <a:p>
            <a:pPr fontAlgn="base">
              <a:spcBef>
                <a:spcPct val="20000"/>
              </a:spcBef>
              <a:spcAft>
                <a:spcPct val="0"/>
              </a:spcAft>
              <a:buFontTx/>
              <a:buChar char="•"/>
            </a:pPr>
            <a:r>
              <a:rPr lang="en-US" sz="3200" dirty="0">
                <a:solidFill>
                  <a:prstClr val="black"/>
                </a:solidFill>
                <a:latin typeface="Arial" panose="020B0604020202020204" pitchFamily="34" charset="0"/>
              </a:rPr>
              <a:t>Supervisors are more likely to read email</a:t>
            </a:r>
          </a:p>
          <a:p>
            <a:pPr fontAlgn="base">
              <a:spcBef>
                <a:spcPct val="20000"/>
              </a:spcBef>
              <a:spcAft>
                <a:spcPct val="0"/>
              </a:spcAft>
            </a:pPr>
            <a:endParaRPr lang="en-US" sz="3200" dirty="0">
              <a:solidFill>
                <a:prstClr val="black"/>
              </a:solidFill>
              <a:latin typeface="Arial" panose="020B0604020202020204" pitchFamily="34" charset="0"/>
            </a:endParaRPr>
          </a:p>
          <a:p>
            <a:pPr fontAlgn="base">
              <a:spcBef>
                <a:spcPct val="20000"/>
              </a:spcBef>
              <a:spcAft>
                <a:spcPct val="0"/>
              </a:spcAft>
              <a:buFontTx/>
              <a:buChar char="•"/>
            </a:pPr>
            <a:endParaRPr lang="en-US" sz="3200" dirty="0">
              <a:solidFill>
                <a:prstClr val="black"/>
              </a:solidFill>
              <a:latin typeface="Arial" panose="020B0604020202020204" pitchFamily="34" charset="0"/>
            </a:endParaRPr>
          </a:p>
        </p:txBody>
      </p:sp>
      <p:pic>
        <p:nvPicPr>
          <p:cNvPr id="172035" name="Picture 3" descr="Email alert notification screenshot" title="Email Alert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33527" y="2286004"/>
            <a:ext cx="6238875"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6619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idx="4294967295"/>
          </p:nvPr>
        </p:nvSpPr>
        <p:spPr>
          <a:xfrm>
            <a:off x="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Aft>
                <a:spcPct val="0"/>
              </a:spcAft>
            </a:pPr>
            <a:r>
              <a:rPr lang="en-US" sz="3600" b="1" dirty="0">
                <a:solidFill>
                  <a:srgbClr val="095895"/>
                </a:solidFill>
                <a:latin typeface="+mn-lt"/>
              </a:rPr>
              <a:t>Linked to Exact Screen</a:t>
            </a:r>
          </a:p>
        </p:txBody>
      </p:sp>
      <p:pic>
        <p:nvPicPr>
          <p:cNvPr id="171011" name="Picture 3" descr="Paterson eCOMPAS Link to exact screen alert screenshot" title="Linked to Exact Sc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19164"/>
            <a:ext cx="9144000"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8164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152400" y="251460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lnSpc>
                <a:spcPct val="90000"/>
              </a:lnSpc>
              <a:spcBef>
                <a:spcPct val="0"/>
              </a:spcBef>
              <a:spcAft>
                <a:spcPct val="0"/>
              </a:spcAft>
            </a:pPr>
            <a:r>
              <a:rPr lang="en-US" sz="4800" b="1" dirty="0">
                <a:solidFill>
                  <a:srgbClr val="095895"/>
                </a:solidFill>
              </a:rPr>
              <a:t>Outcomes</a:t>
            </a:r>
          </a:p>
          <a:p>
            <a:pPr algn="ctr" fontAlgn="base">
              <a:lnSpc>
                <a:spcPct val="90000"/>
              </a:lnSpc>
              <a:spcBef>
                <a:spcPct val="0"/>
              </a:spcBef>
              <a:spcAft>
                <a:spcPct val="0"/>
              </a:spcAft>
            </a:pPr>
            <a:endParaRPr lang="en-US" sz="4800" b="1" dirty="0">
              <a:solidFill>
                <a:srgbClr val="095895"/>
              </a:solidFill>
            </a:endParaRPr>
          </a:p>
        </p:txBody>
      </p:sp>
    </p:spTree>
    <p:extLst>
      <p:ext uri="{BB962C8B-B14F-4D97-AF65-F5344CB8AC3E}">
        <p14:creationId xmlns:p14="http://schemas.microsoft.com/office/powerpoint/2010/main" val="110509519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2820" name="Picture 3" descr="Bergen-Passaic Indicators Improvement Cross Part Collaborative graph "/>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946150"/>
            <a:ext cx="91440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4357" y="1066802"/>
            <a:ext cx="8551629" cy="477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Rectangle 2"/>
          <p:cNvSpPr>
            <a:spLocks noGrp="1" noChangeArrowheads="1"/>
          </p:cNvSpPr>
          <p:nvPr>
            <p:ph type="title" idx="4294967295"/>
          </p:nvPr>
        </p:nvSpPr>
        <p:spPr>
          <a:xfrm>
            <a:off x="228600" y="2362200"/>
            <a:ext cx="8915400" cy="3429000"/>
          </a:xfrm>
          <a:prstGeom prst="rect">
            <a:avLst/>
          </a:prstGeom>
        </p:spPr>
        <p:txBody>
          <a:bodyPr/>
          <a:lstStyle/>
          <a:p>
            <a:pPr eaLnBrk="1" hangingPunct="1"/>
            <a:r>
              <a:rPr lang="en-US" sz="4000"/>
              <a:t/>
            </a:r>
            <a:br>
              <a:rPr lang="en-US" sz="4000"/>
            </a:br>
            <a:endParaRPr lang="en-US" sz="4000"/>
          </a:p>
        </p:txBody>
      </p:sp>
      <p:sp>
        <p:nvSpPr>
          <p:cNvPr id="162819" name="Rectangle 4"/>
          <p:cNvSpPr>
            <a:spLocks noChangeArrowheads="1"/>
          </p:cNvSpPr>
          <p:nvPr/>
        </p:nvSpPr>
        <p:spPr bwMode="auto">
          <a:xfrm>
            <a:off x="4876800" y="1036638"/>
            <a:ext cx="3581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rgbClr val="CCECFF"/>
                </a:solidFill>
                <a:latin typeface="Times New Roman" panose="02020603050405020304" pitchFamily="18" charset="0"/>
              </a:defRPr>
            </a:lvl1pPr>
            <a:lvl2pPr marL="742950" indent="-285750" eaLnBrk="0" hangingPunct="0">
              <a:defRPr>
                <a:solidFill>
                  <a:srgbClr val="CCECFF"/>
                </a:solidFill>
                <a:latin typeface="Times New Roman" panose="02020603050405020304" pitchFamily="18" charset="0"/>
              </a:defRPr>
            </a:lvl2pPr>
            <a:lvl3pPr marL="1143000" indent="-228600" eaLnBrk="0" hangingPunct="0">
              <a:defRPr>
                <a:solidFill>
                  <a:srgbClr val="CCECFF"/>
                </a:solidFill>
                <a:latin typeface="Times New Roman" panose="02020603050405020304" pitchFamily="18" charset="0"/>
              </a:defRPr>
            </a:lvl3pPr>
            <a:lvl4pPr marL="1600200" indent="-228600" eaLnBrk="0" hangingPunct="0">
              <a:defRPr>
                <a:solidFill>
                  <a:srgbClr val="CCECFF"/>
                </a:solidFill>
                <a:latin typeface="Times New Roman" panose="02020603050405020304" pitchFamily="18" charset="0"/>
              </a:defRPr>
            </a:lvl4pPr>
            <a:lvl5pPr marL="2057400" indent="-228600" eaLnBrk="0" hangingPunct="0">
              <a:defRPr>
                <a:solidFill>
                  <a:srgbClr val="CCECFF"/>
                </a:solidFill>
                <a:latin typeface="Times New Roman" panose="02020603050405020304" pitchFamily="18" charset="0"/>
              </a:defRPr>
            </a:lvl5pPr>
            <a:lvl6pPr marL="2514600" indent="-228600" eaLnBrk="0" fontAlgn="base" hangingPunct="0">
              <a:spcBef>
                <a:spcPct val="0"/>
              </a:spcBef>
              <a:spcAft>
                <a:spcPct val="0"/>
              </a:spcAft>
              <a:defRPr>
                <a:solidFill>
                  <a:srgbClr val="CCECFF"/>
                </a:solidFill>
                <a:latin typeface="Times New Roman" panose="02020603050405020304" pitchFamily="18" charset="0"/>
              </a:defRPr>
            </a:lvl6pPr>
            <a:lvl7pPr marL="2971800" indent="-228600" eaLnBrk="0" fontAlgn="base" hangingPunct="0">
              <a:spcBef>
                <a:spcPct val="0"/>
              </a:spcBef>
              <a:spcAft>
                <a:spcPct val="0"/>
              </a:spcAft>
              <a:defRPr>
                <a:solidFill>
                  <a:srgbClr val="CCECFF"/>
                </a:solidFill>
                <a:latin typeface="Times New Roman" panose="02020603050405020304" pitchFamily="18" charset="0"/>
              </a:defRPr>
            </a:lvl7pPr>
            <a:lvl8pPr marL="3429000" indent="-228600" eaLnBrk="0" fontAlgn="base" hangingPunct="0">
              <a:spcBef>
                <a:spcPct val="0"/>
              </a:spcBef>
              <a:spcAft>
                <a:spcPct val="0"/>
              </a:spcAft>
              <a:defRPr>
                <a:solidFill>
                  <a:srgbClr val="CCECFF"/>
                </a:solidFill>
                <a:latin typeface="Times New Roman" panose="02020603050405020304" pitchFamily="18" charset="0"/>
              </a:defRPr>
            </a:lvl8pPr>
            <a:lvl9pPr marL="3886200" indent="-228600" eaLnBrk="0" fontAlgn="base" hangingPunct="0">
              <a:spcBef>
                <a:spcPct val="0"/>
              </a:spcBef>
              <a:spcAft>
                <a:spcPct val="0"/>
              </a:spcAft>
              <a:defRPr>
                <a:solidFill>
                  <a:srgbClr val="CCECFF"/>
                </a:solidFill>
                <a:latin typeface="Times New Roman" panose="02020603050405020304" pitchFamily="18" charset="0"/>
              </a:defRPr>
            </a:lvl9pPr>
          </a:lstStyle>
          <a:p>
            <a:pPr eaLnBrk="1" fontAlgn="base" hangingPunct="1">
              <a:lnSpc>
                <a:spcPct val="80000"/>
              </a:lnSpc>
              <a:spcBef>
                <a:spcPct val="20000"/>
              </a:spcBef>
              <a:spcAft>
                <a:spcPct val="0"/>
              </a:spcAft>
            </a:pPr>
            <a:endParaRPr lang="en-US" sz="1600" b="1">
              <a:solidFill>
                <a:srgbClr val="DEF6F1"/>
              </a:solidFill>
              <a:latin typeface="Arial" panose="020B0604020202020204" pitchFamily="34" charset="0"/>
            </a:endParaRPr>
          </a:p>
          <a:p>
            <a:pPr eaLnBrk="1" fontAlgn="base" hangingPunct="1">
              <a:lnSpc>
                <a:spcPct val="80000"/>
              </a:lnSpc>
              <a:spcBef>
                <a:spcPct val="20000"/>
              </a:spcBef>
              <a:spcAft>
                <a:spcPct val="0"/>
              </a:spcAft>
            </a:pPr>
            <a:endParaRPr lang="en-US" sz="1600" b="1">
              <a:solidFill>
                <a:srgbClr val="DEF6F1"/>
              </a:solidFill>
              <a:latin typeface="Arial" panose="020B0604020202020204" pitchFamily="34" charset="0"/>
            </a:endParaRPr>
          </a:p>
          <a:p>
            <a:pPr eaLnBrk="1" fontAlgn="base" hangingPunct="1">
              <a:lnSpc>
                <a:spcPct val="80000"/>
              </a:lnSpc>
              <a:spcBef>
                <a:spcPct val="20000"/>
              </a:spcBef>
              <a:spcAft>
                <a:spcPct val="0"/>
              </a:spcAft>
            </a:pPr>
            <a:endParaRPr lang="en-US" sz="1600" b="1">
              <a:solidFill>
                <a:srgbClr val="DEF6F1"/>
              </a:solidFill>
              <a:latin typeface="Arial" panose="020B0604020202020204" pitchFamily="34" charset="0"/>
            </a:endParaRPr>
          </a:p>
        </p:txBody>
      </p:sp>
      <p:sp>
        <p:nvSpPr>
          <p:cNvPr id="2" name="Right Arrow 1"/>
          <p:cNvSpPr/>
          <p:nvPr/>
        </p:nvSpPr>
        <p:spPr>
          <a:xfrm rot="5400000">
            <a:off x="7947025" y="1165227"/>
            <a:ext cx="533400" cy="336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079298929"/>
      </p:ext>
    </p:extLst>
  </p:cSld>
  <p:clrMapOvr>
    <a:overrideClrMapping bg1="lt1" tx1="dk1" bg2="lt2" tx2="dk2" accent1="accent1" accent2="accent2" accent3="accent3" accent4="accent4" accent5="accent5" accent6="accent6" hlink="hlink" folHlink="folHlink"/>
  </p:clrMapOvr>
  <p:transition advTm="8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5106" name="Picture 3" descr="This is a graph of the Viral load from 2006-2011. Along the x-axis are years 2006-2011. Along the Y-axis are 0% up to 90% increaseing by 10% increments. Along the top of the graph are Data Entry + charts, SPNS, and QM + Alerts. Undetectable Viral Load improved 38.6% " title="Grap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2" y="914400"/>
            <a:ext cx="88566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Line 5"/>
          <p:cNvSpPr>
            <a:spLocks noChangeShapeType="1"/>
          </p:cNvSpPr>
          <p:nvPr/>
        </p:nvSpPr>
        <p:spPr bwMode="auto">
          <a:xfrm>
            <a:off x="2895600" y="1600200"/>
            <a:ext cx="0" cy="3733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CCECFF"/>
              </a:solidFill>
              <a:latin typeface="Times New Roman" panose="02020603050405020304" pitchFamily="18" charset="0"/>
            </a:endParaRPr>
          </a:p>
        </p:txBody>
      </p:sp>
      <p:sp>
        <p:nvSpPr>
          <p:cNvPr id="175108" name="Line 5"/>
          <p:cNvSpPr>
            <a:spLocks noChangeShapeType="1"/>
          </p:cNvSpPr>
          <p:nvPr/>
        </p:nvSpPr>
        <p:spPr bwMode="auto">
          <a:xfrm>
            <a:off x="3810000" y="1600200"/>
            <a:ext cx="0" cy="3733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CCECFF"/>
              </a:solidFill>
              <a:latin typeface="Times New Roman" panose="02020603050405020304" pitchFamily="18" charset="0"/>
            </a:endParaRPr>
          </a:p>
        </p:txBody>
      </p:sp>
      <p:sp>
        <p:nvSpPr>
          <p:cNvPr id="15" name="Text Box 7"/>
          <p:cNvSpPr txBox="1">
            <a:spLocks noChangeArrowheads="1"/>
          </p:cNvSpPr>
          <p:nvPr/>
        </p:nvSpPr>
        <p:spPr bwMode="auto">
          <a:xfrm>
            <a:off x="990600" y="1673225"/>
            <a:ext cx="1905000" cy="338138"/>
          </a:xfrm>
          <a:prstGeom prst="rect">
            <a:avLst/>
          </a:prstGeom>
          <a:noFill/>
          <a:ln w="9525">
            <a:noFill/>
            <a:miter lim="800000"/>
            <a:headEnd/>
            <a:tailEnd/>
          </a:ln>
        </p:spPr>
        <p:txBody>
          <a:bodyPr>
            <a:spAutoFit/>
          </a:bodyPr>
          <a:lstStyle/>
          <a:p>
            <a:pPr fontAlgn="base">
              <a:spcBef>
                <a:spcPct val="50000"/>
              </a:spcBef>
              <a:spcAft>
                <a:spcPct val="0"/>
              </a:spcAft>
              <a:defRPr/>
            </a:pPr>
            <a:r>
              <a:rPr lang="en-US" sz="1600" dirty="0">
                <a:solidFill>
                  <a:srgbClr val="333399">
                    <a:lumMod val="75000"/>
                  </a:srgbClr>
                </a:solidFill>
                <a:latin typeface="Times New Roman" panose="02020603050405020304" pitchFamily="18" charset="0"/>
                <a:ea typeface="Geneva" charset="-128"/>
              </a:rPr>
              <a:t>Data entry + charts</a:t>
            </a:r>
          </a:p>
        </p:txBody>
      </p:sp>
      <p:sp>
        <p:nvSpPr>
          <p:cNvPr id="16" name="Text Box 8"/>
          <p:cNvSpPr txBox="1">
            <a:spLocks noChangeArrowheads="1"/>
          </p:cNvSpPr>
          <p:nvPr/>
        </p:nvSpPr>
        <p:spPr bwMode="auto">
          <a:xfrm>
            <a:off x="3048000" y="1674813"/>
            <a:ext cx="685800" cy="749300"/>
          </a:xfrm>
          <a:prstGeom prst="rect">
            <a:avLst/>
          </a:prstGeom>
          <a:noFill/>
          <a:ln w="9525">
            <a:noFill/>
            <a:miter lim="800000"/>
            <a:headEnd/>
            <a:tailEnd/>
          </a:ln>
        </p:spPr>
        <p:txBody>
          <a:bodyPr>
            <a:spAutoFit/>
          </a:bodyPr>
          <a:lstStyle/>
          <a:p>
            <a:pPr fontAlgn="base">
              <a:spcBef>
                <a:spcPct val="50000"/>
              </a:spcBef>
              <a:spcAft>
                <a:spcPct val="0"/>
              </a:spcAft>
              <a:defRPr/>
            </a:pPr>
            <a:r>
              <a:rPr lang="en-US" sz="1600" dirty="0">
                <a:solidFill>
                  <a:srgbClr val="333399">
                    <a:lumMod val="75000"/>
                  </a:srgbClr>
                </a:solidFill>
                <a:latin typeface="Times New Roman" panose="02020603050405020304" pitchFamily="18" charset="0"/>
                <a:ea typeface="Geneva" charset="-128"/>
              </a:rPr>
              <a:t>SPNS</a:t>
            </a:r>
            <a:endParaRPr lang="en-US" sz="1200" dirty="0">
              <a:solidFill>
                <a:srgbClr val="333399">
                  <a:lumMod val="75000"/>
                </a:srgbClr>
              </a:solidFill>
              <a:latin typeface="Times New Roman" panose="02020603050405020304" pitchFamily="18" charset="0"/>
              <a:ea typeface="Geneva" charset="-128"/>
            </a:endParaRPr>
          </a:p>
          <a:p>
            <a:pPr fontAlgn="base">
              <a:spcBef>
                <a:spcPct val="50000"/>
              </a:spcBef>
              <a:spcAft>
                <a:spcPct val="0"/>
              </a:spcAft>
              <a:defRPr/>
            </a:pPr>
            <a:endParaRPr lang="en-US" dirty="0">
              <a:solidFill>
                <a:srgbClr val="CCECFF"/>
              </a:solidFill>
              <a:latin typeface="Times New Roman" panose="02020603050405020304" pitchFamily="18" charset="0"/>
              <a:ea typeface="Geneva" charset="-128"/>
            </a:endParaRPr>
          </a:p>
        </p:txBody>
      </p:sp>
      <p:sp>
        <p:nvSpPr>
          <p:cNvPr id="17" name="Text Box 9"/>
          <p:cNvSpPr txBox="1">
            <a:spLocks noChangeArrowheads="1"/>
          </p:cNvSpPr>
          <p:nvPr/>
        </p:nvSpPr>
        <p:spPr bwMode="auto">
          <a:xfrm>
            <a:off x="3810000" y="1600201"/>
            <a:ext cx="1905000" cy="396875"/>
          </a:xfrm>
          <a:prstGeom prst="rect">
            <a:avLst/>
          </a:prstGeom>
          <a:noFill/>
          <a:ln w="9525">
            <a:noFill/>
            <a:miter lim="800000"/>
            <a:headEnd/>
            <a:tailEnd/>
          </a:ln>
        </p:spPr>
        <p:txBody>
          <a:bodyPr>
            <a:spAutoFit/>
          </a:bodyPr>
          <a:lstStyle/>
          <a:p>
            <a:pPr fontAlgn="base">
              <a:spcBef>
                <a:spcPct val="50000"/>
              </a:spcBef>
              <a:spcAft>
                <a:spcPct val="0"/>
              </a:spcAft>
              <a:defRPr/>
            </a:pPr>
            <a:r>
              <a:rPr lang="en-US" sz="2000" dirty="0">
                <a:solidFill>
                  <a:srgbClr val="333399">
                    <a:lumMod val="75000"/>
                  </a:srgbClr>
                </a:solidFill>
                <a:latin typeface="Times New Roman" panose="02020603050405020304" pitchFamily="18" charset="0"/>
                <a:ea typeface="Geneva" charset="-128"/>
              </a:rPr>
              <a:t>QM + Alerts </a:t>
            </a:r>
          </a:p>
        </p:txBody>
      </p:sp>
      <p:sp>
        <p:nvSpPr>
          <p:cNvPr id="18" name="TextBox 17"/>
          <p:cNvSpPr txBox="1">
            <a:spLocks noChangeArrowheads="1"/>
          </p:cNvSpPr>
          <p:nvPr/>
        </p:nvSpPr>
        <p:spPr bwMode="auto">
          <a:xfrm>
            <a:off x="6781800" y="2057404"/>
            <a:ext cx="20193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CCECFF"/>
                </a:solidFill>
                <a:latin typeface="Times New Roman" panose="02020603050405020304" pitchFamily="18" charset="0"/>
              </a:defRPr>
            </a:lvl1pPr>
            <a:lvl2pPr marL="742950" indent="-285750" eaLnBrk="0" hangingPunct="0">
              <a:defRPr>
                <a:solidFill>
                  <a:srgbClr val="CCECFF"/>
                </a:solidFill>
                <a:latin typeface="Times New Roman" panose="02020603050405020304" pitchFamily="18" charset="0"/>
              </a:defRPr>
            </a:lvl2pPr>
            <a:lvl3pPr marL="1143000" indent="-228600" eaLnBrk="0" hangingPunct="0">
              <a:defRPr>
                <a:solidFill>
                  <a:srgbClr val="CCECFF"/>
                </a:solidFill>
                <a:latin typeface="Times New Roman" panose="02020603050405020304" pitchFamily="18" charset="0"/>
              </a:defRPr>
            </a:lvl3pPr>
            <a:lvl4pPr marL="1600200" indent="-228600" eaLnBrk="0" hangingPunct="0">
              <a:defRPr>
                <a:solidFill>
                  <a:srgbClr val="CCECFF"/>
                </a:solidFill>
                <a:latin typeface="Times New Roman" panose="02020603050405020304" pitchFamily="18" charset="0"/>
              </a:defRPr>
            </a:lvl4pPr>
            <a:lvl5pPr marL="2057400" indent="-228600" eaLnBrk="0" hangingPunct="0">
              <a:defRPr>
                <a:solidFill>
                  <a:srgbClr val="CCECFF"/>
                </a:solidFill>
                <a:latin typeface="Times New Roman" panose="02020603050405020304" pitchFamily="18" charset="0"/>
              </a:defRPr>
            </a:lvl5pPr>
            <a:lvl6pPr marL="2514600" indent="-228600" eaLnBrk="0" fontAlgn="base" hangingPunct="0">
              <a:spcBef>
                <a:spcPct val="0"/>
              </a:spcBef>
              <a:spcAft>
                <a:spcPct val="0"/>
              </a:spcAft>
              <a:defRPr>
                <a:solidFill>
                  <a:srgbClr val="CCECFF"/>
                </a:solidFill>
                <a:latin typeface="Times New Roman" panose="02020603050405020304" pitchFamily="18" charset="0"/>
              </a:defRPr>
            </a:lvl6pPr>
            <a:lvl7pPr marL="2971800" indent="-228600" eaLnBrk="0" fontAlgn="base" hangingPunct="0">
              <a:spcBef>
                <a:spcPct val="0"/>
              </a:spcBef>
              <a:spcAft>
                <a:spcPct val="0"/>
              </a:spcAft>
              <a:defRPr>
                <a:solidFill>
                  <a:srgbClr val="CCECFF"/>
                </a:solidFill>
                <a:latin typeface="Times New Roman" panose="02020603050405020304" pitchFamily="18" charset="0"/>
              </a:defRPr>
            </a:lvl7pPr>
            <a:lvl8pPr marL="3429000" indent="-228600" eaLnBrk="0" fontAlgn="base" hangingPunct="0">
              <a:spcBef>
                <a:spcPct val="0"/>
              </a:spcBef>
              <a:spcAft>
                <a:spcPct val="0"/>
              </a:spcAft>
              <a:defRPr>
                <a:solidFill>
                  <a:srgbClr val="CCECFF"/>
                </a:solidFill>
                <a:latin typeface="Times New Roman" panose="02020603050405020304" pitchFamily="18" charset="0"/>
              </a:defRPr>
            </a:lvl8pPr>
            <a:lvl9pPr marL="3886200" indent="-228600" eaLnBrk="0" fontAlgn="base" hangingPunct="0">
              <a:spcBef>
                <a:spcPct val="0"/>
              </a:spcBef>
              <a:spcAft>
                <a:spcPct val="0"/>
              </a:spcAft>
              <a:defRPr>
                <a:solidFill>
                  <a:srgbClr val="CCECFF"/>
                </a:solidFill>
                <a:latin typeface="Times New Roman" panose="02020603050405020304" pitchFamily="18" charset="0"/>
              </a:defRPr>
            </a:lvl9pPr>
          </a:lstStyle>
          <a:p>
            <a:pPr algn="ctr" eaLnBrk="1" fontAlgn="base" hangingPunct="1">
              <a:spcBef>
                <a:spcPct val="0"/>
              </a:spcBef>
              <a:spcAft>
                <a:spcPct val="0"/>
              </a:spcAft>
            </a:pPr>
            <a:r>
              <a:rPr lang="en-US">
                <a:solidFill>
                  <a:srgbClr val="000000"/>
                </a:solidFill>
              </a:rPr>
              <a:t>Undetectable VL improved 38.6%</a:t>
            </a:r>
          </a:p>
        </p:txBody>
      </p:sp>
      <p:sp>
        <p:nvSpPr>
          <p:cNvPr id="175113" name="Text Box 4"/>
          <p:cNvSpPr txBox="1">
            <a:spLocks noChangeArrowheads="1"/>
          </p:cNvSpPr>
          <p:nvPr/>
        </p:nvSpPr>
        <p:spPr bwMode="auto">
          <a:xfrm>
            <a:off x="2209800" y="6338888"/>
            <a:ext cx="5486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CCECFF"/>
                </a:solidFill>
                <a:latin typeface="Times New Roman" panose="02020603050405020304" pitchFamily="18" charset="0"/>
              </a:defRPr>
            </a:lvl1pPr>
            <a:lvl2pPr marL="742950" indent="-285750" eaLnBrk="0" hangingPunct="0">
              <a:defRPr>
                <a:solidFill>
                  <a:srgbClr val="CCECFF"/>
                </a:solidFill>
                <a:latin typeface="Times New Roman" panose="02020603050405020304" pitchFamily="18" charset="0"/>
              </a:defRPr>
            </a:lvl2pPr>
            <a:lvl3pPr marL="1143000" indent="-228600" eaLnBrk="0" hangingPunct="0">
              <a:defRPr>
                <a:solidFill>
                  <a:srgbClr val="CCECFF"/>
                </a:solidFill>
                <a:latin typeface="Times New Roman" panose="02020603050405020304" pitchFamily="18" charset="0"/>
              </a:defRPr>
            </a:lvl3pPr>
            <a:lvl4pPr marL="1600200" indent="-228600" eaLnBrk="0" hangingPunct="0">
              <a:defRPr>
                <a:solidFill>
                  <a:srgbClr val="CCECFF"/>
                </a:solidFill>
                <a:latin typeface="Times New Roman" panose="02020603050405020304" pitchFamily="18" charset="0"/>
              </a:defRPr>
            </a:lvl4pPr>
            <a:lvl5pPr marL="2057400" indent="-228600" eaLnBrk="0" hangingPunct="0">
              <a:defRPr>
                <a:solidFill>
                  <a:srgbClr val="CCECFF"/>
                </a:solidFill>
                <a:latin typeface="Times New Roman" panose="02020603050405020304" pitchFamily="18" charset="0"/>
              </a:defRPr>
            </a:lvl5pPr>
            <a:lvl6pPr marL="2514600" indent="-228600" eaLnBrk="0" fontAlgn="base" hangingPunct="0">
              <a:spcBef>
                <a:spcPct val="0"/>
              </a:spcBef>
              <a:spcAft>
                <a:spcPct val="0"/>
              </a:spcAft>
              <a:defRPr>
                <a:solidFill>
                  <a:srgbClr val="CCECFF"/>
                </a:solidFill>
                <a:latin typeface="Times New Roman" panose="02020603050405020304" pitchFamily="18" charset="0"/>
              </a:defRPr>
            </a:lvl6pPr>
            <a:lvl7pPr marL="2971800" indent="-228600" eaLnBrk="0" fontAlgn="base" hangingPunct="0">
              <a:spcBef>
                <a:spcPct val="0"/>
              </a:spcBef>
              <a:spcAft>
                <a:spcPct val="0"/>
              </a:spcAft>
              <a:defRPr>
                <a:solidFill>
                  <a:srgbClr val="CCECFF"/>
                </a:solidFill>
                <a:latin typeface="Times New Roman" panose="02020603050405020304" pitchFamily="18" charset="0"/>
              </a:defRPr>
            </a:lvl7pPr>
            <a:lvl8pPr marL="3429000" indent="-228600" eaLnBrk="0" fontAlgn="base" hangingPunct="0">
              <a:spcBef>
                <a:spcPct val="0"/>
              </a:spcBef>
              <a:spcAft>
                <a:spcPct val="0"/>
              </a:spcAft>
              <a:defRPr>
                <a:solidFill>
                  <a:srgbClr val="CCECFF"/>
                </a:solidFill>
                <a:latin typeface="Times New Roman" panose="02020603050405020304" pitchFamily="18" charset="0"/>
              </a:defRPr>
            </a:lvl8pPr>
            <a:lvl9pPr marL="3886200" indent="-228600" eaLnBrk="0" fontAlgn="base" hangingPunct="0">
              <a:spcBef>
                <a:spcPct val="0"/>
              </a:spcBef>
              <a:spcAft>
                <a:spcPct val="0"/>
              </a:spcAft>
              <a:defRPr>
                <a:solidFill>
                  <a:srgbClr val="CCECFF"/>
                </a:solidFill>
                <a:latin typeface="Times New Roman" panose="02020603050405020304" pitchFamily="18" charset="0"/>
              </a:defRPr>
            </a:lvl9pPr>
          </a:lstStyle>
          <a:p>
            <a:pPr eaLnBrk="1" fontAlgn="base" hangingPunct="1">
              <a:spcBef>
                <a:spcPct val="50000"/>
              </a:spcBef>
              <a:spcAft>
                <a:spcPct val="0"/>
              </a:spcAft>
            </a:pPr>
            <a:r>
              <a:rPr lang="en-US"/>
              <a:t>2006-2007 prior to SPNS, all medical patients</a:t>
            </a:r>
          </a:p>
        </p:txBody>
      </p:sp>
    </p:spTree>
    <p:extLst>
      <p:ext uri="{BB962C8B-B14F-4D97-AF65-F5344CB8AC3E}">
        <p14:creationId xmlns:p14="http://schemas.microsoft.com/office/powerpoint/2010/main" val="21665237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4083" name="Picture 3" descr="Screenshot of Abstract co-written with RDE Employees" title="Electronic health information technology as a tool for improving quality of care and health outcomes for HIV/AIDS patien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7489">
            <a:off x="2238375" y="228600"/>
            <a:ext cx="4667250" cy="594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Rectangle 2"/>
          <p:cNvSpPr>
            <a:spLocks noChangeArrowheads="1"/>
          </p:cNvSpPr>
          <p:nvPr/>
        </p:nvSpPr>
        <p:spPr bwMode="auto">
          <a:xfrm>
            <a:off x="152400" y="251460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rgbClr val="CCECFF"/>
                </a:solidFill>
                <a:latin typeface="Times New Roman" panose="02020603050405020304" pitchFamily="18" charset="0"/>
              </a:defRPr>
            </a:lvl1pPr>
            <a:lvl2pPr marL="742950" indent="-285750" eaLnBrk="0" hangingPunct="0">
              <a:defRPr>
                <a:solidFill>
                  <a:srgbClr val="CCECFF"/>
                </a:solidFill>
                <a:latin typeface="Times New Roman" panose="02020603050405020304" pitchFamily="18" charset="0"/>
              </a:defRPr>
            </a:lvl2pPr>
            <a:lvl3pPr marL="1143000" indent="-228600" eaLnBrk="0" hangingPunct="0">
              <a:defRPr>
                <a:solidFill>
                  <a:srgbClr val="CCECFF"/>
                </a:solidFill>
                <a:latin typeface="Times New Roman" panose="02020603050405020304" pitchFamily="18" charset="0"/>
              </a:defRPr>
            </a:lvl3pPr>
            <a:lvl4pPr marL="1600200" indent="-228600" eaLnBrk="0" hangingPunct="0">
              <a:defRPr>
                <a:solidFill>
                  <a:srgbClr val="CCECFF"/>
                </a:solidFill>
                <a:latin typeface="Times New Roman" panose="02020603050405020304" pitchFamily="18" charset="0"/>
              </a:defRPr>
            </a:lvl4pPr>
            <a:lvl5pPr marL="2057400" indent="-228600" eaLnBrk="0" hangingPunct="0">
              <a:defRPr>
                <a:solidFill>
                  <a:srgbClr val="CCECFF"/>
                </a:solidFill>
                <a:latin typeface="Times New Roman" panose="02020603050405020304" pitchFamily="18" charset="0"/>
              </a:defRPr>
            </a:lvl5pPr>
            <a:lvl6pPr marL="2514600" indent="-228600" eaLnBrk="0" fontAlgn="base" hangingPunct="0">
              <a:spcBef>
                <a:spcPct val="0"/>
              </a:spcBef>
              <a:spcAft>
                <a:spcPct val="0"/>
              </a:spcAft>
              <a:defRPr>
                <a:solidFill>
                  <a:srgbClr val="CCECFF"/>
                </a:solidFill>
                <a:latin typeface="Times New Roman" panose="02020603050405020304" pitchFamily="18" charset="0"/>
              </a:defRPr>
            </a:lvl6pPr>
            <a:lvl7pPr marL="2971800" indent="-228600" eaLnBrk="0" fontAlgn="base" hangingPunct="0">
              <a:spcBef>
                <a:spcPct val="0"/>
              </a:spcBef>
              <a:spcAft>
                <a:spcPct val="0"/>
              </a:spcAft>
              <a:defRPr>
                <a:solidFill>
                  <a:srgbClr val="CCECFF"/>
                </a:solidFill>
                <a:latin typeface="Times New Roman" panose="02020603050405020304" pitchFamily="18" charset="0"/>
              </a:defRPr>
            </a:lvl7pPr>
            <a:lvl8pPr marL="3429000" indent="-228600" eaLnBrk="0" fontAlgn="base" hangingPunct="0">
              <a:spcBef>
                <a:spcPct val="0"/>
              </a:spcBef>
              <a:spcAft>
                <a:spcPct val="0"/>
              </a:spcAft>
              <a:defRPr>
                <a:solidFill>
                  <a:srgbClr val="CCECFF"/>
                </a:solidFill>
                <a:latin typeface="Times New Roman" panose="02020603050405020304" pitchFamily="18" charset="0"/>
              </a:defRPr>
            </a:lvl8pPr>
            <a:lvl9pPr marL="3886200" indent="-228600" eaLnBrk="0" fontAlgn="base" hangingPunct="0">
              <a:spcBef>
                <a:spcPct val="0"/>
              </a:spcBef>
              <a:spcAft>
                <a:spcPct val="0"/>
              </a:spcAft>
              <a:defRPr>
                <a:solidFill>
                  <a:srgbClr val="CCECFF"/>
                </a:solidFill>
                <a:latin typeface="Times New Roman" panose="02020603050405020304" pitchFamily="18" charset="0"/>
              </a:defRPr>
            </a:lvl9pPr>
          </a:lstStyle>
          <a:p>
            <a:pPr algn="ctr" eaLnBrk="1" fontAlgn="base" hangingPunct="1">
              <a:spcBef>
                <a:spcPct val="0"/>
              </a:spcBef>
              <a:spcAft>
                <a:spcPct val="0"/>
              </a:spcAft>
            </a:pPr>
            <a:endParaRPr lang="en-US" sz="4400">
              <a:solidFill>
                <a:srgbClr val="FFFF00"/>
              </a:solidFill>
              <a:latin typeface="Arial" panose="020B0604020202020204" pitchFamily="34" charset="0"/>
              <a:cs typeface="Arial" panose="020B0604020202020204" pitchFamily="34" charset="0"/>
            </a:endParaRPr>
          </a:p>
        </p:txBody>
      </p:sp>
      <p:sp>
        <p:nvSpPr>
          <p:cNvPr id="174084" name="Rectangle 2"/>
          <p:cNvSpPr txBox="1">
            <a:spLocks noChangeArrowheads="1"/>
          </p:cNvSpPr>
          <p:nvPr/>
        </p:nvSpPr>
        <p:spPr bwMode="auto">
          <a:xfrm>
            <a:off x="533400" y="64008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rgbClr val="CCECFF"/>
                </a:solidFill>
                <a:latin typeface="Times New Roman" panose="02020603050405020304" pitchFamily="18" charset="0"/>
              </a:defRPr>
            </a:lvl1pPr>
            <a:lvl2pPr marL="742950" indent="-285750" eaLnBrk="0" hangingPunct="0">
              <a:defRPr>
                <a:solidFill>
                  <a:srgbClr val="CCECFF"/>
                </a:solidFill>
                <a:latin typeface="Times New Roman" panose="02020603050405020304" pitchFamily="18" charset="0"/>
              </a:defRPr>
            </a:lvl2pPr>
            <a:lvl3pPr marL="1143000" indent="-228600" eaLnBrk="0" hangingPunct="0">
              <a:defRPr>
                <a:solidFill>
                  <a:srgbClr val="CCECFF"/>
                </a:solidFill>
                <a:latin typeface="Times New Roman" panose="02020603050405020304" pitchFamily="18" charset="0"/>
              </a:defRPr>
            </a:lvl3pPr>
            <a:lvl4pPr marL="1600200" indent="-228600" eaLnBrk="0" hangingPunct="0">
              <a:defRPr>
                <a:solidFill>
                  <a:srgbClr val="CCECFF"/>
                </a:solidFill>
                <a:latin typeface="Times New Roman" panose="02020603050405020304" pitchFamily="18" charset="0"/>
              </a:defRPr>
            </a:lvl4pPr>
            <a:lvl5pPr marL="2057400" indent="-228600" eaLnBrk="0" hangingPunct="0">
              <a:defRPr>
                <a:solidFill>
                  <a:srgbClr val="CCECFF"/>
                </a:solidFill>
                <a:latin typeface="Times New Roman" panose="02020603050405020304" pitchFamily="18" charset="0"/>
              </a:defRPr>
            </a:lvl5pPr>
            <a:lvl6pPr marL="2514600" indent="-228600" eaLnBrk="0" fontAlgn="base" hangingPunct="0">
              <a:spcBef>
                <a:spcPct val="0"/>
              </a:spcBef>
              <a:spcAft>
                <a:spcPct val="0"/>
              </a:spcAft>
              <a:defRPr>
                <a:solidFill>
                  <a:srgbClr val="CCECFF"/>
                </a:solidFill>
                <a:latin typeface="Times New Roman" panose="02020603050405020304" pitchFamily="18" charset="0"/>
              </a:defRPr>
            </a:lvl6pPr>
            <a:lvl7pPr marL="2971800" indent="-228600" eaLnBrk="0" fontAlgn="base" hangingPunct="0">
              <a:spcBef>
                <a:spcPct val="0"/>
              </a:spcBef>
              <a:spcAft>
                <a:spcPct val="0"/>
              </a:spcAft>
              <a:defRPr>
                <a:solidFill>
                  <a:srgbClr val="CCECFF"/>
                </a:solidFill>
                <a:latin typeface="Times New Roman" panose="02020603050405020304" pitchFamily="18" charset="0"/>
              </a:defRPr>
            </a:lvl7pPr>
            <a:lvl8pPr marL="3429000" indent="-228600" eaLnBrk="0" fontAlgn="base" hangingPunct="0">
              <a:spcBef>
                <a:spcPct val="0"/>
              </a:spcBef>
              <a:spcAft>
                <a:spcPct val="0"/>
              </a:spcAft>
              <a:defRPr>
                <a:solidFill>
                  <a:srgbClr val="CCECFF"/>
                </a:solidFill>
                <a:latin typeface="Times New Roman" panose="02020603050405020304" pitchFamily="18" charset="0"/>
              </a:defRPr>
            </a:lvl8pPr>
            <a:lvl9pPr marL="3886200" indent="-228600" eaLnBrk="0" fontAlgn="base" hangingPunct="0">
              <a:spcBef>
                <a:spcPct val="0"/>
              </a:spcBef>
              <a:spcAft>
                <a:spcPct val="0"/>
              </a:spcAft>
              <a:defRPr>
                <a:solidFill>
                  <a:srgbClr val="CCECFF"/>
                </a:solidFill>
                <a:latin typeface="Times New Roman" panose="02020603050405020304" pitchFamily="18" charset="0"/>
              </a:defRPr>
            </a:lvl9pPr>
          </a:lstStyle>
          <a:p>
            <a:pPr algn="ctr" eaLnBrk="1" fontAlgn="base" hangingPunct="1">
              <a:spcBef>
                <a:spcPct val="0"/>
              </a:spcBef>
              <a:spcAft>
                <a:spcPct val="0"/>
              </a:spcAft>
            </a:pPr>
            <a:r>
              <a:rPr lang="en-US" sz="1600">
                <a:solidFill>
                  <a:srgbClr val="FFFFFF"/>
                </a:solidFill>
                <a:latin typeface="Arial" panose="020B0604020202020204" pitchFamily="34" charset="0"/>
              </a:rPr>
              <a:t>International Journal of Medical Informatics, August 2012</a:t>
            </a:r>
          </a:p>
        </p:txBody>
      </p:sp>
    </p:spTree>
    <p:extLst>
      <p:ext uri="{BB962C8B-B14F-4D97-AF65-F5344CB8AC3E}">
        <p14:creationId xmlns:p14="http://schemas.microsoft.com/office/powerpoint/2010/main" val="56065675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9746" name="Picture 4" descr="Photo of Paterson and RDE employees"/>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200" y="1524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TextBox 6"/>
          <p:cNvSpPr txBox="1">
            <a:spLocks noChangeArrowheads="1"/>
          </p:cNvSpPr>
          <p:nvPr/>
        </p:nvSpPr>
        <p:spPr bwMode="auto">
          <a:xfrm>
            <a:off x="0" y="6324603"/>
            <a:ext cx="9144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CCECFF"/>
                </a:solidFill>
                <a:latin typeface="Times New Roman" panose="02020603050405020304" pitchFamily="18" charset="0"/>
              </a:defRPr>
            </a:lvl1pPr>
            <a:lvl2pPr marL="742950" indent="-285750" eaLnBrk="0" hangingPunct="0">
              <a:defRPr>
                <a:solidFill>
                  <a:srgbClr val="CCECFF"/>
                </a:solidFill>
                <a:latin typeface="Times New Roman" panose="02020603050405020304" pitchFamily="18" charset="0"/>
              </a:defRPr>
            </a:lvl2pPr>
            <a:lvl3pPr marL="1143000" indent="-228600" eaLnBrk="0" hangingPunct="0">
              <a:defRPr>
                <a:solidFill>
                  <a:srgbClr val="CCECFF"/>
                </a:solidFill>
                <a:latin typeface="Times New Roman" panose="02020603050405020304" pitchFamily="18" charset="0"/>
              </a:defRPr>
            </a:lvl3pPr>
            <a:lvl4pPr marL="1600200" indent="-228600" eaLnBrk="0" hangingPunct="0">
              <a:defRPr>
                <a:solidFill>
                  <a:srgbClr val="CCECFF"/>
                </a:solidFill>
                <a:latin typeface="Times New Roman" panose="02020603050405020304" pitchFamily="18" charset="0"/>
              </a:defRPr>
            </a:lvl4pPr>
            <a:lvl5pPr marL="2057400" indent="-228600" eaLnBrk="0" hangingPunct="0">
              <a:defRPr>
                <a:solidFill>
                  <a:srgbClr val="CCECFF"/>
                </a:solidFill>
                <a:latin typeface="Times New Roman" panose="02020603050405020304" pitchFamily="18" charset="0"/>
              </a:defRPr>
            </a:lvl5pPr>
            <a:lvl6pPr marL="2514600" indent="-228600" eaLnBrk="0" fontAlgn="base" hangingPunct="0">
              <a:spcBef>
                <a:spcPct val="0"/>
              </a:spcBef>
              <a:spcAft>
                <a:spcPct val="0"/>
              </a:spcAft>
              <a:defRPr>
                <a:solidFill>
                  <a:srgbClr val="CCECFF"/>
                </a:solidFill>
                <a:latin typeface="Times New Roman" panose="02020603050405020304" pitchFamily="18" charset="0"/>
              </a:defRPr>
            </a:lvl6pPr>
            <a:lvl7pPr marL="2971800" indent="-228600" eaLnBrk="0" fontAlgn="base" hangingPunct="0">
              <a:spcBef>
                <a:spcPct val="0"/>
              </a:spcBef>
              <a:spcAft>
                <a:spcPct val="0"/>
              </a:spcAft>
              <a:defRPr>
                <a:solidFill>
                  <a:srgbClr val="CCECFF"/>
                </a:solidFill>
                <a:latin typeface="Times New Roman" panose="02020603050405020304" pitchFamily="18" charset="0"/>
              </a:defRPr>
            </a:lvl7pPr>
            <a:lvl8pPr marL="3429000" indent="-228600" eaLnBrk="0" fontAlgn="base" hangingPunct="0">
              <a:spcBef>
                <a:spcPct val="0"/>
              </a:spcBef>
              <a:spcAft>
                <a:spcPct val="0"/>
              </a:spcAft>
              <a:defRPr>
                <a:solidFill>
                  <a:srgbClr val="CCECFF"/>
                </a:solidFill>
                <a:latin typeface="Times New Roman" panose="02020603050405020304" pitchFamily="18" charset="0"/>
              </a:defRPr>
            </a:lvl8pPr>
            <a:lvl9pPr marL="3886200" indent="-228600" eaLnBrk="0" fontAlgn="base" hangingPunct="0">
              <a:spcBef>
                <a:spcPct val="0"/>
              </a:spcBef>
              <a:spcAft>
                <a:spcPct val="0"/>
              </a:spcAft>
              <a:defRPr>
                <a:solidFill>
                  <a:srgbClr val="CCECFF"/>
                </a:solidFill>
                <a:latin typeface="Times New Roman" panose="02020603050405020304" pitchFamily="18" charset="0"/>
              </a:defRPr>
            </a:lvl9pPr>
          </a:lstStyle>
          <a:p>
            <a:pPr algn="ctr" eaLnBrk="1" fontAlgn="base" hangingPunct="1">
              <a:spcBef>
                <a:spcPct val="0"/>
              </a:spcBef>
              <a:spcAft>
                <a:spcPct val="0"/>
              </a:spcAft>
            </a:pPr>
            <a:r>
              <a:rPr lang="en-US" sz="1100">
                <a:solidFill>
                  <a:srgbClr val="FFFFFF"/>
                </a:solidFill>
                <a:latin typeface="Arial" panose="020B0604020202020204" pitchFamily="34" charset="0"/>
              </a:rPr>
              <a:t>(from left to right) Denise Coba, Pat Virga, Jesse Thomas, Millie Izquierdo, Jimease Green, Maria Cordova, Doug Mendez,  Pricilla Moschella, Jerry Dillard,  Ellen McNamara, Larry Rodgers,  Blanca Roman, Anthony Fazzinga, Sandra Murillo, Maryann Collins, Irene Panagiotis, Serge Virodov, Chantia Douglas, Kathy Lebron</a:t>
            </a:r>
            <a:r>
              <a:rPr lang="en-US" sz="1100">
                <a:solidFill>
                  <a:srgbClr val="000000"/>
                </a:solidFill>
                <a:latin typeface="Arial" panose="020B0604020202020204" pitchFamily="34" charset="0"/>
              </a:rPr>
              <a:t>.</a:t>
            </a:r>
          </a:p>
        </p:txBody>
      </p:sp>
    </p:spTree>
    <p:extLst>
      <p:ext uri="{BB962C8B-B14F-4D97-AF65-F5344CB8AC3E}">
        <p14:creationId xmlns:p14="http://schemas.microsoft.com/office/powerpoint/2010/main" val="2211421668"/>
      </p:ext>
    </p:extLst>
  </p:cSld>
  <p:clrMapOvr>
    <a:overrideClrMapping bg1="lt1" tx1="dk1" bg2="lt2" tx2="dk2" accent1="accent1" accent2="accent2" accent3="accent3" accent4="accent4" accent5="accent5" accent6="accent6" hlink="hlink" folHlink="folHlink"/>
  </p:clrMapOvr>
  <p:transition advTm="8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chor="t">
            <a:normAutofit/>
          </a:bodyPr>
          <a:lstStyle/>
          <a:p>
            <a:r>
              <a:rPr lang="en-US" altLang="en-US" sz="5400" b="1" dirty="0">
                <a:solidFill>
                  <a:srgbClr val="095895"/>
                </a:solidFill>
                <a:latin typeface="+mn-lt"/>
              </a:rPr>
              <a:t>SPNS 2014 Program Goal</a:t>
            </a:r>
          </a:p>
        </p:txBody>
      </p:sp>
      <p:sp>
        <p:nvSpPr>
          <p:cNvPr id="7" name="Rectangle 7"/>
          <p:cNvSpPr>
            <a:spLocks noGrp="1" noChangeArrowheads="1"/>
          </p:cNvSpPr>
          <p:nvPr>
            <p:ph idx="1"/>
          </p:nvPr>
        </p:nvSpPr>
        <p:spPr/>
        <p:txBody>
          <a:bodyPr rtlCol="0">
            <a:normAutofit/>
          </a:bodyPr>
          <a:lstStyle/>
          <a:p>
            <a:pPr marL="457200" indent="-457200" fontAlgn="auto">
              <a:spcAft>
                <a:spcPts val="0"/>
              </a:spcAft>
              <a:buClr>
                <a:srgbClr val="C00000"/>
              </a:buClr>
              <a:buSzPct val="100000"/>
              <a:buFont typeface="Arial" panose="020B0604020202020204" pitchFamily="34" charset="0"/>
              <a:buNone/>
              <a:defRPr/>
            </a:pPr>
            <a:r>
              <a:rPr lang="en-US" sz="2200" b="1" dirty="0" smtClean="0"/>
              <a:t>	</a:t>
            </a:r>
            <a:endParaRPr lang="en-US" sz="2200" b="1" dirty="0"/>
          </a:p>
          <a:p>
            <a:pPr marL="0" indent="0" algn="ctr" fontAlgn="auto">
              <a:spcAft>
                <a:spcPts val="0"/>
              </a:spcAft>
              <a:buClr>
                <a:srgbClr val="C00000"/>
              </a:buClr>
              <a:buSzPct val="100000"/>
              <a:buFont typeface="Arial" panose="020B0604020202020204" pitchFamily="34" charset="0"/>
              <a:buNone/>
              <a:defRPr/>
            </a:pPr>
            <a:r>
              <a:rPr lang="en-US" sz="2800" b="1" dirty="0"/>
              <a:t>Create a coordinated regional system of HIV/AIDS medical services, joining outreach, HIV testing, early intervention and HIV medical providers to ensure that all individuals at risk for HIV have access to HIV testing, timely disclosure of test results, and rapid linkage to medical care, access to ARV therapy and sustained viral suppression.</a:t>
            </a:r>
          </a:p>
        </p:txBody>
      </p:sp>
      <p:sp>
        <p:nvSpPr>
          <p:cNvPr id="12291" name="TextBox 5"/>
          <p:cNvSpPr txBox="1">
            <a:spLocks noChangeArrowheads="1"/>
          </p:cNvSpPr>
          <p:nvPr/>
        </p:nvSpPr>
        <p:spPr bwMode="auto">
          <a:xfrm>
            <a:off x="8686800" y="6400804"/>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t>1</a:t>
            </a:r>
          </a:p>
        </p:txBody>
      </p:sp>
    </p:spTree>
    <p:extLst>
      <p:ext uri="{BB962C8B-B14F-4D97-AF65-F5344CB8AC3E}">
        <p14:creationId xmlns:p14="http://schemas.microsoft.com/office/powerpoint/2010/main" val="8630208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5400" b="1" dirty="0">
                <a:solidFill>
                  <a:srgbClr val="095895"/>
                </a:solidFill>
                <a:latin typeface="+mn-lt"/>
              </a:rPr>
              <a:t>Objectives</a:t>
            </a:r>
          </a:p>
        </p:txBody>
      </p:sp>
      <p:sp>
        <p:nvSpPr>
          <p:cNvPr id="3" name="Content Placeholder 2"/>
          <p:cNvSpPr>
            <a:spLocks noGrp="1"/>
          </p:cNvSpPr>
          <p:nvPr>
            <p:ph idx="1"/>
          </p:nvPr>
        </p:nvSpPr>
        <p:spPr>
          <a:xfrm>
            <a:off x="457200" y="1600204"/>
            <a:ext cx="8458200" cy="4525963"/>
          </a:xfrm>
        </p:spPr>
        <p:txBody>
          <a:bodyPr/>
          <a:lstStyle/>
          <a:p>
            <a:r>
              <a:rPr lang="en-US" sz="2800" b="1" dirty="0"/>
              <a:t>Construct the Regional (RWHAP) and Local HIV Care Continuum as an interactive Continuum that allows the user to view any sub-section desired.</a:t>
            </a:r>
          </a:p>
          <a:p>
            <a:r>
              <a:rPr lang="en-US" sz="2800" b="1" dirty="0"/>
              <a:t>Import data from NJ-DHSTS (Part B) into </a:t>
            </a:r>
            <a:r>
              <a:rPr lang="en-US" sz="2800" b="1" dirty="0" err="1"/>
              <a:t>eCOMPAS</a:t>
            </a:r>
            <a:endParaRPr lang="en-US" sz="2800" b="1" dirty="0"/>
          </a:p>
          <a:p>
            <a:r>
              <a:rPr lang="en-US" sz="2800" b="1" dirty="0"/>
              <a:t>Import data from St. Joseph’s Hospital and Medical Center HIV Services (Part A, C and D) into </a:t>
            </a:r>
            <a:r>
              <a:rPr lang="en-US" sz="2800" b="1" dirty="0" err="1"/>
              <a:t>eCOMPAS</a:t>
            </a:r>
            <a:endParaRPr lang="en-US" sz="2800" b="1" dirty="0"/>
          </a:p>
          <a:p>
            <a:endParaRPr lang="en-US" sz="2800" b="1" dirty="0"/>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19269922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5400" b="1" dirty="0">
                <a:solidFill>
                  <a:srgbClr val="095895"/>
                </a:solidFill>
                <a:latin typeface="+mn-lt"/>
              </a:rPr>
              <a:t>Project Components</a:t>
            </a:r>
          </a:p>
        </p:txBody>
      </p:sp>
      <p:pic>
        <p:nvPicPr>
          <p:cNvPr id="4" name="Content Placeholder 5" descr="Chart showing the project components of the Bergen-Passaic MyCareContinuum SPNS Project" title="Project Components"/>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57200" y="1529256"/>
            <a:ext cx="8229600" cy="4065466"/>
          </a:xfrm>
          <a:prstGeom prst="rect">
            <a:avLst/>
          </a:prstGeom>
          <a:solidFill>
            <a:schemeClr val="bg1"/>
          </a:solidFill>
          <a:ln>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82653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Disclosures</a:t>
            </a:r>
          </a:p>
        </p:txBody>
      </p:sp>
      <p:sp>
        <p:nvSpPr>
          <p:cNvPr id="3" name="Content Placeholder 2"/>
          <p:cNvSpPr>
            <a:spLocks noGrp="1"/>
          </p:cNvSpPr>
          <p:nvPr>
            <p:ph type="body" idx="1"/>
          </p:nvPr>
        </p:nvSpPr>
        <p:spPr/>
        <p:txBody>
          <a:bodyPr>
            <a:normAutofit fontScale="85000" lnSpcReduction="20000"/>
          </a:bodyPr>
          <a:lstStyle/>
          <a:p>
            <a:pPr marL="0" indent="0">
              <a:buNone/>
            </a:pPr>
            <a:endParaRPr lang="en-US" dirty="0"/>
          </a:p>
          <a:p>
            <a:r>
              <a:rPr lang="en-US" sz="2800" dirty="0">
                <a:solidFill>
                  <a:schemeClr val="tx1">
                    <a:lumMod val="75000"/>
                    <a:lumOff val="25000"/>
                  </a:schemeClr>
                </a:solidFill>
              </a:rPr>
              <a:t>The City of Paterson, Department of Human Services, New York Presbyterian Hospital and New Solutions, Inc. have no financial interest to disclose.</a:t>
            </a:r>
          </a:p>
          <a:p>
            <a:r>
              <a:rPr lang="en-US" sz="2800" dirty="0">
                <a:solidFill>
                  <a:schemeClr val="tx1">
                    <a:lumMod val="75000"/>
                    <a:lumOff val="25000"/>
                  </a:schemeClr>
                </a:solidFill>
              </a:rPr>
              <a:t>Jesse Thomas works as Project Director for RDE System Support Group, LLC.</a:t>
            </a:r>
          </a:p>
          <a:p>
            <a:pPr marL="0" indent="0">
              <a:buNone/>
            </a:pPr>
            <a:r>
              <a:rPr lang="en-US" sz="2800" dirty="0"/>
              <a:t> </a:t>
            </a:r>
          </a:p>
          <a:p>
            <a:pPr marL="0" indent="0">
              <a:buNone/>
            </a:pPr>
            <a:r>
              <a:rPr lang="en-US" sz="2800" dirty="0"/>
              <a:t>This continuing education activity is managed and accredited by Professional Education Services Group in cooperation with HSRA and LRG. PESG, HSRA, LRG and all accrediting organization do not support or endorse any product or service mentioned in this activity. </a:t>
            </a:r>
          </a:p>
          <a:p>
            <a:pPr marL="0" indent="0">
              <a:buNone/>
            </a:pPr>
            <a:endParaRPr lang="en-US" sz="2800" dirty="0"/>
          </a:p>
          <a:p>
            <a:pPr marL="0" indent="0">
              <a:buNone/>
            </a:pPr>
            <a:r>
              <a:rPr lang="en-US" sz="2800" dirty="0"/>
              <a:t>PESG, HRSA, and LRG staff has no financial interest to disclose.</a:t>
            </a:r>
          </a:p>
        </p:txBody>
      </p:sp>
    </p:spTree>
    <p:extLst>
      <p:ext uri="{BB962C8B-B14F-4D97-AF65-F5344CB8AC3E}">
        <p14:creationId xmlns:p14="http://schemas.microsoft.com/office/powerpoint/2010/main" val="2248429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descr="Image of the exisiting HIT Infrastructure at St. Joseph's Hospital and Medical Center." title="Existing HIT Infrastructure"/>
          <p:cNvPicPr>
            <a:picLocks noChangeAspect="1"/>
          </p:cNvPicPr>
          <p:nvPr/>
        </p:nvPicPr>
        <p:blipFill>
          <a:blip r:embed="rId5" cstate="print"/>
          <a:stretch>
            <a:fillRect/>
          </a:stretch>
        </p:blipFill>
        <p:spPr>
          <a:xfrm>
            <a:off x="1039906" y="152401"/>
            <a:ext cx="6711678" cy="5791200"/>
          </a:xfrm>
          <a:prstGeom prst="rect">
            <a:avLst/>
          </a:prstGeom>
        </p:spPr>
      </p:pic>
      <p:sp>
        <p:nvSpPr>
          <p:cNvPr id="3" name="TextBox 2"/>
          <p:cNvSpPr txBox="1"/>
          <p:nvPr/>
        </p:nvSpPr>
        <p:spPr>
          <a:xfrm>
            <a:off x="8686800" y="6400804"/>
            <a:ext cx="457200" cy="276999"/>
          </a:xfrm>
          <a:prstGeom prst="rect">
            <a:avLst/>
          </a:prstGeom>
          <a:noFill/>
        </p:spPr>
        <p:txBody>
          <a:bodyPr wrap="square" rtlCol="0">
            <a:spAutoFit/>
          </a:bodyPr>
          <a:lstStyle/>
          <a:p>
            <a:pPr eaLnBrk="0" fontAlgn="base" hangingPunct="0">
              <a:spcBef>
                <a:spcPct val="0"/>
              </a:spcBef>
              <a:spcAft>
                <a:spcPct val="0"/>
              </a:spcAft>
            </a:pPr>
            <a:r>
              <a:rPr lang="en-US" sz="1200" b="1" dirty="0">
                <a:solidFill>
                  <a:prstClr val="black"/>
                </a:solidFill>
              </a:rPr>
              <a:t>7</a:t>
            </a:r>
          </a:p>
        </p:txBody>
      </p:sp>
    </p:spTree>
    <p:extLst>
      <p:ext uri="{BB962C8B-B14F-4D97-AF65-F5344CB8AC3E}">
        <p14:creationId xmlns:p14="http://schemas.microsoft.com/office/powerpoint/2010/main" val="3051836011"/>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AutoShape 64"/>
          <p:cNvSpPr>
            <a:spLocks noChangeAspect="1" noChangeArrowheads="1"/>
          </p:cNvSpPr>
          <p:nvPr/>
        </p:nvSpPr>
        <p:spPr bwMode="auto">
          <a:xfrm>
            <a:off x="1078604" y="144727"/>
            <a:ext cx="7622580" cy="6858002"/>
          </a:xfrm>
          <a:prstGeom prst="rect">
            <a:avLst/>
          </a:prstGeom>
          <a:solidFill>
            <a:schemeClr val="bg1"/>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4" name="Rectangle 65"/>
          <p:cNvSpPr>
            <a:spLocks noChangeArrowheads="1"/>
          </p:cNvSpPr>
          <p:nvPr/>
        </p:nvSpPr>
        <p:spPr bwMode="auto">
          <a:xfrm>
            <a:off x="-1759466" y="14472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solidFill>
                <a:prstClr val="black"/>
              </a:solidFill>
            </a:endParaRPr>
          </a:p>
        </p:txBody>
      </p:sp>
      <p:sp>
        <p:nvSpPr>
          <p:cNvPr id="7" name="Oval 63"/>
          <p:cNvSpPr>
            <a:spLocks noChangeArrowheads="1"/>
          </p:cNvSpPr>
          <p:nvPr/>
        </p:nvSpPr>
        <p:spPr bwMode="auto">
          <a:xfrm>
            <a:off x="6390298" y="3751059"/>
            <a:ext cx="1412928" cy="738119"/>
          </a:xfrm>
          <a:prstGeom prst="ellipse">
            <a:avLst/>
          </a:prstGeom>
          <a:gradFill rotWithShape="1">
            <a:gsLst>
              <a:gs pos="0">
                <a:srgbClr val="A3C4FF"/>
              </a:gs>
              <a:gs pos="35001">
                <a:srgbClr val="BFD5FF"/>
              </a:gs>
              <a:gs pos="100000">
                <a:srgbClr val="E5EEFF"/>
              </a:gs>
            </a:gsLst>
            <a:lin ang="16200000" scaled="1"/>
          </a:gradFill>
          <a:ln w="9525">
            <a:solidFill>
              <a:srgbClr val="4579B8"/>
            </a:solidFill>
            <a:round/>
            <a:headEnd/>
            <a:tailEnd/>
          </a:ln>
          <a:effectLst>
            <a:outerShdw dist="20000" dir="5400000" rotWithShape="0">
              <a:srgbClr val="000000">
                <a:alpha val="37999"/>
              </a:srgbClr>
            </a:outerShdw>
          </a:effectLst>
        </p:spPr>
        <p:txBody>
          <a:bodyPr vert="horz" wrap="square" lIns="0" tIns="0" rIns="0" bIns="0" numCol="1" anchor="t" anchorCtr="0" compatLnSpc="1">
            <a:prstTxWarp prst="textNoShape">
              <a:avLst/>
            </a:prstTxWarp>
          </a:bodyPr>
          <a:lstStyle/>
          <a:p>
            <a:pPr algn="ctr" eaLnBrk="0" fontAlgn="base" hangingPunct="0">
              <a:spcBef>
                <a:spcPct val="0"/>
              </a:spcBef>
              <a:spcAft>
                <a:spcPct val="0"/>
              </a:spcAft>
            </a:pPr>
            <a:r>
              <a:rPr lang="en-US" altLang="en-US" sz="800">
                <a:solidFill>
                  <a:prstClr val="black"/>
                </a:solidFill>
                <a:latin typeface="Calibri" panose="020F0502020204030204" pitchFamily="34" charset="0"/>
                <a:ea typeface="Times New Roman" panose="02020603050405020304" pitchFamily="18" charset="0"/>
                <a:cs typeface="Times New Roman" panose="02020603050405020304" pitchFamily="18" charset="0"/>
              </a:rPr>
              <a:t>18 Medical and Support Providers, serving 1,600 consumers</a:t>
            </a:r>
            <a:endParaRPr lang="en-US" altLang="en-US">
              <a:solidFill>
                <a:prstClr val="black"/>
              </a:solidFill>
            </a:endParaRPr>
          </a:p>
        </p:txBody>
      </p:sp>
      <p:sp>
        <p:nvSpPr>
          <p:cNvPr id="8" name="Rectangle 25"/>
          <p:cNvSpPr>
            <a:spLocks noChangeArrowheads="1"/>
          </p:cNvSpPr>
          <p:nvPr/>
        </p:nvSpPr>
        <p:spPr bwMode="auto">
          <a:xfrm>
            <a:off x="1060820" y="144728"/>
            <a:ext cx="7612248" cy="295994"/>
          </a:xfrm>
          <a:prstGeom prst="rect">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en-US" sz="1200" b="1" i="1">
                <a:solidFill>
                  <a:prstClr val="black"/>
                </a:solidFill>
                <a:latin typeface="Calibri" panose="020F0502020204030204" pitchFamily="34" charset="0"/>
                <a:ea typeface="Times New Roman" panose="02020603050405020304" pitchFamily="18" charset="0"/>
                <a:cs typeface="Times New Roman" panose="02020603050405020304" pitchFamily="18" charset="0"/>
              </a:rPr>
              <a:t>My</a:t>
            </a:r>
            <a:r>
              <a:rPr lang="en-US" altLang="en-US" sz="1200" b="1">
                <a:solidFill>
                  <a:prstClr val="black"/>
                </a:solidFill>
                <a:latin typeface="Calibri" panose="020F0502020204030204" pitchFamily="34" charset="0"/>
                <a:ea typeface="Times New Roman" panose="02020603050405020304" pitchFamily="18" charset="0"/>
                <a:cs typeface="Times New Roman" panose="02020603050405020304" pitchFamily="18" charset="0"/>
              </a:rPr>
              <a:t>CareContinuum</a:t>
            </a:r>
            <a:r>
              <a:rPr lang="en-US" altLang="en-US" sz="120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a:solidFill>
                <a:prstClr val="black"/>
              </a:solidFill>
            </a:endParaRPr>
          </a:p>
        </p:txBody>
      </p:sp>
      <p:sp>
        <p:nvSpPr>
          <p:cNvPr id="9" name="Rounded Rectangle 151"/>
          <p:cNvSpPr>
            <a:spLocks noChangeArrowheads="1"/>
          </p:cNvSpPr>
          <p:nvPr/>
        </p:nvSpPr>
        <p:spPr bwMode="auto">
          <a:xfrm>
            <a:off x="3000045" y="5609157"/>
            <a:ext cx="3796437" cy="1281575"/>
          </a:xfrm>
          <a:prstGeom prst="roundRect">
            <a:avLst>
              <a:gd name="adj" fmla="val 16667"/>
            </a:avLst>
          </a:prstGeom>
          <a:gradFill rotWithShape="1">
            <a:gsLst>
              <a:gs pos="0">
                <a:srgbClr val="DAFDA7"/>
              </a:gs>
              <a:gs pos="35001">
                <a:srgbClr val="E4FDC2"/>
              </a:gs>
              <a:gs pos="100000">
                <a:srgbClr val="F5FFE6"/>
              </a:gs>
            </a:gsLst>
            <a:lin ang="16200000" scaled="1"/>
          </a:gradFill>
          <a:ln w="28575">
            <a:solidFill>
              <a:srgbClr val="94B64E"/>
            </a:solidFill>
            <a:round/>
            <a:headEnd/>
            <a:tailEnd/>
          </a:ln>
          <a:effectLst>
            <a:outerShdw dist="20000" dir="5400000" rotWithShape="0">
              <a:srgbClr val="000000">
                <a:alpha val="37999"/>
              </a:srgbClr>
            </a:outerShdw>
          </a:effectLst>
        </p:spPr>
        <p:txBody>
          <a:bodyPr vert="horz" wrap="square" lIns="0" tIns="73152" rIns="0" bIns="45720" numCol="1" anchor="ctr"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10" name="Text Box 2"/>
          <p:cNvSpPr txBox="1">
            <a:spLocks noChangeArrowheads="1"/>
          </p:cNvSpPr>
          <p:nvPr/>
        </p:nvSpPr>
        <p:spPr bwMode="auto">
          <a:xfrm>
            <a:off x="3348756" y="5684889"/>
            <a:ext cx="3543944" cy="118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eaLnBrk="0" fontAlgn="base" hangingPunct="0">
              <a:spcBef>
                <a:spcPct val="0"/>
              </a:spcBef>
              <a:spcAft>
                <a:spcPct val="0"/>
              </a:spcAft>
            </a:pP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Powerful and successful HIE and Care &amp; Treatment System</a:t>
            </a:r>
            <a:b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Outreach, Linkage, Testing, and Surveillance integrated</a:t>
            </a:r>
            <a:b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Expanded central, secure data warehouse </a:t>
            </a:r>
            <a:b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Bi-monthly aggregate State surveillance data</a:t>
            </a:r>
            <a:b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alt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Near real-time data from largest medical provider </a:t>
            </a: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r>
            <a:b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Partners can access real time data reporting</a:t>
            </a:r>
            <a:b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Quality Improvement activities and PDSA enabled</a:t>
            </a:r>
            <a:endParaRPr lang="en-US" altLang="en-US" dirty="0">
              <a:solidFill>
                <a:prstClr val="black"/>
              </a:solidFill>
            </a:endParaRPr>
          </a:p>
        </p:txBody>
      </p:sp>
      <p:pic>
        <p:nvPicPr>
          <p:cNvPr id="11" name="Picture 153" descr="check, checkmark, green, ok, tick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32426" y="6009682"/>
            <a:ext cx="187271" cy="1546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54" descr="check, checkmark, green, ok, tick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32426" y="6164346"/>
            <a:ext cx="187271" cy="1541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5" descr="check, checkmark, green, ok, tick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32426" y="6662470"/>
            <a:ext cx="187271" cy="1546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56" descr="check, checkmark, green, ok, tick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32426" y="6507806"/>
            <a:ext cx="187271" cy="154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7" descr="check, checkmark, green, ok, tick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32426" y="6353142"/>
            <a:ext cx="187271" cy="15466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62"/>
          <p:cNvSpPr>
            <a:spLocks noChangeArrowheads="1"/>
          </p:cNvSpPr>
          <p:nvPr/>
        </p:nvSpPr>
        <p:spPr bwMode="auto">
          <a:xfrm>
            <a:off x="7123884" y="1997493"/>
            <a:ext cx="1365142" cy="575989"/>
          </a:xfrm>
          <a:prstGeom prst="rect">
            <a:avLst/>
          </a:prstGeom>
          <a:gradFill rotWithShape="1">
            <a:gsLst>
              <a:gs pos="0">
                <a:srgbClr val="DAFDA7"/>
              </a:gs>
              <a:gs pos="35001">
                <a:srgbClr val="E4FDC2"/>
              </a:gs>
              <a:gs pos="100000">
                <a:srgbClr val="F5FFE6"/>
              </a:gs>
            </a:gsLst>
            <a:lin ang="16200000" scaled="1"/>
          </a:gradFill>
          <a:ln w="28575">
            <a:solidFill>
              <a:srgbClr val="94B64E"/>
            </a:solidFill>
            <a:miter lim="800000"/>
            <a:headEnd/>
            <a:tailEnd/>
          </a:ln>
          <a:effectLst>
            <a:outerShdw dist="20000" dir="5400000" rotWithShape="0">
              <a:srgbClr val="000000">
                <a:alpha val="37999"/>
              </a:srgbClr>
            </a:outerShdw>
          </a:effectLst>
        </p:spPr>
        <p:txBody>
          <a:bodyPr vert="horz" wrap="square" lIns="0" tIns="73152" rIns="0" bIns="45720" numCol="1" anchor="ctr" anchorCtr="0" compatLnSpc="1">
            <a:prstTxWarp prst="textNoShape">
              <a:avLst/>
            </a:prstTxWarp>
          </a:bodyPr>
          <a:lstStyle/>
          <a:p>
            <a:pPr algn="ctr" eaLnBrk="0" fontAlgn="base" hangingPunct="0">
              <a:spcBef>
                <a:spcPct val="0"/>
              </a:spcBef>
              <a:spcAft>
                <a:spcPct val="0"/>
              </a:spcAft>
            </a:pPr>
            <a:r>
              <a:rPr lang="en-US" altLang="en-US" sz="700" b="1" i="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r>
            <a:br>
              <a:rPr lang="en-US" altLang="en-US" sz="700" b="1" i="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br>
            <a:r>
              <a:rPr lang="en-US" altLang="en-US" sz="1100" b="1" i="1"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My</a:t>
            </a:r>
            <a:r>
              <a:rPr lang="en-US" altLang="en-US" sz="1100" b="1"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CareContinuum</a:t>
            </a:r>
            <a:r>
              <a:rPr lang="en-US" altLang="en-US" sz="11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Dashboard</a:t>
            </a:r>
            <a:endParaRPr lang="en-US" altLang="en-US" dirty="0">
              <a:solidFill>
                <a:prstClr val="black"/>
              </a:solidFill>
            </a:endParaRPr>
          </a:p>
        </p:txBody>
      </p:sp>
      <p:sp>
        <p:nvSpPr>
          <p:cNvPr id="17" name="Rectangle 163"/>
          <p:cNvSpPr>
            <a:spLocks noChangeArrowheads="1"/>
          </p:cNvSpPr>
          <p:nvPr/>
        </p:nvSpPr>
        <p:spPr bwMode="auto">
          <a:xfrm>
            <a:off x="4101715" y="3629461"/>
            <a:ext cx="1627321" cy="575989"/>
          </a:xfrm>
          <a:prstGeom prst="rect">
            <a:avLst/>
          </a:prstGeom>
          <a:gradFill rotWithShape="1">
            <a:gsLst>
              <a:gs pos="0">
                <a:srgbClr val="DAFDA7"/>
              </a:gs>
              <a:gs pos="35001">
                <a:srgbClr val="E4FDC2"/>
              </a:gs>
              <a:gs pos="100000">
                <a:srgbClr val="F5FFE6"/>
              </a:gs>
            </a:gsLst>
            <a:lin ang="16200000" scaled="1"/>
          </a:gradFill>
          <a:ln w="28575">
            <a:solidFill>
              <a:srgbClr val="94B64E"/>
            </a:solidFill>
            <a:miter lim="800000"/>
            <a:headEnd/>
            <a:tailEnd/>
          </a:ln>
          <a:effectLst>
            <a:outerShdw dist="20000" dir="5400000" rotWithShape="0">
              <a:srgbClr val="000000">
                <a:alpha val="37999"/>
              </a:srgbClr>
            </a:outerShdw>
          </a:effectLst>
        </p:spPr>
        <p:txBody>
          <a:bodyPr vert="horz" wrap="square" lIns="91440" tIns="73152" rIns="91440" bIns="45720" numCol="1" anchor="ctr" anchorCtr="0" compatLnSpc="1">
            <a:prstTxWarp prst="textNoShape">
              <a:avLst/>
            </a:prstTxWarp>
          </a:bodyPr>
          <a:lstStyle/>
          <a:p>
            <a:pPr algn="ctr" eaLnBrk="0" fontAlgn="base" hangingPunct="0">
              <a:spcBef>
                <a:spcPct val="0"/>
              </a:spcBef>
              <a:spcAft>
                <a:spcPct val="0"/>
              </a:spcAft>
            </a:pPr>
            <a:r>
              <a:rPr lang="en-US" altLang="en-US" sz="6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r>
            <a:br>
              <a:rPr lang="en-US" altLang="en-US" sz="6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br>
            <a: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Low Health Literacy Patient Portal </a:t>
            </a:r>
            <a:endParaRPr lang="en-US" altLang="en-US" dirty="0">
              <a:solidFill>
                <a:prstClr val="black"/>
              </a:solidFill>
            </a:endParaRPr>
          </a:p>
        </p:txBody>
      </p:sp>
      <p:sp>
        <p:nvSpPr>
          <p:cNvPr id="18" name="Rectangle 164"/>
          <p:cNvSpPr>
            <a:spLocks noChangeArrowheads="1"/>
          </p:cNvSpPr>
          <p:nvPr/>
        </p:nvSpPr>
        <p:spPr bwMode="auto">
          <a:xfrm>
            <a:off x="4101715" y="518054"/>
            <a:ext cx="1627321" cy="590389"/>
          </a:xfrm>
          <a:prstGeom prst="rect">
            <a:avLst/>
          </a:prstGeom>
          <a:gradFill rotWithShape="1">
            <a:gsLst>
              <a:gs pos="0">
                <a:srgbClr val="DAFDA7"/>
              </a:gs>
              <a:gs pos="35001">
                <a:srgbClr val="E4FDC2"/>
              </a:gs>
              <a:gs pos="100000">
                <a:srgbClr val="F5FFE6"/>
              </a:gs>
            </a:gsLst>
            <a:lin ang="16200000" scaled="1"/>
          </a:gradFill>
          <a:ln w="28575">
            <a:solidFill>
              <a:srgbClr val="94B64E"/>
            </a:solidFill>
            <a:miter lim="800000"/>
            <a:headEnd/>
            <a:tailEnd/>
          </a:ln>
          <a:effectLst>
            <a:outerShdw dist="20000" dir="5400000" rotWithShape="0">
              <a:srgbClr val="000000">
                <a:alpha val="37999"/>
              </a:srgbClr>
            </a:outerShdw>
          </a:effectLst>
        </p:spPr>
        <p:txBody>
          <a:bodyPr vert="horz" wrap="square" lIns="91440" tIns="73152" rIns="91440" bIns="45720" numCol="1" anchor="ctr" anchorCtr="0" compatLnSpc="1">
            <a:prstTxWarp prst="textNoShape">
              <a:avLst/>
            </a:prstTxWarp>
          </a:bodyPr>
          <a:lstStyle/>
          <a:p>
            <a:pPr algn="ctr" eaLnBrk="0" fontAlgn="base" hangingPunct="0">
              <a:spcBef>
                <a:spcPct val="0"/>
              </a:spcBef>
              <a:spcAft>
                <a:spcPct val="0"/>
              </a:spcAft>
            </a:pPr>
            <a:r>
              <a:rPr lang="en-US" altLang="en-US" sz="1100"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eP</a:t>
            </a:r>
            <a: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-TAS</a:t>
            </a:r>
            <a:b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br>
            <a: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People Taking Action, Saving Lives</a:t>
            </a:r>
            <a:endParaRPr lang="en-US" altLang="en-US" dirty="0">
              <a:solidFill>
                <a:prstClr val="black"/>
              </a:solidFill>
            </a:endParaRPr>
          </a:p>
        </p:txBody>
      </p:sp>
      <p:grpSp>
        <p:nvGrpSpPr>
          <p:cNvPr id="19" name="Group 21"/>
          <p:cNvGrpSpPr>
            <a:grpSpLocks/>
          </p:cNvGrpSpPr>
          <p:nvPr/>
        </p:nvGrpSpPr>
        <p:grpSpPr bwMode="auto">
          <a:xfrm>
            <a:off x="3348756" y="1482836"/>
            <a:ext cx="3193941" cy="1718900"/>
            <a:chOff x="21854" y="10426"/>
            <a:chExt cx="31407" cy="20461"/>
          </a:xfrm>
        </p:grpSpPr>
        <p:sp>
          <p:nvSpPr>
            <p:cNvPr id="60" name="Oval 11"/>
            <p:cNvSpPr>
              <a:spLocks noChangeArrowheads="1"/>
            </p:cNvSpPr>
            <p:nvPr/>
          </p:nvSpPr>
          <p:spPr bwMode="auto">
            <a:xfrm>
              <a:off x="21854" y="10426"/>
              <a:ext cx="31407" cy="20461"/>
            </a:xfrm>
            <a:prstGeom prst="ellipse">
              <a:avLst/>
            </a:prstGeom>
            <a:solidFill>
              <a:srgbClr val="F2F2F2"/>
            </a:solidFill>
            <a:ln w="9525">
              <a:solidFill>
                <a:srgbClr val="000000"/>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grpSp>
          <p:nvGrpSpPr>
            <p:cNvPr id="61" name="Group 122"/>
            <p:cNvGrpSpPr>
              <a:grpSpLocks/>
            </p:cNvGrpSpPr>
            <p:nvPr/>
          </p:nvGrpSpPr>
          <p:grpSpPr bwMode="auto">
            <a:xfrm>
              <a:off x="22548" y="12245"/>
              <a:ext cx="28080" cy="16877"/>
              <a:chOff x="972" y="2458"/>
              <a:chExt cx="28079" cy="16877"/>
            </a:xfrm>
          </p:grpSpPr>
          <p:sp>
            <p:nvSpPr>
              <p:cNvPr id="62" name="Text Box 2"/>
              <p:cNvSpPr txBox="1">
                <a:spLocks noChangeArrowheads="1"/>
              </p:cNvSpPr>
              <p:nvPr/>
            </p:nvSpPr>
            <p:spPr bwMode="auto">
              <a:xfrm>
                <a:off x="5971" y="2458"/>
                <a:ext cx="23080" cy="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buFontTx/>
                  <a:buChar char="•"/>
                </a:pP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Client Level Data</a:t>
                </a:r>
                <a:endParaRPr lang="en-US" alt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a:buFontTx/>
                  <a:buChar char="•"/>
                </a:pP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Bi-Directional Health Information Exchange</a:t>
                </a:r>
                <a:endParaRPr lang="en-US" alt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a:buFontTx/>
                  <a:buChar char="•"/>
                </a:pP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Performance Indicators</a:t>
                </a:r>
                <a:endParaRPr lang="en-US" alt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a:buFontTx/>
                  <a:buChar char="•"/>
                </a:pP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Proactive Alerts &amp; Reminders</a:t>
                </a:r>
                <a:endParaRPr lang="en-US" alt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a:buFontTx/>
                  <a:buChar char="•"/>
                </a:pP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HRSA RSR-Compliant</a:t>
                </a:r>
                <a:endParaRPr lang="en-US" alt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a:buFontTx/>
                  <a:buChar char="•"/>
                </a:pP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Cross Agency Electronic Referrals</a:t>
                </a:r>
                <a:endParaRPr lang="en-US" alt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altLang="en-US" dirty="0">
                  <a:solidFill>
                    <a:prstClr val="black"/>
                  </a:solidFill>
                </a:endParaRPr>
              </a:p>
            </p:txBody>
          </p:sp>
          <p:grpSp>
            <p:nvGrpSpPr>
              <p:cNvPr id="63" name="Group 124"/>
              <p:cNvGrpSpPr>
                <a:grpSpLocks/>
              </p:cNvGrpSpPr>
              <p:nvPr/>
            </p:nvGrpSpPr>
            <p:grpSpPr bwMode="auto">
              <a:xfrm>
                <a:off x="972" y="6591"/>
                <a:ext cx="23224" cy="12744"/>
                <a:chOff x="972" y="6591"/>
                <a:chExt cx="23224" cy="12744"/>
              </a:xfrm>
            </p:grpSpPr>
            <p:sp>
              <p:nvSpPr>
                <p:cNvPr id="64" name="Text Box 2"/>
                <p:cNvSpPr txBox="1">
                  <a:spLocks noChangeArrowheads="1"/>
                </p:cNvSpPr>
                <p:nvPr/>
              </p:nvSpPr>
              <p:spPr bwMode="auto">
                <a:xfrm>
                  <a:off x="972" y="6591"/>
                  <a:ext cx="4572" cy="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n-US" altLang="en-US" b="1" i="1">
                      <a:solidFill>
                        <a:prstClr val="black"/>
                      </a:solidFill>
                      <a:latin typeface="Calibri" panose="020F0502020204030204" pitchFamily="34" charset="0"/>
                      <a:ea typeface="Times New Roman" panose="02020603050405020304" pitchFamily="18" charset="0"/>
                      <a:cs typeface="Times New Roman" panose="02020603050405020304" pitchFamily="18" charset="0"/>
                    </a:rPr>
                    <a:t>e2</a:t>
                  </a:r>
                  <a:endParaRPr lang="en-US" altLang="en-US">
                    <a:solidFill>
                      <a:prstClr val="black"/>
                    </a:solidFill>
                  </a:endParaRPr>
                </a:p>
              </p:txBody>
            </p:sp>
            <p:grpSp>
              <p:nvGrpSpPr>
                <p:cNvPr id="65" name="Group 129"/>
                <p:cNvGrpSpPr>
                  <a:grpSpLocks/>
                </p:cNvGrpSpPr>
                <p:nvPr/>
              </p:nvGrpSpPr>
              <p:grpSpPr bwMode="auto">
                <a:xfrm>
                  <a:off x="972" y="9896"/>
                  <a:ext cx="23224" cy="9439"/>
                  <a:chOff x="972" y="9896"/>
                  <a:chExt cx="23224" cy="9439"/>
                </a:xfrm>
              </p:grpSpPr>
              <p:pic>
                <p:nvPicPr>
                  <p:cNvPr id="66" name="Picture 130" descr="database, download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 y="9896"/>
                    <a:ext cx="4572" cy="457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31"/>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2927" y="17049"/>
                    <a:ext cx="11269" cy="1429"/>
                  </a:xfrm>
                  <a:prstGeom prst="rect">
                    <a:avLst/>
                  </a:prstGeom>
                  <a:noFill/>
                  <a:extLst>
                    <a:ext uri="{909E8E84-426E-40DD-AFC4-6F175D3DCCD1}">
                      <a14:hiddenFill xmlns:a14="http://schemas.microsoft.com/office/drawing/2010/main">
                        <a:solidFill>
                          <a:srgbClr val="FFFFFF"/>
                        </a:solidFill>
                      </a14:hiddenFill>
                    </a:ext>
                  </a:extLst>
                </p:spPr>
              </p:pic>
              <p:sp>
                <p:nvSpPr>
                  <p:cNvPr id="68" name="Text Box 2"/>
                  <p:cNvSpPr txBox="1">
                    <a:spLocks noChangeArrowheads="1"/>
                  </p:cNvSpPr>
                  <p:nvPr/>
                </p:nvSpPr>
                <p:spPr bwMode="auto">
                  <a:xfrm>
                    <a:off x="5971" y="16768"/>
                    <a:ext cx="9562" cy="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n-US" altLang="en-US" sz="900" i="1">
                        <a:solidFill>
                          <a:prstClr val="black"/>
                        </a:solidFill>
                        <a:latin typeface="Calibri" panose="020F0502020204030204" pitchFamily="34" charset="0"/>
                        <a:ea typeface="Times New Roman" panose="02020603050405020304" pitchFamily="18" charset="0"/>
                        <a:cs typeface="Times New Roman" panose="02020603050405020304" pitchFamily="18" charset="0"/>
                      </a:rPr>
                      <a:t>Powered by</a:t>
                    </a:r>
                    <a:endParaRPr lang="en-US" altLang="en-US">
                      <a:solidFill>
                        <a:prstClr val="black"/>
                      </a:solidFill>
                    </a:endParaRPr>
                  </a:p>
                </p:txBody>
              </p:sp>
            </p:grpSp>
          </p:grpSp>
        </p:grpSp>
      </p:grpSp>
      <p:grpSp>
        <p:nvGrpSpPr>
          <p:cNvPr id="20" name="Group 134"/>
          <p:cNvGrpSpPr>
            <a:grpSpLocks/>
          </p:cNvGrpSpPr>
          <p:nvPr/>
        </p:nvGrpSpPr>
        <p:grpSpPr bwMode="auto">
          <a:xfrm>
            <a:off x="1249383" y="3053472"/>
            <a:ext cx="1762931" cy="475724"/>
            <a:chOff x="0" y="7772"/>
            <a:chExt cx="17338" cy="5668"/>
          </a:xfrm>
        </p:grpSpPr>
        <p:sp>
          <p:nvSpPr>
            <p:cNvPr id="57" name="Rectangle 135"/>
            <p:cNvSpPr>
              <a:spLocks noChangeArrowheads="1"/>
            </p:cNvSpPr>
            <p:nvPr/>
          </p:nvSpPr>
          <p:spPr bwMode="auto">
            <a:xfrm>
              <a:off x="2286" y="10058"/>
              <a:ext cx="15052" cy="3383"/>
            </a:xfrm>
            <a:prstGeom prst="rect">
              <a:avLst/>
            </a:prstGeom>
            <a:gradFill rotWithShape="1">
              <a:gsLst>
                <a:gs pos="0">
                  <a:srgbClr val="A3C4FF"/>
                </a:gs>
                <a:gs pos="35001">
                  <a:srgbClr val="BFD5FF"/>
                </a:gs>
                <a:gs pos="100000">
                  <a:srgbClr val="E5EEFF"/>
                </a:gs>
              </a:gsLst>
              <a:lin ang="16200000" scaled="1"/>
            </a:gradFill>
            <a:ln w="9525">
              <a:solidFill>
                <a:srgbClr val="4579B8"/>
              </a:solidFill>
              <a:miter lim="800000"/>
              <a:headEnd/>
              <a:tailEnd/>
            </a:ln>
            <a:effectLst>
              <a:outerShdw dist="20000" dir="5400000" rotWithShape="0">
                <a:srgbClr val="000000">
                  <a:alpha val="37999"/>
                </a:srgbClr>
              </a:outerShdw>
            </a:effectLst>
          </p:spPr>
          <p:txBody>
            <a:bodyPr vert="horz" wrap="square" lIns="91440" tIns="91440" rIns="91440" bIns="45720" numCol="1" anchor="t" anchorCtr="0" compatLnSpc="1">
              <a:prstTxWarp prst="textNoShape">
                <a:avLst/>
              </a:prstTxWarp>
            </a:bodyPr>
            <a:lstStyle/>
            <a:p>
              <a:pPr algn="ctr" eaLnBrk="0" fontAlgn="base" hangingPunct="0">
                <a:spcBef>
                  <a:spcPct val="0"/>
                </a:spcBef>
                <a:spcAft>
                  <a:spcPct val="0"/>
                </a:spcAft>
              </a:pPr>
              <a:r>
                <a:rPr lang="en-US" altLang="en-US" sz="110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a:solidFill>
                  <a:prstClr val="black"/>
                </a:solidFill>
              </a:endParaRPr>
            </a:p>
          </p:txBody>
        </p:sp>
        <p:sp>
          <p:nvSpPr>
            <p:cNvPr id="58" name="Rectangle 136"/>
            <p:cNvSpPr>
              <a:spLocks noChangeArrowheads="1"/>
            </p:cNvSpPr>
            <p:nvPr/>
          </p:nvSpPr>
          <p:spPr bwMode="auto">
            <a:xfrm>
              <a:off x="1143" y="8915"/>
              <a:ext cx="15052" cy="3421"/>
            </a:xfrm>
            <a:prstGeom prst="rect">
              <a:avLst/>
            </a:prstGeom>
            <a:gradFill rotWithShape="1">
              <a:gsLst>
                <a:gs pos="0">
                  <a:srgbClr val="A3C4FF"/>
                </a:gs>
                <a:gs pos="35001">
                  <a:srgbClr val="BFD5FF"/>
                </a:gs>
                <a:gs pos="100000">
                  <a:srgbClr val="E5EEFF"/>
                </a:gs>
              </a:gsLst>
              <a:lin ang="16200000" scaled="1"/>
            </a:gradFill>
            <a:ln w="9525">
              <a:solidFill>
                <a:srgbClr val="4579B8"/>
              </a:solidFill>
              <a:miter lim="800000"/>
              <a:headEnd/>
              <a:tailEnd/>
            </a:ln>
            <a:effectLst>
              <a:outerShdw dist="20000" dir="5400000" rotWithShape="0">
                <a:srgbClr val="000000">
                  <a:alpha val="37999"/>
                </a:srgbClr>
              </a:outerShdw>
            </a:effectLst>
          </p:spPr>
          <p:txBody>
            <a:bodyPr vert="horz" wrap="square" lIns="91440" tIns="91440" rIns="91440" bIns="45720" numCol="1" anchor="t" anchorCtr="0" compatLnSpc="1">
              <a:prstTxWarp prst="textNoShape">
                <a:avLst/>
              </a:prstTxWarp>
            </a:bodyPr>
            <a:lstStyle/>
            <a:p>
              <a:pPr algn="ctr" eaLnBrk="0" fontAlgn="base" hangingPunct="0">
                <a:spcBef>
                  <a:spcPct val="0"/>
                </a:spcBef>
                <a:spcAft>
                  <a:spcPct val="0"/>
                </a:spcAft>
              </a:pPr>
              <a:r>
                <a:rPr lang="en-US" altLang="en-US" sz="110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a:solidFill>
                  <a:prstClr val="black"/>
                </a:solidFill>
              </a:endParaRPr>
            </a:p>
          </p:txBody>
        </p:sp>
        <p:sp>
          <p:nvSpPr>
            <p:cNvPr id="59" name="Rectangle 137"/>
            <p:cNvSpPr>
              <a:spLocks noChangeArrowheads="1"/>
            </p:cNvSpPr>
            <p:nvPr/>
          </p:nvSpPr>
          <p:spPr bwMode="auto">
            <a:xfrm>
              <a:off x="0" y="7772"/>
              <a:ext cx="14859" cy="3621"/>
            </a:xfrm>
            <a:prstGeom prst="rect">
              <a:avLst/>
            </a:prstGeom>
            <a:gradFill rotWithShape="1">
              <a:gsLst>
                <a:gs pos="0">
                  <a:srgbClr val="A3C4FF"/>
                </a:gs>
                <a:gs pos="35001">
                  <a:srgbClr val="BFD5FF"/>
                </a:gs>
                <a:gs pos="100000">
                  <a:srgbClr val="E5EEFF"/>
                </a:gs>
              </a:gsLst>
              <a:lin ang="16200000" scaled="1"/>
            </a:gradFill>
            <a:ln w="9525">
              <a:solidFill>
                <a:srgbClr val="4579B8"/>
              </a:solidFill>
              <a:miter lim="800000"/>
              <a:headEnd/>
              <a:tailEnd/>
            </a:ln>
            <a:effectLst>
              <a:outerShdw dist="20000" dir="5400000" rotWithShape="0">
                <a:srgbClr val="000000">
                  <a:alpha val="37999"/>
                </a:srgbClr>
              </a:outerShdw>
            </a:effectLst>
          </p:spPr>
          <p:txBody>
            <a:bodyPr vert="horz" wrap="square" lIns="91440" tIns="91440" rIns="91440" bIns="45720" numCol="1" anchor="t" anchorCtr="0" compatLnSpc="1">
              <a:prstTxWarp prst="textNoShape">
                <a:avLst/>
              </a:prstTxWarp>
            </a:bodyPr>
            <a:lstStyle/>
            <a:p>
              <a:pPr algn="ctr" eaLnBrk="0" fontAlgn="base" hangingPunct="0">
                <a:spcBef>
                  <a:spcPct val="0"/>
                </a:spcBef>
                <a:spcAft>
                  <a:spcPct val="0"/>
                </a:spcAft>
              </a:pPr>
              <a:r>
                <a:rPr lang="en-US" altLang="en-US" sz="1100" dirty="0" err="1">
                  <a:solidFill>
                    <a:prstClr val="black"/>
                  </a:solidFill>
                  <a:latin typeface="Calibri" panose="020F0502020204030204" pitchFamily="34" charset="0"/>
                  <a:cs typeface="Times New Roman" panose="02020603050405020304" pitchFamily="18" charset="0"/>
                </a:rPr>
                <a:t>eHARS</a:t>
              </a:r>
              <a:endParaRPr lang="en-US" altLang="en-US" dirty="0">
                <a:solidFill>
                  <a:prstClr val="black"/>
                </a:solidFill>
              </a:endParaRPr>
            </a:p>
          </p:txBody>
        </p:sp>
      </p:grpSp>
      <p:sp>
        <p:nvSpPr>
          <p:cNvPr id="21" name="Rectangle 138"/>
          <p:cNvSpPr>
            <a:spLocks noChangeArrowheads="1"/>
          </p:cNvSpPr>
          <p:nvPr/>
        </p:nvSpPr>
        <p:spPr bwMode="auto">
          <a:xfrm>
            <a:off x="1191264" y="1997493"/>
            <a:ext cx="1515604" cy="575989"/>
          </a:xfrm>
          <a:prstGeom prst="rect">
            <a:avLst/>
          </a:prstGeom>
          <a:gradFill rotWithShape="1">
            <a:gsLst>
              <a:gs pos="0">
                <a:srgbClr val="DAFDA7"/>
              </a:gs>
              <a:gs pos="35001">
                <a:srgbClr val="E4FDC2"/>
              </a:gs>
              <a:gs pos="100000">
                <a:srgbClr val="F5FFE6"/>
              </a:gs>
            </a:gsLst>
            <a:lin ang="16200000" scaled="1"/>
          </a:gradFill>
          <a:ln w="28575">
            <a:solidFill>
              <a:srgbClr val="94B64E"/>
            </a:solidFill>
            <a:miter lim="800000"/>
            <a:headEnd/>
            <a:tailEnd/>
          </a:ln>
          <a:effectLst>
            <a:outerShdw dist="20000" dir="5400000" rotWithShape="0">
              <a:srgbClr val="000000">
                <a:alpha val="37999"/>
              </a:srgbClr>
            </a:outerShdw>
          </a:effectLst>
        </p:spPr>
        <p:txBody>
          <a:bodyPr vert="horz" wrap="square" lIns="91440" tIns="73152" rIns="91440" bIns="45720" numCol="1" anchor="ctr" anchorCtr="0" compatLnSpc="1">
            <a:prstTxWarp prst="textNoShape">
              <a:avLst/>
            </a:prstTxWarp>
          </a:bodyPr>
          <a:lstStyle/>
          <a:p>
            <a:pPr algn="ctr" eaLnBrk="0" fontAlgn="base" hangingPunct="0">
              <a:spcBef>
                <a:spcPct val="0"/>
              </a:spcBef>
              <a:spcAft>
                <a:spcPct val="0"/>
              </a:spcAft>
            </a:pPr>
            <a: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Expanded Health Information Exchange (</a:t>
            </a:r>
            <a:r>
              <a:rPr lang="en-US" altLang="en-US" sz="1100"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eHIE</a:t>
            </a:r>
            <a: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a:t>
            </a:r>
            <a:endParaRPr lang="en-US" altLang="en-US" dirty="0">
              <a:solidFill>
                <a:prstClr val="black"/>
              </a:solidFill>
            </a:endParaRPr>
          </a:p>
        </p:txBody>
      </p:sp>
      <p:grpSp>
        <p:nvGrpSpPr>
          <p:cNvPr id="22" name="Group 23"/>
          <p:cNvGrpSpPr>
            <a:grpSpLocks/>
          </p:cNvGrpSpPr>
          <p:nvPr/>
        </p:nvGrpSpPr>
        <p:grpSpPr bwMode="auto">
          <a:xfrm>
            <a:off x="1288128" y="4679041"/>
            <a:ext cx="7126634" cy="793051"/>
            <a:chOff x="1817" y="48453"/>
            <a:chExt cx="70079" cy="9443"/>
          </a:xfrm>
        </p:grpSpPr>
        <p:sp>
          <p:nvSpPr>
            <p:cNvPr id="51" name="Rectangle 147"/>
            <p:cNvSpPr>
              <a:spLocks noChangeArrowheads="1"/>
            </p:cNvSpPr>
            <p:nvPr/>
          </p:nvSpPr>
          <p:spPr bwMode="auto">
            <a:xfrm>
              <a:off x="42689" y="52912"/>
              <a:ext cx="14132" cy="4984"/>
            </a:xfrm>
            <a:prstGeom prst="rect">
              <a:avLst/>
            </a:prstGeom>
            <a:gradFill rotWithShape="1">
              <a:gsLst>
                <a:gs pos="0">
                  <a:srgbClr val="DAFDA7"/>
                </a:gs>
                <a:gs pos="35001">
                  <a:srgbClr val="E4FDC2"/>
                </a:gs>
                <a:gs pos="100000">
                  <a:srgbClr val="F5FFE6"/>
                </a:gs>
              </a:gsLst>
              <a:lin ang="16200000" scaled="1"/>
            </a:gradFill>
            <a:ln w="28575">
              <a:solidFill>
                <a:srgbClr val="94B64E"/>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en-US" sz="1200">
                  <a:solidFill>
                    <a:prstClr val="black"/>
                  </a:solidFill>
                  <a:latin typeface="Calibri" panose="020F0502020204030204" pitchFamily="34" charset="0"/>
                  <a:ea typeface="Times New Roman" panose="02020603050405020304" pitchFamily="18" charset="0"/>
                  <a:cs typeface="Times New Roman" panose="02020603050405020304" pitchFamily="18" charset="0"/>
                </a:rPr>
                <a:t>New Jersey Dept. of Health</a:t>
              </a:r>
              <a:endParaRPr lang="en-US" altLang="en-US">
                <a:solidFill>
                  <a:prstClr val="black"/>
                </a:solidFill>
              </a:endParaRPr>
            </a:p>
          </p:txBody>
        </p:sp>
        <p:sp>
          <p:nvSpPr>
            <p:cNvPr id="52" name="Rectangle 159"/>
            <p:cNvSpPr>
              <a:spLocks noChangeArrowheads="1"/>
            </p:cNvSpPr>
            <p:nvPr/>
          </p:nvSpPr>
          <p:spPr bwMode="auto">
            <a:xfrm>
              <a:off x="57764" y="52912"/>
              <a:ext cx="14133" cy="4984"/>
            </a:xfrm>
            <a:prstGeom prst="rect">
              <a:avLst/>
            </a:prstGeom>
            <a:gradFill rotWithShape="1">
              <a:gsLst>
                <a:gs pos="0">
                  <a:srgbClr val="DAFDA7"/>
                </a:gs>
                <a:gs pos="35001">
                  <a:srgbClr val="E4FDC2"/>
                </a:gs>
                <a:gs pos="100000">
                  <a:srgbClr val="F5FFE6"/>
                </a:gs>
              </a:gsLst>
              <a:lin ang="16200000" scaled="1"/>
            </a:gradFill>
            <a:ln w="28575">
              <a:solidFill>
                <a:srgbClr val="94B64E"/>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en-US" sz="1200">
                  <a:solidFill>
                    <a:prstClr val="black"/>
                  </a:solidFill>
                  <a:latin typeface="Calibri" panose="020F0502020204030204" pitchFamily="34" charset="0"/>
                  <a:ea typeface="Times New Roman" panose="02020603050405020304" pitchFamily="18" charset="0"/>
                  <a:cs typeface="Times New Roman" panose="02020603050405020304" pitchFamily="18" charset="0"/>
                </a:rPr>
                <a:t>Clients / Patients / Consumers</a:t>
              </a:r>
              <a:endParaRPr lang="en-US" altLang="en-US">
                <a:solidFill>
                  <a:prstClr val="black"/>
                </a:solidFill>
              </a:endParaRPr>
            </a:p>
          </p:txBody>
        </p:sp>
        <p:sp>
          <p:nvSpPr>
            <p:cNvPr id="53" name="Rectangle 140"/>
            <p:cNvSpPr>
              <a:spLocks noChangeArrowheads="1"/>
            </p:cNvSpPr>
            <p:nvPr/>
          </p:nvSpPr>
          <p:spPr bwMode="auto">
            <a:xfrm>
              <a:off x="1817" y="52912"/>
              <a:ext cx="17427" cy="4984"/>
            </a:xfrm>
            <a:prstGeom prst="rect">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en-US" sz="1100">
                  <a:solidFill>
                    <a:prstClr val="black"/>
                  </a:solidFill>
                  <a:latin typeface="Calibri" panose="020F0502020204030204" pitchFamily="34" charset="0"/>
                  <a:ea typeface="Times New Roman" panose="02020603050405020304" pitchFamily="18" charset="0"/>
                  <a:cs typeface="Times New Roman" panose="02020603050405020304" pitchFamily="18" charset="0"/>
                </a:rPr>
                <a:t>Bergen-Passaic Quality Management Team</a:t>
              </a:r>
              <a:endParaRPr lang="en-US" altLang="en-US">
                <a:solidFill>
                  <a:prstClr val="black"/>
                </a:solidFill>
              </a:endParaRPr>
            </a:p>
          </p:txBody>
        </p:sp>
        <p:sp>
          <p:nvSpPr>
            <p:cNvPr id="54" name="Rectangle 143"/>
            <p:cNvSpPr>
              <a:spLocks noChangeArrowheads="1"/>
            </p:cNvSpPr>
            <p:nvPr/>
          </p:nvSpPr>
          <p:spPr bwMode="auto">
            <a:xfrm>
              <a:off x="1817" y="48453"/>
              <a:ext cx="70080" cy="3327"/>
            </a:xfrm>
            <a:prstGeom prst="rect">
              <a:avLst/>
            </a:prstGeom>
            <a:gradFill rotWithShape="1">
              <a:gsLst>
                <a:gs pos="0">
                  <a:srgbClr val="DAFDA7"/>
                </a:gs>
                <a:gs pos="35001">
                  <a:srgbClr val="E4FDC2"/>
                </a:gs>
                <a:gs pos="100000">
                  <a:srgbClr val="F5FFE6"/>
                </a:gs>
              </a:gsLst>
              <a:lin ang="16200000" scaled="1"/>
            </a:gradFill>
            <a:ln w="28575">
              <a:solidFill>
                <a:srgbClr val="94B64E"/>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en-US" sz="1200" b="1" i="1">
                  <a:solidFill>
                    <a:prstClr val="black"/>
                  </a:solidFill>
                  <a:latin typeface="Calibri" panose="020F0502020204030204" pitchFamily="34" charset="0"/>
                  <a:ea typeface="Times New Roman" panose="02020603050405020304" pitchFamily="18" charset="0"/>
                  <a:cs typeface="Times New Roman" panose="02020603050405020304" pitchFamily="18" charset="0"/>
                </a:rPr>
                <a:t>My</a:t>
              </a:r>
              <a:r>
                <a:rPr lang="en-US" altLang="en-US" sz="1200" b="1">
                  <a:solidFill>
                    <a:prstClr val="black"/>
                  </a:solidFill>
                  <a:latin typeface="Calibri" panose="020F0502020204030204" pitchFamily="34" charset="0"/>
                  <a:ea typeface="Times New Roman" panose="02020603050405020304" pitchFamily="18" charset="0"/>
                  <a:cs typeface="Times New Roman" panose="02020603050405020304" pitchFamily="18" charset="0"/>
                </a:rPr>
                <a:t>CareContinuum</a:t>
              </a:r>
              <a:r>
                <a:rPr lang="en-US" altLang="en-US" sz="1200">
                  <a:solidFill>
                    <a:prstClr val="black"/>
                  </a:solidFill>
                  <a:latin typeface="Calibri" panose="020F0502020204030204" pitchFamily="34" charset="0"/>
                  <a:ea typeface="Times New Roman" panose="02020603050405020304" pitchFamily="18" charset="0"/>
                  <a:cs typeface="Times New Roman" panose="02020603050405020304" pitchFamily="18" charset="0"/>
                </a:rPr>
                <a:t> Collaboratives</a:t>
              </a:r>
              <a:endParaRPr lang="en-US" altLang="en-US">
                <a:solidFill>
                  <a:prstClr val="black"/>
                </a:solidFill>
              </a:endParaRPr>
            </a:p>
          </p:txBody>
        </p:sp>
        <p:sp>
          <p:nvSpPr>
            <p:cNvPr id="55" name="Rectangle 144"/>
            <p:cNvSpPr>
              <a:spLocks noChangeArrowheads="1"/>
            </p:cNvSpPr>
            <p:nvPr/>
          </p:nvSpPr>
          <p:spPr bwMode="auto">
            <a:xfrm>
              <a:off x="20095" y="52912"/>
              <a:ext cx="9038" cy="4984"/>
            </a:xfrm>
            <a:prstGeom prst="rect">
              <a:avLst/>
            </a:prstGeom>
            <a:gradFill rotWithShape="1">
              <a:gsLst>
                <a:gs pos="0">
                  <a:srgbClr val="DAFDA7"/>
                </a:gs>
                <a:gs pos="35001">
                  <a:srgbClr val="E4FDC2"/>
                </a:gs>
                <a:gs pos="100000">
                  <a:srgbClr val="F5FFE6"/>
                </a:gs>
              </a:gsLst>
              <a:lin ang="16200000" scaled="1"/>
            </a:gradFill>
            <a:ln w="28575">
              <a:solidFill>
                <a:srgbClr val="94B64E"/>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en-US" sz="1200">
                  <a:solidFill>
                    <a:prstClr val="black"/>
                  </a:solidFill>
                  <a:latin typeface="Calibri" panose="020F0502020204030204" pitchFamily="34" charset="0"/>
                  <a:ea typeface="Times New Roman" panose="02020603050405020304" pitchFamily="18" charset="0"/>
                  <a:cs typeface="Times New Roman" panose="02020603050405020304" pitchFamily="18" charset="0"/>
                </a:rPr>
                <a:t>in+care Initiative</a:t>
              </a:r>
              <a:endParaRPr lang="en-US" altLang="en-US">
                <a:solidFill>
                  <a:prstClr val="black"/>
                </a:solidFill>
              </a:endParaRPr>
            </a:p>
          </p:txBody>
        </p:sp>
        <p:sp>
          <p:nvSpPr>
            <p:cNvPr id="56" name="Rectangle 145"/>
            <p:cNvSpPr>
              <a:spLocks noChangeArrowheads="1"/>
            </p:cNvSpPr>
            <p:nvPr/>
          </p:nvSpPr>
          <p:spPr bwMode="auto">
            <a:xfrm>
              <a:off x="29910" y="52912"/>
              <a:ext cx="11875" cy="4984"/>
            </a:xfrm>
            <a:prstGeom prst="rect">
              <a:avLst/>
            </a:prstGeom>
            <a:gradFill rotWithShape="1">
              <a:gsLst>
                <a:gs pos="0">
                  <a:srgbClr val="DAFDA7"/>
                </a:gs>
                <a:gs pos="35001">
                  <a:srgbClr val="E4FDC2"/>
                </a:gs>
                <a:gs pos="100000">
                  <a:srgbClr val="F5FFE6"/>
                </a:gs>
              </a:gsLst>
              <a:lin ang="16200000" scaled="1"/>
            </a:gradFill>
            <a:ln w="28575">
              <a:solidFill>
                <a:srgbClr val="94B64E"/>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en-US" sz="1200">
                  <a:solidFill>
                    <a:prstClr val="black"/>
                  </a:solidFill>
                  <a:latin typeface="Calibri" panose="020F0502020204030204" pitchFamily="34" charset="0"/>
                  <a:ea typeface="Times New Roman" panose="02020603050405020304" pitchFamily="18" charset="0"/>
                  <a:cs typeface="Times New Roman" panose="02020603050405020304" pitchFamily="18" charset="0"/>
                </a:rPr>
                <a:t>NQC Cross Part Collaborative</a:t>
              </a:r>
              <a:endParaRPr lang="en-US" altLang="en-US">
                <a:solidFill>
                  <a:prstClr val="black"/>
                </a:solidFill>
              </a:endParaRPr>
            </a:p>
          </p:txBody>
        </p:sp>
      </p:grpSp>
      <p:sp>
        <p:nvSpPr>
          <p:cNvPr id="23" name="Rounded Rectangle 24"/>
          <p:cNvSpPr>
            <a:spLocks noChangeArrowheads="1"/>
          </p:cNvSpPr>
          <p:nvPr/>
        </p:nvSpPr>
        <p:spPr bwMode="auto">
          <a:xfrm>
            <a:off x="3803373" y="457255"/>
            <a:ext cx="702590" cy="178663"/>
          </a:xfrm>
          <a:prstGeom prst="roundRect">
            <a:avLst>
              <a:gd name="adj" fmla="val 16667"/>
            </a:avLst>
          </a:prstGeom>
          <a:gradFill rotWithShape="1">
            <a:gsLst>
              <a:gs pos="0">
                <a:srgbClr val="FFBE86"/>
              </a:gs>
              <a:gs pos="35001">
                <a:srgbClr val="FFD0AA"/>
              </a:gs>
              <a:gs pos="100000">
                <a:srgbClr val="FFEBDB"/>
              </a:gs>
            </a:gsLst>
            <a:lin ang="16200000" scaled="1"/>
          </a:gradFill>
          <a:ln w="9525">
            <a:solidFill>
              <a:srgbClr val="F68C36"/>
            </a:solidFill>
            <a:round/>
            <a:headEnd/>
            <a:tailEnd/>
          </a:ln>
          <a:effectLst>
            <a:outerShdw dist="20000" dir="5400000" rotWithShape="0">
              <a:srgbClr val="000000">
                <a:alpha val="37999"/>
              </a:srgbClr>
            </a:outerShdw>
          </a:effectLst>
        </p:spPr>
        <p:txBody>
          <a:bodyPr vert="horz" wrap="square" lIns="91440" tIns="0" rIns="91440" bIns="0" numCol="1" anchor="ctr" anchorCtr="0" compatLnSpc="1">
            <a:prstTxWarp prst="textNoShape">
              <a:avLst/>
            </a:prstTxWarp>
          </a:bodyPr>
          <a:lstStyle/>
          <a:p>
            <a:pPr algn="ctr" eaLnBrk="0" fontAlgn="base" hangingPunct="0">
              <a:spcBef>
                <a:spcPct val="0"/>
              </a:spcBef>
              <a:spcAft>
                <a:spcPct val="0"/>
              </a:spcAft>
            </a:pPr>
            <a:r>
              <a:rPr lang="en-US" altLang="en-US" sz="12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Goal 3</a:t>
            </a:r>
            <a:endParaRPr lang="en-US" altLang="en-US" dirty="0">
              <a:solidFill>
                <a:prstClr val="black"/>
              </a:solidFill>
            </a:endParaRPr>
          </a:p>
        </p:txBody>
      </p:sp>
      <p:sp>
        <p:nvSpPr>
          <p:cNvPr id="24" name="Rounded Rectangle 179"/>
          <p:cNvSpPr>
            <a:spLocks noChangeArrowheads="1"/>
          </p:cNvSpPr>
          <p:nvPr/>
        </p:nvSpPr>
        <p:spPr bwMode="auto">
          <a:xfrm>
            <a:off x="1115064" y="1881761"/>
            <a:ext cx="701944" cy="178663"/>
          </a:xfrm>
          <a:prstGeom prst="roundRect">
            <a:avLst>
              <a:gd name="adj" fmla="val 16667"/>
            </a:avLst>
          </a:prstGeom>
          <a:gradFill rotWithShape="1">
            <a:gsLst>
              <a:gs pos="0">
                <a:srgbClr val="FFBE86"/>
              </a:gs>
              <a:gs pos="35001">
                <a:srgbClr val="FFD0AA"/>
              </a:gs>
              <a:gs pos="100000">
                <a:srgbClr val="FFEBDB"/>
              </a:gs>
            </a:gsLst>
            <a:lin ang="16200000" scaled="1"/>
          </a:gradFill>
          <a:ln w="9525">
            <a:solidFill>
              <a:srgbClr val="F68C36"/>
            </a:solidFill>
            <a:round/>
            <a:headEnd/>
            <a:tailEnd/>
          </a:ln>
          <a:effectLst>
            <a:outerShdw dist="20000" dir="5400000" rotWithShape="0">
              <a:srgbClr val="000000">
                <a:alpha val="37999"/>
              </a:srgbClr>
            </a:outerShdw>
          </a:effectLst>
        </p:spPr>
        <p:txBody>
          <a:bodyPr vert="horz" wrap="square" lIns="91440" tIns="0" rIns="91440" bIns="0" numCol="1" anchor="ctr" anchorCtr="0" compatLnSpc="1">
            <a:prstTxWarp prst="textNoShape">
              <a:avLst/>
            </a:prstTxWarp>
          </a:bodyPr>
          <a:lstStyle/>
          <a:p>
            <a:pPr algn="ctr" eaLnBrk="0" fontAlgn="base" hangingPunct="0">
              <a:spcBef>
                <a:spcPct val="0"/>
              </a:spcBef>
              <a:spcAft>
                <a:spcPct val="0"/>
              </a:spcAft>
            </a:pPr>
            <a:r>
              <a:rPr lang="en-US" altLang="en-US" sz="1200" b="1">
                <a:solidFill>
                  <a:prstClr val="black"/>
                </a:solidFill>
                <a:latin typeface="Calibri" panose="020F0502020204030204" pitchFamily="34" charset="0"/>
                <a:ea typeface="Times New Roman" panose="02020603050405020304" pitchFamily="18" charset="0"/>
                <a:cs typeface="Times New Roman" panose="02020603050405020304" pitchFamily="18" charset="0"/>
              </a:rPr>
              <a:t>Goal 1</a:t>
            </a:r>
            <a:endParaRPr lang="en-US" altLang="en-US">
              <a:solidFill>
                <a:prstClr val="black"/>
              </a:solidFill>
            </a:endParaRPr>
          </a:p>
        </p:txBody>
      </p:sp>
      <p:sp>
        <p:nvSpPr>
          <p:cNvPr id="25" name="Rounded Rectangle 180"/>
          <p:cNvSpPr>
            <a:spLocks noChangeArrowheads="1"/>
          </p:cNvSpPr>
          <p:nvPr/>
        </p:nvSpPr>
        <p:spPr bwMode="auto">
          <a:xfrm>
            <a:off x="7007646" y="1901494"/>
            <a:ext cx="702590" cy="178663"/>
          </a:xfrm>
          <a:prstGeom prst="roundRect">
            <a:avLst>
              <a:gd name="adj" fmla="val 16667"/>
            </a:avLst>
          </a:prstGeom>
          <a:gradFill rotWithShape="1">
            <a:gsLst>
              <a:gs pos="0">
                <a:srgbClr val="FFBE86"/>
              </a:gs>
              <a:gs pos="35001">
                <a:srgbClr val="FFD0AA"/>
              </a:gs>
              <a:gs pos="100000">
                <a:srgbClr val="FFEBDB"/>
              </a:gs>
            </a:gsLst>
            <a:lin ang="16200000" scaled="1"/>
          </a:gradFill>
          <a:ln w="9525">
            <a:solidFill>
              <a:srgbClr val="F68C36"/>
            </a:solidFill>
            <a:round/>
            <a:headEnd/>
            <a:tailEnd/>
          </a:ln>
          <a:effectLst>
            <a:outerShdw dist="20000" dir="5400000" rotWithShape="0">
              <a:srgbClr val="000000">
                <a:alpha val="37999"/>
              </a:srgbClr>
            </a:outerShdw>
          </a:effectLst>
        </p:spPr>
        <p:txBody>
          <a:bodyPr vert="horz" wrap="square" lIns="91440" tIns="0" rIns="91440" bIns="0" numCol="1" anchor="ctr" anchorCtr="0" compatLnSpc="1">
            <a:prstTxWarp prst="textNoShape">
              <a:avLst/>
            </a:prstTxWarp>
          </a:bodyPr>
          <a:lstStyle/>
          <a:p>
            <a:pPr algn="ctr" eaLnBrk="0" fontAlgn="base" hangingPunct="0">
              <a:spcBef>
                <a:spcPct val="0"/>
              </a:spcBef>
              <a:spcAft>
                <a:spcPct val="0"/>
              </a:spcAft>
            </a:pPr>
            <a:r>
              <a:rPr lang="en-US" altLang="en-US" sz="12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Goal 2</a:t>
            </a:r>
            <a:endParaRPr lang="en-US" altLang="en-US" dirty="0">
              <a:solidFill>
                <a:prstClr val="black"/>
              </a:solidFill>
            </a:endParaRPr>
          </a:p>
        </p:txBody>
      </p:sp>
      <p:sp>
        <p:nvSpPr>
          <p:cNvPr id="26" name="Rounded Rectangle 181"/>
          <p:cNvSpPr>
            <a:spLocks noChangeArrowheads="1"/>
          </p:cNvSpPr>
          <p:nvPr/>
        </p:nvSpPr>
        <p:spPr bwMode="auto">
          <a:xfrm>
            <a:off x="3944149" y="3495064"/>
            <a:ext cx="701944" cy="178130"/>
          </a:xfrm>
          <a:prstGeom prst="roundRect">
            <a:avLst>
              <a:gd name="adj" fmla="val 16667"/>
            </a:avLst>
          </a:prstGeom>
          <a:gradFill rotWithShape="1">
            <a:gsLst>
              <a:gs pos="0">
                <a:srgbClr val="FFBE86"/>
              </a:gs>
              <a:gs pos="35001">
                <a:srgbClr val="FFD0AA"/>
              </a:gs>
              <a:gs pos="100000">
                <a:srgbClr val="FFEBDB"/>
              </a:gs>
            </a:gsLst>
            <a:lin ang="16200000" scaled="1"/>
          </a:gradFill>
          <a:ln w="9525">
            <a:solidFill>
              <a:srgbClr val="F68C36"/>
            </a:solidFill>
            <a:round/>
            <a:headEnd/>
            <a:tailEnd/>
          </a:ln>
          <a:effectLst>
            <a:outerShdw dist="20000" dir="5400000" rotWithShape="0">
              <a:srgbClr val="000000">
                <a:alpha val="37999"/>
              </a:srgbClr>
            </a:outerShdw>
          </a:effectLst>
        </p:spPr>
        <p:txBody>
          <a:bodyPr vert="horz" wrap="square" lIns="91440" tIns="0" rIns="91440" bIns="0" numCol="1" anchor="ctr" anchorCtr="0" compatLnSpc="1">
            <a:prstTxWarp prst="textNoShape">
              <a:avLst/>
            </a:prstTxWarp>
          </a:bodyPr>
          <a:lstStyle/>
          <a:p>
            <a:pPr algn="ctr" eaLnBrk="0" fontAlgn="base" hangingPunct="0">
              <a:spcBef>
                <a:spcPct val="0"/>
              </a:spcBef>
              <a:spcAft>
                <a:spcPct val="0"/>
              </a:spcAft>
            </a:pPr>
            <a:r>
              <a:rPr lang="en-US" altLang="en-US" sz="1200" b="1">
                <a:solidFill>
                  <a:prstClr val="black"/>
                </a:solidFill>
                <a:latin typeface="Calibri" panose="020F0502020204030204" pitchFamily="34" charset="0"/>
                <a:ea typeface="Times New Roman" panose="02020603050405020304" pitchFamily="18" charset="0"/>
                <a:cs typeface="Times New Roman" panose="02020603050405020304" pitchFamily="18" charset="0"/>
              </a:rPr>
              <a:t>Goal 4</a:t>
            </a:r>
            <a:endParaRPr lang="en-US" altLang="en-US">
              <a:solidFill>
                <a:prstClr val="black"/>
              </a:solidFill>
            </a:endParaRPr>
          </a:p>
        </p:txBody>
      </p:sp>
      <p:sp>
        <p:nvSpPr>
          <p:cNvPr id="27" name="Rounded Rectangle 183"/>
          <p:cNvSpPr>
            <a:spLocks noChangeArrowheads="1"/>
          </p:cNvSpPr>
          <p:nvPr/>
        </p:nvSpPr>
        <p:spPr bwMode="auto">
          <a:xfrm>
            <a:off x="1249383" y="4600109"/>
            <a:ext cx="701944" cy="178663"/>
          </a:xfrm>
          <a:prstGeom prst="roundRect">
            <a:avLst>
              <a:gd name="adj" fmla="val 16667"/>
            </a:avLst>
          </a:prstGeom>
          <a:gradFill rotWithShape="1">
            <a:gsLst>
              <a:gs pos="0">
                <a:srgbClr val="FFBE86"/>
              </a:gs>
              <a:gs pos="35001">
                <a:srgbClr val="FFD0AA"/>
              </a:gs>
              <a:gs pos="100000">
                <a:srgbClr val="FFEBDB"/>
              </a:gs>
            </a:gsLst>
            <a:lin ang="16200000" scaled="1"/>
          </a:gradFill>
          <a:ln w="9525">
            <a:solidFill>
              <a:srgbClr val="F68C36"/>
            </a:solidFill>
            <a:round/>
            <a:headEnd/>
            <a:tailEnd/>
          </a:ln>
          <a:effectLst>
            <a:outerShdw dist="20000" dir="5400000" rotWithShape="0">
              <a:srgbClr val="000000">
                <a:alpha val="37999"/>
              </a:srgbClr>
            </a:outerShdw>
          </a:effectLst>
        </p:spPr>
        <p:txBody>
          <a:bodyPr vert="horz" wrap="square" lIns="91440" tIns="0" rIns="91440" bIns="0" numCol="1" anchor="ctr" anchorCtr="0" compatLnSpc="1">
            <a:prstTxWarp prst="textNoShape">
              <a:avLst/>
            </a:prstTxWarp>
          </a:bodyPr>
          <a:lstStyle/>
          <a:p>
            <a:pPr algn="ctr" eaLnBrk="0" fontAlgn="base" hangingPunct="0">
              <a:spcBef>
                <a:spcPct val="0"/>
              </a:spcBef>
              <a:spcAft>
                <a:spcPct val="0"/>
              </a:spcAft>
            </a:pPr>
            <a:r>
              <a:rPr lang="en-US" altLang="en-US" sz="1200" b="1">
                <a:solidFill>
                  <a:prstClr val="black"/>
                </a:solidFill>
                <a:latin typeface="Calibri" panose="020F0502020204030204" pitchFamily="34" charset="0"/>
                <a:ea typeface="Times New Roman" panose="02020603050405020304" pitchFamily="18" charset="0"/>
                <a:cs typeface="Times New Roman" panose="02020603050405020304" pitchFamily="18" charset="0"/>
              </a:rPr>
              <a:t>Goal 5</a:t>
            </a:r>
            <a:endParaRPr lang="en-US" altLang="en-US">
              <a:solidFill>
                <a:prstClr val="black"/>
              </a:solidFill>
            </a:endParaRPr>
          </a:p>
        </p:txBody>
      </p:sp>
      <p:sp>
        <p:nvSpPr>
          <p:cNvPr id="28" name="Straight Arrow Connector 31"/>
          <p:cNvSpPr>
            <a:spLocks noChangeShapeType="1"/>
          </p:cNvSpPr>
          <p:nvPr/>
        </p:nvSpPr>
        <p:spPr bwMode="auto">
          <a:xfrm>
            <a:off x="2706868" y="2285487"/>
            <a:ext cx="581186" cy="0"/>
          </a:xfrm>
          <a:prstGeom prst="straightConnector1">
            <a:avLst/>
          </a:prstGeom>
          <a:noFill/>
          <a:ln w="25400">
            <a:solidFill>
              <a:srgbClr val="9BBB59"/>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29" name="Straight Arrow Connector 184"/>
          <p:cNvSpPr>
            <a:spLocks noChangeShapeType="1"/>
          </p:cNvSpPr>
          <p:nvPr/>
        </p:nvSpPr>
        <p:spPr bwMode="auto">
          <a:xfrm>
            <a:off x="6542697" y="2285487"/>
            <a:ext cx="581186" cy="0"/>
          </a:xfrm>
          <a:prstGeom prst="straightConnector1">
            <a:avLst/>
          </a:prstGeom>
          <a:noFill/>
          <a:ln w="25400">
            <a:solidFill>
              <a:srgbClr val="9BBB59"/>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30" name="Straight Arrow Connector 185"/>
          <p:cNvSpPr>
            <a:spLocks noChangeShapeType="1"/>
          </p:cNvSpPr>
          <p:nvPr/>
        </p:nvSpPr>
        <p:spPr bwMode="auto">
          <a:xfrm flipV="1">
            <a:off x="4915376" y="1108443"/>
            <a:ext cx="0" cy="279995"/>
          </a:xfrm>
          <a:prstGeom prst="straightConnector1">
            <a:avLst/>
          </a:prstGeom>
          <a:noFill/>
          <a:ln w="25400">
            <a:solidFill>
              <a:srgbClr val="9BBB59"/>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31" name="Straight Arrow Connector 186"/>
          <p:cNvSpPr>
            <a:spLocks noChangeShapeType="1"/>
          </p:cNvSpPr>
          <p:nvPr/>
        </p:nvSpPr>
        <p:spPr bwMode="auto">
          <a:xfrm flipH="1" flipV="1">
            <a:off x="4900524" y="3218269"/>
            <a:ext cx="14853" cy="411192"/>
          </a:xfrm>
          <a:prstGeom prst="straightConnector1">
            <a:avLst/>
          </a:prstGeom>
          <a:noFill/>
          <a:ln w="25400">
            <a:solidFill>
              <a:srgbClr val="9BBB59"/>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32" name="Straight Arrow Connector 187"/>
          <p:cNvSpPr>
            <a:spLocks noChangeShapeType="1"/>
          </p:cNvSpPr>
          <p:nvPr/>
        </p:nvSpPr>
        <p:spPr bwMode="auto">
          <a:xfrm flipV="1">
            <a:off x="2004925" y="2573481"/>
            <a:ext cx="4520" cy="479991"/>
          </a:xfrm>
          <a:prstGeom prst="straightConnector1">
            <a:avLst/>
          </a:prstGeom>
          <a:noFill/>
          <a:ln w="25400">
            <a:solidFill>
              <a:srgbClr val="9BBB59"/>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33" name="Straight Arrow Connector 188"/>
          <p:cNvSpPr>
            <a:spLocks noChangeShapeType="1"/>
          </p:cNvSpPr>
          <p:nvPr/>
        </p:nvSpPr>
        <p:spPr bwMode="auto">
          <a:xfrm flipV="1">
            <a:off x="2009445" y="1517502"/>
            <a:ext cx="0" cy="479991"/>
          </a:xfrm>
          <a:prstGeom prst="straightConnector1">
            <a:avLst/>
          </a:prstGeom>
          <a:noFill/>
          <a:ln w="25400">
            <a:solidFill>
              <a:srgbClr val="9BBB59"/>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34" name="Text Box 2"/>
          <p:cNvSpPr txBox="1">
            <a:spLocks noChangeArrowheads="1"/>
          </p:cNvSpPr>
          <p:nvPr/>
        </p:nvSpPr>
        <p:spPr bwMode="auto">
          <a:xfrm>
            <a:off x="2094686" y="1616166"/>
            <a:ext cx="1049364" cy="43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1100" dirty="0">
                <a:solidFill>
                  <a:srgbClr val="4F6228"/>
                </a:solidFill>
                <a:latin typeface="Calibri" panose="020F0502020204030204" pitchFamily="34" charset="0"/>
                <a:ea typeface="Times New Roman" panose="02020603050405020304" pitchFamily="18" charset="0"/>
                <a:cs typeface="Calibri" panose="020F0502020204030204" pitchFamily="34" charset="0"/>
              </a:rPr>
              <a:t>Testing Data +</a:t>
            </a:r>
            <a:br>
              <a:rPr lang="en-US" altLang="en-US" sz="1100" dirty="0">
                <a:solidFill>
                  <a:srgbClr val="4F6228"/>
                </a:solidFill>
                <a:latin typeface="Calibri" panose="020F0502020204030204" pitchFamily="34" charset="0"/>
                <a:ea typeface="Times New Roman" panose="02020603050405020304" pitchFamily="18" charset="0"/>
                <a:cs typeface="Calibri" panose="020F0502020204030204" pitchFamily="34" charset="0"/>
              </a:rPr>
            </a:br>
            <a:r>
              <a:rPr lang="en-US" altLang="en-US" sz="1100" dirty="0">
                <a:solidFill>
                  <a:srgbClr val="4F6228"/>
                </a:solidFill>
                <a:latin typeface="Calibri" panose="020F0502020204030204" pitchFamily="34" charset="0"/>
                <a:ea typeface="Times New Roman" panose="02020603050405020304" pitchFamily="18" charset="0"/>
                <a:cs typeface="Calibri" panose="020F0502020204030204" pitchFamily="34" charset="0"/>
              </a:rPr>
              <a:t>Care Data</a:t>
            </a:r>
            <a:endParaRPr lang="en-US" altLang="en-US" dirty="0">
              <a:solidFill>
                <a:prstClr val="black"/>
              </a:solidFill>
            </a:endParaRPr>
          </a:p>
        </p:txBody>
      </p:sp>
      <p:sp>
        <p:nvSpPr>
          <p:cNvPr id="35" name="Text Box 2"/>
          <p:cNvSpPr txBox="1">
            <a:spLocks noChangeArrowheads="1"/>
          </p:cNvSpPr>
          <p:nvPr/>
        </p:nvSpPr>
        <p:spPr bwMode="auto">
          <a:xfrm>
            <a:off x="2094686" y="2704679"/>
            <a:ext cx="11281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1100" dirty="0">
                <a:solidFill>
                  <a:srgbClr val="4F6228"/>
                </a:solidFill>
                <a:latin typeface="Calibri" panose="020F0502020204030204" pitchFamily="34" charset="0"/>
                <a:ea typeface="Times New Roman" panose="02020603050405020304" pitchFamily="18" charset="0"/>
                <a:cs typeface="Calibri" panose="020F0502020204030204" pitchFamily="34" charset="0"/>
              </a:rPr>
              <a:t>Surveillance Data</a:t>
            </a:r>
            <a:endParaRPr lang="en-US" altLang="en-US" dirty="0">
              <a:solidFill>
                <a:prstClr val="black"/>
              </a:solidFill>
            </a:endParaRPr>
          </a:p>
        </p:txBody>
      </p:sp>
      <p:sp>
        <p:nvSpPr>
          <p:cNvPr id="36" name="Text Box 2"/>
          <p:cNvSpPr txBox="1">
            <a:spLocks noChangeArrowheads="1"/>
          </p:cNvSpPr>
          <p:nvPr/>
        </p:nvSpPr>
        <p:spPr bwMode="auto">
          <a:xfrm>
            <a:off x="5958282" y="1095110"/>
            <a:ext cx="1049364" cy="43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1100">
                <a:solidFill>
                  <a:srgbClr val="4F6228"/>
                </a:solidFill>
                <a:latin typeface="Calibri" panose="020F0502020204030204" pitchFamily="34" charset="0"/>
                <a:ea typeface="Times New Roman" panose="02020603050405020304" pitchFamily="18" charset="0"/>
                <a:cs typeface="Calibri" panose="020F0502020204030204" pitchFamily="34" charset="0"/>
              </a:rPr>
              <a:t>Outreach Data +</a:t>
            </a:r>
            <a:br>
              <a:rPr lang="en-US" altLang="en-US" sz="1100">
                <a:solidFill>
                  <a:srgbClr val="4F6228"/>
                </a:solidFill>
                <a:latin typeface="Calibri" panose="020F0502020204030204" pitchFamily="34" charset="0"/>
                <a:ea typeface="Times New Roman" panose="02020603050405020304" pitchFamily="18" charset="0"/>
                <a:cs typeface="Calibri" panose="020F0502020204030204" pitchFamily="34" charset="0"/>
              </a:rPr>
            </a:br>
            <a:r>
              <a:rPr lang="en-US" altLang="en-US" sz="1100">
                <a:solidFill>
                  <a:srgbClr val="4F6228"/>
                </a:solidFill>
                <a:latin typeface="Calibri" panose="020F0502020204030204" pitchFamily="34" charset="0"/>
                <a:ea typeface="Times New Roman" panose="02020603050405020304" pitchFamily="18" charset="0"/>
                <a:cs typeface="Calibri" panose="020F0502020204030204" pitchFamily="34" charset="0"/>
              </a:rPr>
              <a:t>Linkage Data</a:t>
            </a:r>
            <a:endParaRPr lang="en-US" altLang="en-US">
              <a:solidFill>
                <a:prstClr val="black"/>
              </a:solidFill>
            </a:endParaRPr>
          </a:p>
        </p:txBody>
      </p:sp>
      <p:sp>
        <p:nvSpPr>
          <p:cNvPr id="37" name="Text Box 2"/>
          <p:cNvSpPr txBox="1">
            <a:spLocks noChangeArrowheads="1"/>
          </p:cNvSpPr>
          <p:nvPr/>
        </p:nvSpPr>
        <p:spPr bwMode="auto">
          <a:xfrm>
            <a:off x="6391589" y="2861476"/>
            <a:ext cx="907942" cy="52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eaLnBrk="0" fontAlgn="base" hangingPunct="0">
              <a:spcBef>
                <a:spcPct val="0"/>
              </a:spcBef>
              <a:spcAft>
                <a:spcPct val="0"/>
              </a:spcAft>
            </a:pPr>
            <a:r>
              <a:rPr lang="en-US" altLang="en-US" sz="1100" dirty="0">
                <a:solidFill>
                  <a:srgbClr val="4F6228"/>
                </a:solidFill>
                <a:latin typeface="Calibri" panose="020F0502020204030204" pitchFamily="34" charset="0"/>
                <a:ea typeface="Times New Roman" panose="02020603050405020304" pitchFamily="18" charset="0"/>
                <a:cs typeface="Calibri" panose="020F0502020204030204" pitchFamily="34" charset="0"/>
              </a:rPr>
              <a:t>Full Care Continuum Data</a:t>
            </a:r>
            <a:endParaRPr lang="en-US" altLang="en-US" dirty="0">
              <a:solidFill>
                <a:prstClr val="black"/>
              </a:solidFill>
            </a:endParaRPr>
          </a:p>
        </p:txBody>
      </p:sp>
      <p:sp>
        <p:nvSpPr>
          <p:cNvPr id="38" name="Straight Arrow Connector 37"/>
          <p:cNvSpPr>
            <a:spLocks noChangeShapeType="1"/>
          </p:cNvSpPr>
          <p:nvPr/>
        </p:nvSpPr>
        <p:spPr bwMode="auto">
          <a:xfrm>
            <a:off x="5053569" y="1270040"/>
            <a:ext cx="904713" cy="0"/>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39" name="Straight Arrow Connector 193"/>
          <p:cNvSpPr>
            <a:spLocks noChangeShapeType="1"/>
          </p:cNvSpPr>
          <p:nvPr/>
        </p:nvSpPr>
        <p:spPr bwMode="auto">
          <a:xfrm flipV="1">
            <a:off x="6827479" y="2360152"/>
            <a:ext cx="0" cy="422925"/>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40" name="Text Box 2"/>
          <p:cNvSpPr txBox="1">
            <a:spLocks noChangeArrowheads="1"/>
          </p:cNvSpPr>
          <p:nvPr/>
        </p:nvSpPr>
        <p:spPr bwMode="auto">
          <a:xfrm>
            <a:off x="5006429" y="3344667"/>
            <a:ext cx="1278610" cy="35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900" dirty="0">
                <a:solidFill>
                  <a:srgbClr val="4F6228"/>
                </a:solidFill>
                <a:latin typeface="Calibri" panose="020F0502020204030204" pitchFamily="34" charset="0"/>
                <a:ea typeface="Times New Roman" panose="02020603050405020304" pitchFamily="18" charset="0"/>
                <a:cs typeface="Calibri" panose="020F0502020204030204" pitchFamily="34" charset="0"/>
              </a:rPr>
              <a:t>Personal Health Record Data</a:t>
            </a:r>
            <a:endParaRPr lang="en-US" altLang="en-US" dirty="0">
              <a:solidFill>
                <a:prstClr val="black"/>
              </a:solidFill>
            </a:endParaRPr>
          </a:p>
        </p:txBody>
      </p:sp>
      <p:sp>
        <p:nvSpPr>
          <p:cNvPr id="41" name="Straight Arrow Connector 186"/>
          <p:cNvSpPr>
            <a:spLocks noChangeShapeType="1"/>
          </p:cNvSpPr>
          <p:nvPr/>
        </p:nvSpPr>
        <p:spPr bwMode="auto">
          <a:xfrm flipH="1" flipV="1">
            <a:off x="2009445" y="4248649"/>
            <a:ext cx="14853" cy="411192"/>
          </a:xfrm>
          <a:prstGeom prst="straightConnector1">
            <a:avLst/>
          </a:prstGeom>
          <a:noFill/>
          <a:ln w="25400">
            <a:solidFill>
              <a:srgbClr val="9BBB59"/>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42" name="Straight Arrow Connector 186"/>
          <p:cNvSpPr>
            <a:spLocks noChangeShapeType="1"/>
          </p:cNvSpPr>
          <p:nvPr/>
        </p:nvSpPr>
        <p:spPr bwMode="auto">
          <a:xfrm flipH="1" flipV="1">
            <a:off x="4900524" y="4248649"/>
            <a:ext cx="14853" cy="411192"/>
          </a:xfrm>
          <a:prstGeom prst="straightConnector1">
            <a:avLst/>
          </a:prstGeom>
          <a:noFill/>
          <a:ln w="25400">
            <a:solidFill>
              <a:srgbClr val="9BBB59"/>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43" name="Straight Arrow Connector 186"/>
          <p:cNvSpPr>
            <a:spLocks noChangeShapeType="1"/>
          </p:cNvSpPr>
          <p:nvPr/>
        </p:nvSpPr>
        <p:spPr bwMode="auto">
          <a:xfrm flipH="1" flipV="1">
            <a:off x="7783853" y="4248649"/>
            <a:ext cx="14853" cy="411192"/>
          </a:xfrm>
          <a:prstGeom prst="straightConnector1">
            <a:avLst/>
          </a:prstGeom>
          <a:noFill/>
          <a:ln w="25400">
            <a:solidFill>
              <a:srgbClr val="9BBB59"/>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pic>
        <p:nvPicPr>
          <p:cNvPr id="44" name="Picture 153" descr="check, checkmark, green, ok, tick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24677" y="5856085"/>
            <a:ext cx="187271" cy="15466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53" descr="check, checkmark, green, ok, tick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24677" y="5689688"/>
            <a:ext cx="187271" cy="154664"/>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2"/>
          <p:cNvSpPr txBox="1">
            <a:spLocks noChangeArrowheads="1"/>
          </p:cNvSpPr>
          <p:nvPr/>
        </p:nvSpPr>
        <p:spPr bwMode="auto">
          <a:xfrm>
            <a:off x="3728465" y="3022006"/>
            <a:ext cx="2347347" cy="15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t" anchorCtr="0" compatLnSpc="1">
            <a:prstTxWarp prst="textNoShape">
              <a:avLst/>
            </a:prstTxWarp>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ctr"/>
            <a:r>
              <a:rPr lang="en-US" altLang="en-US" sz="900">
                <a:solidFill>
                  <a:prstClr val="black"/>
                </a:solidFill>
                <a:latin typeface="Calibri" panose="020F0502020204030204" pitchFamily="34" charset="0"/>
                <a:ea typeface="Times New Roman" panose="02020603050405020304" pitchFamily="18" charset="0"/>
                <a:cs typeface="Calibri" panose="020F0502020204030204" pitchFamily="34" charset="0"/>
              </a:rPr>
              <a:t>SaaS</a:t>
            </a:r>
            <a:endParaRPr lang="en-US" altLang="en-US">
              <a:solidFill>
                <a:prstClr val="black"/>
              </a:solidFill>
            </a:endParaRPr>
          </a:p>
        </p:txBody>
      </p:sp>
      <p:sp>
        <p:nvSpPr>
          <p:cNvPr id="47" name="Straight Arrow Connector 186"/>
          <p:cNvSpPr>
            <a:spLocks noChangeShapeType="1"/>
          </p:cNvSpPr>
          <p:nvPr/>
        </p:nvSpPr>
        <p:spPr bwMode="auto">
          <a:xfrm flipH="1" flipV="1">
            <a:off x="6066125" y="2936141"/>
            <a:ext cx="437827" cy="801585"/>
          </a:xfrm>
          <a:prstGeom prst="straightConnector1">
            <a:avLst/>
          </a:prstGeom>
          <a:noFill/>
          <a:ln w="25400">
            <a:solidFill>
              <a:srgbClr val="9BBB59"/>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48" name="Oval 4"/>
          <p:cNvSpPr>
            <a:spLocks noChangeArrowheads="1"/>
          </p:cNvSpPr>
          <p:nvPr/>
        </p:nvSpPr>
        <p:spPr bwMode="auto">
          <a:xfrm>
            <a:off x="6336053" y="3680660"/>
            <a:ext cx="1412928" cy="738119"/>
          </a:xfrm>
          <a:prstGeom prst="ellipse">
            <a:avLst/>
          </a:prstGeom>
          <a:gradFill rotWithShape="1">
            <a:gsLst>
              <a:gs pos="0">
                <a:srgbClr val="A3C4FF"/>
              </a:gs>
              <a:gs pos="35001">
                <a:srgbClr val="BFD5FF"/>
              </a:gs>
              <a:gs pos="100000">
                <a:srgbClr val="E5EEFF"/>
              </a:gs>
            </a:gsLst>
            <a:lin ang="16200000" scaled="1"/>
          </a:gradFill>
          <a:ln w="9525">
            <a:solidFill>
              <a:srgbClr val="4579B8"/>
            </a:solidFill>
            <a:round/>
            <a:headEnd/>
            <a:tailEnd/>
          </a:ln>
          <a:effectLst>
            <a:outerShdw dist="20000" dir="5400000" rotWithShape="0">
              <a:srgbClr val="000000">
                <a:alpha val="37999"/>
              </a:srgbClr>
            </a:outerShdw>
          </a:effectLst>
        </p:spPr>
        <p:txBody>
          <a:bodyPr vert="horz" wrap="square" lIns="0" tIns="0" rIns="0" bIns="0" numCol="1" anchor="t" anchorCtr="0" compatLnSpc="1">
            <a:prstTxWarp prst="textNoShape">
              <a:avLst/>
            </a:prstTxWarp>
          </a:bodyPr>
          <a:lstStyle/>
          <a:p>
            <a:pPr algn="ctr" eaLnBrk="0" fontAlgn="base" hangingPunct="0">
              <a:spcBef>
                <a:spcPct val="0"/>
              </a:spcBef>
              <a:spcAft>
                <a:spcPct val="0"/>
              </a:spcAft>
            </a:pPr>
            <a:r>
              <a:rPr lang="en-US" altLang="en-US" sz="800">
                <a:solidFill>
                  <a:prstClr val="black"/>
                </a:solidFill>
                <a:latin typeface="Calibri" panose="020F0502020204030204" pitchFamily="34" charset="0"/>
                <a:ea typeface="Times New Roman" panose="02020603050405020304" pitchFamily="18" charset="0"/>
                <a:cs typeface="Times New Roman" panose="02020603050405020304" pitchFamily="18" charset="0"/>
              </a:rPr>
              <a:t>18 Medical and Support Providers, serving 1,600 consumers</a:t>
            </a:r>
            <a:endParaRPr lang="en-US" altLang="en-US">
              <a:solidFill>
                <a:prstClr val="black"/>
              </a:solidFill>
            </a:endParaRPr>
          </a:p>
        </p:txBody>
      </p:sp>
      <p:sp>
        <p:nvSpPr>
          <p:cNvPr id="49" name="Oval 3"/>
          <p:cNvSpPr>
            <a:spLocks noChangeArrowheads="1"/>
          </p:cNvSpPr>
          <p:nvPr/>
        </p:nvSpPr>
        <p:spPr bwMode="auto">
          <a:xfrm>
            <a:off x="6319909" y="3609195"/>
            <a:ext cx="1412928" cy="738119"/>
          </a:xfrm>
          <a:prstGeom prst="ellipse">
            <a:avLst/>
          </a:prstGeom>
          <a:gradFill rotWithShape="1">
            <a:gsLst>
              <a:gs pos="0">
                <a:srgbClr val="A3C4FF"/>
              </a:gs>
              <a:gs pos="35001">
                <a:srgbClr val="BFD5FF"/>
              </a:gs>
              <a:gs pos="100000">
                <a:srgbClr val="E5EEFF"/>
              </a:gs>
            </a:gsLst>
            <a:lin ang="16200000" scaled="1"/>
          </a:gradFill>
          <a:ln w="9525">
            <a:solidFill>
              <a:srgbClr val="4579B8"/>
            </a:solidFill>
            <a:round/>
            <a:headEnd/>
            <a:tailEnd/>
          </a:ln>
          <a:effectLst>
            <a:outerShdw dist="20000" dir="5400000" rotWithShape="0">
              <a:srgbClr val="000000">
                <a:alpha val="37999"/>
              </a:srgbClr>
            </a:outerShdw>
          </a:effectLst>
        </p:spPr>
        <p:txBody>
          <a:bodyPr vert="horz" wrap="square" lIns="0" tIns="0" rIns="0" bIns="0" numCol="1" anchor="t" anchorCtr="0" compatLnSpc="1">
            <a:prstTxWarp prst="textNoShape">
              <a:avLst/>
            </a:prstTxWarp>
          </a:bodyPr>
          <a:lstStyle/>
          <a:p>
            <a:pPr algn="ctr" eaLnBrk="0" fontAlgn="base" hangingPunct="0">
              <a:spcBef>
                <a:spcPct val="0"/>
              </a:spcBef>
              <a:spcAft>
                <a:spcPct val="0"/>
              </a:spcAft>
            </a:pPr>
            <a:r>
              <a:rPr lang="en-US" altLang="en-US" sz="8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18 Medical and Support Providers, serving 1,600 consumers</a:t>
            </a:r>
            <a:endParaRPr lang="en-US" altLang="en-US" dirty="0">
              <a:solidFill>
                <a:prstClr val="black"/>
              </a:solidFill>
            </a:endParaRPr>
          </a:p>
        </p:txBody>
      </p:sp>
      <p:sp>
        <p:nvSpPr>
          <p:cNvPr id="50" name="Rectangle 205"/>
          <p:cNvSpPr>
            <a:spLocks noChangeArrowheads="1"/>
          </p:cNvSpPr>
          <p:nvPr/>
        </p:nvSpPr>
        <p:spPr bwMode="auto">
          <a:xfrm>
            <a:off x="1319125" y="835915"/>
            <a:ext cx="1491711" cy="633588"/>
          </a:xfrm>
          <a:prstGeom prst="rect">
            <a:avLst/>
          </a:prstGeom>
          <a:gradFill rotWithShape="1">
            <a:gsLst>
              <a:gs pos="0">
                <a:srgbClr val="A3C4FF"/>
              </a:gs>
              <a:gs pos="35001">
                <a:srgbClr val="BFD5FF"/>
              </a:gs>
              <a:gs pos="100000">
                <a:srgbClr val="E5EEFF"/>
              </a:gs>
            </a:gsLst>
            <a:lin ang="16200000" scaled="1"/>
          </a:gradFill>
          <a:ln w="9525">
            <a:solidFill>
              <a:srgbClr val="4579B8"/>
            </a:solidFill>
            <a:miter lim="800000"/>
            <a:headEnd/>
            <a:tailEnd/>
          </a:ln>
          <a:effectLst>
            <a:outerShdw dist="20000" dir="5400000" rotWithShape="0">
              <a:srgbClr val="000000">
                <a:alpha val="37999"/>
              </a:srgbClr>
            </a:outerShdw>
          </a:effectLst>
        </p:spPr>
        <p:txBody>
          <a:bodyPr vert="horz" wrap="square" lIns="91440" tIns="91440" rIns="91440" bIns="45720" numCol="1" anchor="t" anchorCtr="0" compatLnSpc="1">
            <a:prstTxWarp prst="textNoShape">
              <a:avLst/>
            </a:prstTxWarp>
          </a:bodyPr>
          <a:lstStyle/>
          <a:p>
            <a:pPr algn="ctr" eaLnBrk="0" fontAlgn="base" hangingPunct="0">
              <a:spcBef>
                <a:spcPct val="0"/>
              </a:spcBef>
              <a:spcAft>
                <a:spcPct val="0"/>
              </a:spcAft>
            </a:pPr>
            <a: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St. Joseph’s Hospital and Medical Center</a:t>
            </a:r>
            <a:b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br>
            <a: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(Lab Tracker)</a:t>
            </a:r>
            <a:endParaRPr lang="en-US" altLang="en-US" dirty="0">
              <a:solidFill>
                <a:prstClr val="black"/>
              </a:solidFill>
            </a:endParaRPr>
          </a:p>
        </p:txBody>
      </p:sp>
    </p:spTree>
    <p:extLst>
      <p:ext uri="{BB962C8B-B14F-4D97-AF65-F5344CB8AC3E}">
        <p14:creationId xmlns:p14="http://schemas.microsoft.com/office/powerpoint/2010/main" val="23031659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500"/>
                                        <p:tgtEl>
                                          <p:spTgt spid="4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500"/>
                                        <p:tgtEl>
                                          <p:spTgt spid="4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500"/>
                                        <p:tgtEl>
                                          <p:spTgt spid="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fade">
                                      <p:cBhvr>
                                        <p:cTn id="98" dur="500"/>
                                        <p:tgtEl>
                                          <p:spTgt spid="4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fade">
                                      <p:cBhvr>
                                        <p:cTn id="101" dur="500"/>
                                        <p:tgtEl>
                                          <p:spTgt spid="4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3"/>
                                        </p:tgtEl>
                                        <p:attrNameLst>
                                          <p:attrName>style.visibility</p:attrName>
                                        </p:attrNameLst>
                                      </p:cBhvr>
                                      <p:to>
                                        <p:strVal val="visible"/>
                                      </p:to>
                                    </p:set>
                                    <p:animEffect transition="in" filter="fade">
                                      <p:cBhvr>
                                        <p:cTn id="104" dur="500"/>
                                        <p:tgtEl>
                                          <p:spTgt spid="4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par>
                                <p:cTn id="108" presetID="10" presetClass="entr" presetSubtype="0" fill="hold"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500"/>
                                        <p:tgtEl>
                                          <p:spTgt spid="2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9"/>
                                        </p:tgtEl>
                                        <p:attrNameLst>
                                          <p:attrName>style.visibility</p:attrName>
                                        </p:attrNameLst>
                                      </p:cBhvr>
                                      <p:to>
                                        <p:strVal val="visible"/>
                                      </p:to>
                                    </p:set>
                                    <p:animEffect transition="in" filter="fade">
                                      <p:cBhvr>
                                        <p:cTn id="113" dur="500"/>
                                        <p:tgtEl>
                                          <p:spTgt spid="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0"/>
                                        </p:tgtEl>
                                        <p:attrNameLst>
                                          <p:attrName>style.visibility</p:attrName>
                                        </p:attrNameLst>
                                      </p:cBhvr>
                                      <p:to>
                                        <p:strVal val="visible"/>
                                      </p:to>
                                    </p:set>
                                    <p:animEffect transition="in" filter="fade">
                                      <p:cBhvr>
                                        <p:cTn id="116" dur="500"/>
                                        <p:tgtEl>
                                          <p:spTgt spid="10"/>
                                        </p:tgtEl>
                                      </p:cBhvr>
                                    </p:animEffect>
                                  </p:childTnLst>
                                </p:cTn>
                              </p:par>
                              <p:par>
                                <p:cTn id="117" presetID="10" presetClass="entr" presetSubtype="0" fill="hold"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10" presetClass="entr" presetSubtype="0" fill="hold" nodeType="withEffect">
                                  <p:stCondLst>
                                    <p:cond delay="0"/>
                                  </p:stCondLst>
                                  <p:childTnLst>
                                    <p:set>
                                      <p:cBhvr>
                                        <p:cTn id="121" dur="1" fill="hold">
                                          <p:stCondLst>
                                            <p:cond delay="0"/>
                                          </p:stCondLst>
                                        </p:cTn>
                                        <p:tgtEl>
                                          <p:spTgt spid="44"/>
                                        </p:tgtEl>
                                        <p:attrNameLst>
                                          <p:attrName>style.visibility</p:attrName>
                                        </p:attrNameLst>
                                      </p:cBhvr>
                                      <p:to>
                                        <p:strVal val="visible"/>
                                      </p:to>
                                    </p:set>
                                    <p:animEffect transition="in" filter="fade">
                                      <p:cBhvr>
                                        <p:cTn id="122" dur="500"/>
                                        <p:tgtEl>
                                          <p:spTgt spid="44"/>
                                        </p:tgtEl>
                                      </p:cBhvr>
                                    </p:animEffect>
                                  </p:childTnLst>
                                </p:cTn>
                              </p:par>
                              <p:par>
                                <p:cTn id="123" presetID="10" presetClass="entr" presetSubtype="0" fill="hold" nodeType="withEffect">
                                  <p:stCondLst>
                                    <p:cond delay="0"/>
                                  </p:stCondLst>
                                  <p:childTnLst>
                                    <p:set>
                                      <p:cBhvr>
                                        <p:cTn id="124" dur="1" fill="hold">
                                          <p:stCondLst>
                                            <p:cond delay="0"/>
                                          </p:stCondLst>
                                        </p:cTn>
                                        <p:tgtEl>
                                          <p:spTgt spid="11"/>
                                        </p:tgtEl>
                                        <p:attrNameLst>
                                          <p:attrName>style.visibility</p:attrName>
                                        </p:attrNameLst>
                                      </p:cBhvr>
                                      <p:to>
                                        <p:strVal val="visible"/>
                                      </p:to>
                                    </p:set>
                                    <p:animEffect transition="in" filter="fade">
                                      <p:cBhvr>
                                        <p:cTn id="125" dur="500"/>
                                        <p:tgtEl>
                                          <p:spTgt spid="11"/>
                                        </p:tgtEl>
                                      </p:cBhvr>
                                    </p:animEffect>
                                  </p:childTnLst>
                                </p:cTn>
                              </p:par>
                              <p:par>
                                <p:cTn id="126" presetID="10" presetClass="entr" presetSubtype="0" fill="hold" nodeType="withEffect">
                                  <p:stCondLst>
                                    <p:cond delay="0"/>
                                  </p:stCondLst>
                                  <p:childTnLst>
                                    <p:set>
                                      <p:cBhvr>
                                        <p:cTn id="127" dur="1" fill="hold">
                                          <p:stCondLst>
                                            <p:cond delay="0"/>
                                          </p:stCondLst>
                                        </p:cTn>
                                        <p:tgtEl>
                                          <p:spTgt spid="12"/>
                                        </p:tgtEl>
                                        <p:attrNameLst>
                                          <p:attrName>style.visibility</p:attrName>
                                        </p:attrNameLst>
                                      </p:cBhvr>
                                      <p:to>
                                        <p:strVal val="visible"/>
                                      </p:to>
                                    </p:set>
                                    <p:animEffect transition="in" filter="fade">
                                      <p:cBhvr>
                                        <p:cTn id="128" dur="500"/>
                                        <p:tgtEl>
                                          <p:spTgt spid="12"/>
                                        </p:tgtEl>
                                      </p:cBhvr>
                                    </p:animEffect>
                                  </p:childTnLst>
                                </p:cTn>
                              </p:par>
                              <p:par>
                                <p:cTn id="129" presetID="10" presetClass="entr" presetSubtype="0" fill="hold" nodeType="withEffect">
                                  <p:stCondLst>
                                    <p:cond delay="0"/>
                                  </p:stCondLst>
                                  <p:childTnLst>
                                    <p:set>
                                      <p:cBhvr>
                                        <p:cTn id="130" dur="1" fill="hold">
                                          <p:stCondLst>
                                            <p:cond delay="0"/>
                                          </p:stCondLst>
                                        </p:cTn>
                                        <p:tgtEl>
                                          <p:spTgt spid="15"/>
                                        </p:tgtEl>
                                        <p:attrNameLst>
                                          <p:attrName>style.visibility</p:attrName>
                                        </p:attrNameLst>
                                      </p:cBhvr>
                                      <p:to>
                                        <p:strVal val="visible"/>
                                      </p:to>
                                    </p:set>
                                    <p:animEffect transition="in" filter="fade">
                                      <p:cBhvr>
                                        <p:cTn id="131" dur="500"/>
                                        <p:tgtEl>
                                          <p:spTgt spid="15"/>
                                        </p:tgtEl>
                                      </p:cBhvr>
                                    </p:animEffect>
                                  </p:childTnLst>
                                </p:cTn>
                              </p:par>
                              <p:par>
                                <p:cTn id="132" presetID="10" presetClass="entr" presetSubtype="0" fill="hold" nodeType="withEffect">
                                  <p:stCondLst>
                                    <p:cond delay="0"/>
                                  </p:stCondLst>
                                  <p:childTnLst>
                                    <p:set>
                                      <p:cBhvr>
                                        <p:cTn id="133" dur="1" fill="hold">
                                          <p:stCondLst>
                                            <p:cond delay="0"/>
                                          </p:stCondLst>
                                        </p:cTn>
                                        <p:tgtEl>
                                          <p:spTgt spid="14"/>
                                        </p:tgtEl>
                                        <p:attrNameLst>
                                          <p:attrName>style.visibility</p:attrName>
                                        </p:attrNameLst>
                                      </p:cBhvr>
                                      <p:to>
                                        <p:strVal val="visible"/>
                                      </p:to>
                                    </p:set>
                                    <p:animEffect transition="in" filter="fade">
                                      <p:cBhvr>
                                        <p:cTn id="134" dur="500"/>
                                        <p:tgtEl>
                                          <p:spTgt spid="14"/>
                                        </p:tgtEl>
                                      </p:cBhvr>
                                    </p:animEffect>
                                  </p:childTnLst>
                                </p:cTn>
                              </p:par>
                              <p:par>
                                <p:cTn id="135" presetID="10" presetClass="entr" presetSubtype="0" fill="hold" nodeType="withEffect">
                                  <p:stCondLst>
                                    <p:cond delay="0"/>
                                  </p:stCondLst>
                                  <p:childTnLst>
                                    <p:set>
                                      <p:cBhvr>
                                        <p:cTn id="136" dur="1" fill="hold">
                                          <p:stCondLst>
                                            <p:cond delay="0"/>
                                          </p:stCondLst>
                                        </p:cTn>
                                        <p:tgtEl>
                                          <p:spTgt spid="13"/>
                                        </p:tgtEl>
                                        <p:attrNameLst>
                                          <p:attrName>style.visibility</p:attrName>
                                        </p:attrNameLst>
                                      </p:cBhvr>
                                      <p:to>
                                        <p:strVal val="visible"/>
                                      </p:to>
                                    </p:set>
                                    <p:animEffect transition="in" filter="fade">
                                      <p:cBhvr>
                                        <p:cTn id="1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6" grpId="0" animBg="1"/>
      <p:bldP spid="17" grpId="0" animBg="1"/>
      <p:bldP spid="18" grpId="0" animBg="1"/>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p:bldP spid="38" grpId="0" animBg="1"/>
      <p:bldP spid="39" grpId="0" animBg="1"/>
      <p:bldP spid="40" grpId="0"/>
      <p:bldP spid="41" grpId="0" animBg="1"/>
      <p:bldP spid="42" grpId="0" animBg="1"/>
      <p:bldP spid="43" grpId="0" animBg="1"/>
      <p:bldP spid="47" grpId="0" animBg="1"/>
      <p:bldP spid="48" grpId="0" animBg="1"/>
      <p:bldP spid="49"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a:off x="3935415" y="1152530"/>
            <a:ext cx="1069975" cy="695325"/>
          </a:xfrm>
          <a:custGeom>
            <a:avLst/>
            <a:gdLst>
              <a:gd name="T0" fmla="*/ 169 w 1696"/>
              <a:gd name="T1" fmla="*/ 1099 h 1099"/>
              <a:gd name="T2" fmla="*/ 1526 w 1696"/>
              <a:gd name="T3" fmla="*/ 1099 h 1099"/>
              <a:gd name="T4" fmla="*/ 1696 w 1696"/>
              <a:gd name="T5" fmla="*/ 930 h 1099"/>
              <a:gd name="T6" fmla="*/ 1696 w 1696"/>
              <a:gd name="T7" fmla="*/ 930 h 1099"/>
              <a:gd name="T8" fmla="*/ 1696 w 1696"/>
              <a:gd name="T9" fmla="*/ 169 h 1099"/>
              <a:gd name="T10" fmla="*/ 1526 w 1696"/>
              <a:gd name="T11" fmla="*/ 0 h 1099"/>
              <a:gd name="T12" fmla="*/ 1526 w 1696"/>
              <a:gd name="T13" fmla="*/ 0 h 1099"/>
              <a:gd name="T14" fmla="*/ 169 w 1696"/>
              <a:gd name="T15" fmla="*/ 0 h 1099"/>
              <a:gd name="T16" fmla="*/ 0 w 1696"/>
              <a:gd name="T17" fmla="*/ 169 h 1099"/>
              <a:gd name="T18" fmla="*/ 0 w 1696"/>
              <a:gd name="T19" fmla="*/ 169 h 1099"/>
              <a:gd name="T20" fmla="*/ 0 w 1696"/>
              <a:gd name="T21" fmla="*/ 930 h 1099"/>
              <a:gd name="T22" fmla="*/ 169 w 1696"/>
              <a:gd name="T23" fmla="*/ 1099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6" h="1099">
                <a:moveTo>
                  <a:pt x="169" y="1099"/>
                </a:moveTo>
                <a:lnTo>
                  <a:pt x="1526" y="1099"/>
                </a:lnTo>
                <a:cubicBezTo>
                  <a:pt x="1620" y="1099"/>
                  <a:pt x="1696" y="1023"/>
                  <a:pt x="1696" y="930"/>
                </a:cubicBezTo>
                <a:cubicBezTo>
                  <a:pt x="1696" y="930"/>
                  <a:pt x="1696" y="930"/>
                  <a:pt x="1696" y="930"/>
                </a:cubicBezTo>
                <a:lnTo>
                  <a:pt x="1696" y="169"/>
                </a:lnTo>
                <a:cubicBezTo>
                  <a:pt x="1696" y="76"/>
                  <a:pt x="1620" y="0"/>
                  <a:pt x="1526" y="0"/>
                </a:cubicBezTo>
                <a:lnTo>
                  <a:pt x="1526" y="0"/>
                </a:lnTo>
                <a:lnTo>
                  <a:pt x="169" y="0"/>
                </a:lnTo>
                <a:cubicBezTo>
                  <a:pt x="76" y="0"/>
                  <a:pt x="0" y="76"/>
                  <a:pt x="0" y="169"/>
                </a:cubicBezTo>
                <a:lnTo>
                  <a:pt x="0" y="169"/>
                </a:lnTo>
                <a:lnTo>
                  <a:pt x="0" y="930"/>
                </a:lnTo>
                <a:cubicBezTo>
                  <a:pt x="0" y="1023"/>
                  <a:pt x="76" y="1099"/>
                  <a:pt x="169" y="1099"/>
                </a:cubicBezTo>
                <a:close/>
              </a:path>
            </a:pathLst>
          </a:cu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231" name="Group 230"/>
          <p:cNvGrpSpPr/>
          <p:nvPr/>
        </p:nvGrpSpPr>
        <p:grpSpPr>
          <a:xfrm>
            <a:off x="1822453" y="555629"/>
            <a:ext cx="5294312" cy="809625"/>
            <a:chOff x="1822451" y="555626"/>
            <a:chExt cx="5294312" cy="809625"/>
          </a:xfrm>
        </p:grpSpPr>
        <p:grpSp>
          <p:nvGrpSpPr>
            <p:cNvPr id="215" name="Group 214"/>
            <p:cNvGrpSpPr/>
            <p:nvPr/>
          </p:nvGrpSpPr>
          <p:grpSpPr>
            <a:xfrm>
              <a:off x="1822451" y="558801"/>
              <a:ext cx="2162175" cy="804863"/>
              <a:chOff x="1822451" y="558801"/>
              <a:chExt cx="2162175" cy="804863"/>
            </a:xfrm>
          </p:grpSpPr>
          <p:sp>
            <p:nvSpPr>
              <p:cNvPr id="28" name="Freeform 24"/>
              <p:cNvSpPr>
                <a:spLocks noEditPoints="1"/>
              </p:cNvSpPr>
              <p:nvPr/>
            </p:nvSpPr>
            <p:spPr bwMode="auto">
              <a:xfrm>
                <a:off x="1822451" y="558801"/>
                <a:ext cx="2162175" cy="804863"/>
              </a:xfrm>
              <a:custGeom>
                <a:avLst/>
                <a:gdLst>
                  <a:gd name="T0" fmla="*/ 3257 w 3429"/>
                  <a:gd name="T1" fmla="*/ 879 h 1274"/>
                  <a:gd name="T2" fmla="*/ 3119 w 3429"/>
                  <a:gd name="T3" fmla="*/ 746 h 1274"/>
                  <a:gd name="T4" fmla="*/ 3154 w 3429"/>
                  <a:gd name="T5" fmla="*/ 706 h 1274"/>
                  <a:gd name="T6" fmla="*/ 3296 w 3429"/>
                  <a:gd name="T7" fmla="*/ 842 h 1274"/>
                  <a:gd name="T8" fmla="*/ 3418 w 3429"/>
                  <a:gd name="T9" fmla="*/ 1010 h 1274"/>
                  <a:gd name="T10" fmla="*/ 2917 w 3429"/>
                  <a:gd name="T11" fmla="*/ 574 h 1274"/>
                  <a:gd name="T12" fmla="*/ 2758 w 3429"/>
                  <a:gd name="T13" fmla="*/ 456 h 1274"/>
                  <a:gd name="T14" fmla="*/ 2614 w 3429"/>
                  <a:gd name="T15" fmla="*/ 363 h 1274"/>
                  <a:gd name="T16" fmla="*/ 2640 w 3429"/>
                  <a:gd name="T17" fmla="*/ 317 h 1274"/>
                  <a:gd name="T18" fmla="*/ 2789 w 3429"/>
                  <a:gd name="T19" fmla="*/ 413 h 1274"/>
                  <a:gd name="T20" fmla="*/ 2950 w 3429"/>
                  <a:gd name="T21" fmla="*/ 532 h 1274"/>
                  <a:gd name="T22" fmla="*/ 2917 w 3429"/>
                  <a:gd name="T23" fmla="*/ 574 h 1274"/>
                  <a:gd name="T24" fmla="*/ 2256 w 3429"/>
                  <a:gd name="T25" fmla="*/ 184 h 1274"/>
                  <a:gd name="T26" fmla="*/ 2034 w 3429"/>
                  <a:gd name="T27" fmla="*/ 112 h 1274"/>
                  <a:gd name="T28" fmla="*/ 2049 w 3429"/>
                  <a:gd name="T29" fmla="*/ 60 h 1274"/>
                  <a:gd name="T30" fmla="*/ 2277 w 3429"/>
                  <a:gd name="T31" fmla="*/ 135 h 1274"/>
                  <a:gd name="T32" fmla="*/ 2416 w 3429"/>
                  <a:gd name="T33" fmla="*/ 225 h 1274"/>
                  <a:gd name="T34" fmla="*/ 1776 w 3429"/>
                  <a:gd name="T35" fmla="*/ 63 h 1274"/>
                  <a:gd name="T36" fmla="*/ 1646 w 3429"/>
                  <a:gd name="T37" fmla="*/ 53 h 1274"/>
                  <a:gd name="T38" fmla="*/ 1412 w 3429"/>
                  <a:gd name="T39" fmla="*/ 65 h 1274"/>
                  <a:gd name="T40" fmla="*/ 1412 w 3429"/>
                  <a:gd name="T41" fmla="*/ 65 h 1274"/>
                  <a:gd name="T42" fmla="*/ 1403 w 3429"/>
                  <a:gd name="T43" fmla="*/ 12 h 1274"/>
                  <a:gd name="T44" fmla="*/ 1527 w 3429"/>
                  <a:gd name="T45" fmla="*/ 1 h 1274"/>
                  <a:gd name="T46" fmla="*/ 1772 w 3429"/>
                  <a:gd name="T47" fmla="*/ 8 h 1274"/>
                  <a:gd name="T48" fmla="*/ 1807 w 3429"/>
                  <a:gd name="T49" fmla="*/ 40 h 1274"/>
                  <a:gd name="T50" fmla="*/ 1156 w 3429"/>
                  <a:gd name="T51" fmla="*/ 123 h 1274"/>
                  <a:gd name="T52" fmla="*/ 972 w 3429"/>
                  <a:gd name="T53" fmla="*/ 195 h 1274"/>
                  <a:gd name="T54" fmla="*/ 825 w 3429"/>
                  <a:gd name="T55" fmla="*/ 278 h 1274"/>
                  <a:gd name="T56" fmla="*/ 797 w 3429"/>
                  <a:gd name="T57" fmla="*/ 233 h 1274"/>
                  <a:gd name="T58" fmla="*/ 951 w 3429"/>
                  <a:gd name="T59" fmla="*/ 146 h 1274"/>
                  <a:gd name="T60" fmla="*/ 1140 w 3429"/>
                  <a:gd name="T61" fmla="*/ 72 h 1274"/>
                  <a:gd name="T62" fmla="*/ 1156 w 3429"/>
                  <a:gd name="T63" fmla="*/ 123 h 1274"/>
                  <a:gd name="T64" fmla="*/ 579 w 3429"/>
                  <a:gd name="T65" fmla="*/ 468 h 1274"/>
                  <a:gd name="T66" fmla="*/ 404 w 3429"/>
                  <a:gd name="T67" fmla="*/ 657 h 1274"/>
                  <a:gd name="T68" fmla="*/ 330 w 3429"/>
                  <a:gd name="T69" fmla="*/ 711 h 1274"/>
                  <a:gd name="T70" fmla="*/ 363 w 3429"/>
                  <a:gd name="T71" fmla="*/ 622 h 1274"/>
                  <a:gd name="T72" fmla="*/ 544 w 3429"/>
                  <a:gd name="T73" fmla="*/ 427 h 1274"/>
                  <a:gd name="T74" fmla="*/ 618 w 3429"/>
                  <a:gd name="T75" fmla="*/ 398 h 1274"/>
                  <a:gd name="T76" fmla="*/ 220 w 3429"/>
                  <a:gd name="T77" fmla="*/ 924 h 1274"/>
                  <a:gd name="T78" fmla="*/ 104 w 3429"/>
                  <a:gd name="T79" fmla="*/ 1142 h 1274"/>
                  <a:gd name="T80" fmla="*/ 20 w 3429"/>
                  <a:gd name="T81" fmla="*/ 1269 h 1274"/>
                  <a:gd name="T82" fmla="*/ 57 w 3429"/>
                  <a:gd name="T83" fmla="*/ 1119 h 1274"/>
                  <a:gd name="T84" fmla="*/ 174 w 3429"/>
                  <a:gd name="T85" fmla="*/ 897 h 1274"/>
                  <a:gd name="T86" fmla="*/ 220 w 3429"/>
                  <a:gd name="T87" fmla="*/ 92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29" h="1274">
                    <a:moveTo>
                      <a:pt x="3380" y="1009"/>
                    </a:moveTo>
                    <a:lnTo>
                      <a:pt x="3257" y="879"/>
                    </a:lnTo>
                    <a:lnTo>
                      <a:pt x="3133" y="759"/>
                    </a:lnTo>
                    <a:lnTo>
                      <a:pt x="3119" y="746"/>
                    </a:lnTo>
                    <a:cubicBezTo>
                      <a:pt x="3107" y="736"/>
                      <a:pt x="3106" y="719"/>
                      <a:pt x="3116" y="708"/>
                    </a:cubicBezTo>
                    <a:cubicBezTo>
                      <a:pt x="3126" y="697"/>
                      <a:pt x="3143" y="696"/>
                      <a:pt x="3154" y="706"/>
                    </a:cubicBezTo>
                    <a:lnTo>
                      <a:pt x="3170" y="720"/>
                    </a:lnTo>
                    <a:lnTo>
                      <a:pt x="3296" y="842"/>
                    </a:lnTo>
                    <a:lnTo>
                      <a:pt x="3419" y="972"/>
                    </a:lnTo>
                    <a:cubicBezTo>
                      <a:pt x="3429" y="983"/>
                      <a:pt x="3428" y="1000"/>
                      <a:pt x="3418" y="1010"/>
                    </a:cubicBezTo>
                    <a:cubicBezTo>
                      <a:pt x="3407" y="1020"/>
                      <a:pt x="3390" y="1019"/>
                      <a:pt x="3380" y="1009"/>
                    </a:cubicBezTo>
                    <a:close/>
                    <a:moveTo>
                      <a:pt x="2917" y="574"/>
                    </a:moveTo>
                    <a:lnTo>
                      <a:pt x="2884" y="547"/>
                    </a:lnTo>
                    <a:lnTo>
                      <a:pt x="2758" y="456"/>
                    </a:lnTo>
                    <a:lnTo>
                      <a:pt x="2632" y="374"/>
                    </a:lnTo>
                    <a:lnTo>
                      <a:pt x="2614" y="363"/>
                    </a:lnTo>
                    <a:cubicBezTo>
                      <a:pt x="2601" y="356"/>
                      <a:pt x="2596" y="340"/>
                      <a:pt x="2604" y="327"/>
                    </a:cubicBezTo>
                    <a:cubicBezTo>
                      <a:pt x="2611" y="314"/>
                      <a:pt x="2627" y="310"/>
                      <a:pt x="2640" y="317"/>
                    </a:cubicBezTo>
                    <a:lnTo>
                      <a:pt x="2661" y="329"/>
                    </a:lnTo>
                    <a:lnTo>
                      <a:pt x="2789" y="413"/>
                    </a:lnTo>
                    <a:lnTo>
                      <a:pt x="2917" y="506"/>
                    </a:lnTo>
                    <a:lnTo>
                      <a:pt x="2950" y="532"/>
                    </a:lnTo>
                    <a:cubicBezTo>
                      <a:pt x="2962" y="542"/>
                      <a:pt x="2963" y="558"/>
                      <a:pt x="2954" y="570"/>
                    </a:cubicBezTo>
                    <a:cubicBezTo>
                      <a:pt x="2945" y="581"/>
                      <a:pt x="2928" y="583"/>
                      <a:pt x="2917" y="574"/>
                    </a:cubicBezTo>
                    <a:close/>
                    <a:moveTo>
                      <a:pt x="2381" y="239"/>
                    </a:moveTo>
                    <a:lnTo>
                      <a:pt x="2256" y="184"/>
                    </a:lnTo>
                    <a:lnTo>
                      <a:pt x="2131" y="140"/>
                    </a:lnTo>
                    <a:lnTo>
                      <a:pt x="2034" y="112"/>
                    </a:lnTo>
                    <a:cubicBezTo>
                      <a:pt x="2020" y="108"/>
                      <a:pt x="2012" y="93"/>
                      <a:pt x="2016" y="79"/>
                    </a:cubicBezTo>
                    <a:cubicBezTo>
                      <a:pt x="2020" y="65"/>
                      <a:pt x="2035" y="56"/>
                      <a:pt x="2049" y="60"/>
                    </a:cubicBezTo>
                    <a:lnTo>
                      <a:pt x="2149" y="89"/>
                    </a:lnTo>
                    <a:lnTo>
                      <a:pt x="2277" y="135"/>
                    </a:lnTo>
                    <a:lnTo>
                      <a:pt x="2403" y="190"/>
                    </a:lnTo>
                    <a:cubicBezTo>
                      <a:pt x="2416" y="196"/>
                      <a:pt x="2422" y="211"/>
                      <a:pt x="2416" y="225"/>
                    </a:cubicBezTo>
                    <a:cubicBezTo>
                      <a:pt x="2411" y="238"/>
                      <a:pt x="2395" y="245"/>
                      <a:pt x="2381" y="239"/>
                    </a:cubicBezTo>
                    <a:close/>
                    <a:moveTo>
                      <a:pt x="1776" y="63"/>
                    </a:moveTo>
                    <a:lnTo>
                      <a:pt x="1765" y="61"/>
                    </a:lnTo>
                    <a:lnTo>
                      <a:pt x="1646" y="53"/>
                    </a:lnTo>
                    <a:lnTo>
                      <a:pt x="1528" y="54"/>
                    </a:lnTo>
                    <a:lnTo>
                      <a:pt x="1412" y="65"/>
                    </a:lnTo>
                    <a:lnTo>
                      <a:pt x="1412" y="65"/>
                    </a:lnTo>
                    <a:lnTo>
                      <a:pt x="1412" y="65"/>
                    </a:lnTo>
                    <a:cubicBezTo>
                      <a:pt x="1398" y="67"/>
                      <a:pt x="1384" y="58"/>
                      <a:pt x="1381" y="43"/>
                    </a:cubicBezTo>
                    <a:cubicBezTo>
                      <a:pt x="1379" y="29"/>
                      <a:pt x="1389" y="15"/>
                      <a:pt x="1403" y="12"/>
                    </a:cubicBezTo>
                    <a:lnTo>
                      <a:pt x="1407" y="12"/>
                    </a:lnTo>
                    <a:lnTo>
                      <a:pt x="1527" y="1"/>
                    </a:lnTo>
                    <a:lnTo>
                      <a:pt x="1649" y="0"/>
                    </a:lnTo>
                    <a:lnTo>
                      <a:pt x="1772" y="8"/>
                    </a:lnTo>
                    <a:lnTo>
                      <a:pt x="1784" y="10"/>
                    </a:lnTo>
                    <a:cubicBezTo>
                      <a:pt x="1799" y="12"/>
                      <a:pt x="1809" y="25"/>
                      <a:pt x="1807" y="40"/>
                    </a:cubicBezTo>
                    <a:cubicBezTo>
                      <a:pt x="1804" y="55"/>
                      <a:pt x="1791" y="65"/>
                      <a:pt x="1776" y="63"/>
                    </a:cubicBezTo>
                    <a:close/>
                    <a:moveTo>
                      <a:pt x="1156" y="123"/>
                    </a:moveTo>
                    <a:lnTo>
                      <a:pt x="1078" y="149"/>
                    </a:lnTo>
                    <a:lnTo>
                      <a:pt x="972" y="195"/>
                    </a:lnTo>
                    <a:lnTo>
                      <a:pt x="869" y="250"/>
                    </a:lnTo>
                    <a:lnTo>
                      <a:pt x="825" y="278"/>
                    </a:lnTo>
                    <a:cubicBezTo>
                      <a:pt x="813" y="286"/>
                      <a:pt x="797" y="282"/>
                      <a:pt x="789" y="270"/>
                    </a:cubicBezTo>
                    <a:cubicBezTo>
                      <a:pt x="781" y="257"/>
                      <a:pt x="784" y="241"/>
                      <a:pt x="797" y="233"/>
                    </a:cubicBezTo>
                    <a:lnTo>
                      <a:pt x="844" y="203"/>
                    </a:lnTo>
                    <a:lnTo>
                      <a:pt x="951" y="146"/>
                    </a:lnTo>
                    <a:lnTo>
                      <a:pt x="1061" y="98"/>
                    </a:lnTo>
                    <a:lnTo>
                      <a:pt x="1140" y="72"/>
                    </a:lnTo>
                    <a:cubicBezTo>
                      <a:pt x="1154" y="67"/>
                      <a:pt x="1169" y="75"/>
                      <a:pt x="1173" y="89"/>
                    </a:cubicBezTo>
                    <a:cubicBezTo>
                      <a:pt x="1178" y="103"/>
                      <a:pt x="1170" y="118"/>
                      <a:pt x="1156" y="123"/>
                    </a:cubicBezTo>
                    <a:close/>
                    <a:moveTo>
                      <a:pt x="616" y="435"/>
                    </a:moveTo>
                    <a:lnTo>
                      <a:pt x="579" y="468"/>
                    </a:lnTo>
                    <a:lnTo>
                      <a:pt x="489" y="558"/>
                    </a:lnTo>
                    <a:lnTo>
                      <a:pt x="404" y="657"/>
                    </a:lnTo>
                    <a:lnTo>
                      <a:pt x="367" y="705"/>
                    </a:lnTo>
                    <a:cubicBezTo>
                      <a:pt x="358" y="717"/>
                      <a:pt x="342" y="720"/>
                      <a:pt x="330" y="711"/>
                    </a:cubicBezTo>
                    <a:cubicBezTo>
                      <a:pt x="318" y="702"/>
                      <a:pt x="316" y="685"/>
                      <a:pt x="325" y="673"/>
                    </a:cubicBezTo>
                    <a:lnTo>
                      <a:pt x="363" y="622"/>
                    </a:lnTo>
                    <a:lnTo>
                      <a:pt x="452" y="521"/>
                    </a:lnTo>
                    <a:lnTo>
                      <a:pt x="544" y="427"/>
                    </a:lnTo>
                    <a:lnTo>
                      <a:pt x="581" y="395"/>
                    </a:lnTo>
                    <a:cubicBezTo>
                      <a:pt x="592" y="386"/>
                      <a:pt x="609" y="387"/>
                      <a:pt x="618" y="398"/>
                    </a:cubicBezTo>
                    <a:cubicBezTo>
                      <a:pt x="628" y="409"/>
                      <a:pt x="627" y="426"/>
                      <a:pt x="616" y="435"/>
                    </a:cubicBezTo>
                    <a:close/>
                    <a:moveTo>
                      <a:pt x="220" y="924"/>
                    </a:moveTo>
                    <a:lnTo>
                      <a:pt x="172" y="1008"/>
                    </a:lnTo>
                    <a:lnTo>
                      <a:pt x="104" y="1142"/>
                    </a:lnTo>
                    <a:lnTo>
                      <a:pt x="55" y="1255"/>
                    </a:lnTo>
                    <a:cubicBezTo>
                      <a:pt x="49" y="1268"/>
                      <a:pt x="33" y="1274"/>
                      <a:pt x="20" y="1269"/>
                    </a:cubicBezTo>
                    <a:cubicBezTo>
                      <a:pt x="6" y="1263"/>
                      <a:pt x="0" y="1247"/>
                      <a:pt x="6" y="1233"/>
                    </a:cubicBezTo>
                    <a:lnTo>
                      <a:pt x="57" y="1119"/>
                    </a:lnTo>
                    <a:lnTo>
                      <a:pt x="125" y="981"/>
                    </a:lnTo>
                    <a:lnTo>
                      <a:pt x="174" y="897"/>
                    </a:lnTo>
                    <a:cubicBezTo>
                      <a:pt x="182" y="884"/>
                      <a:pt x="198" y="880"/>
                      <a:pt x="211" y="888"/>
                    </a:cubicBezTo>
                    <a:cubicBezTo>
                      <a:pt x="223" y="895"/>
                      <a:pt x="228" y="911"/>
                      <a:pt x="220" y="924"/>
                    </a:cubicBezTo>
                    <a:close/>
                  </a:path>
                </a:pathLst>
              </a:custGeom>
              <a:solidFill>
                <a:srgbClr val="5B9BD5"/>
              </a:solidFill>
              <a:ln w="9525" cap="flat">
                <a:solidFill>
                  <a:srgbClr val="5B9BD5"/>
                </a:solidFill>
                <a:prstDash val="solid"/>
                <a:bevel/>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Freeform 25"/>
              <p:cNvSpPr>
                <a:spLocks/>
              </p:cNvSpPr>
              <p:nvPr/>
            </p:nvSpPr>
            <p:spPr bwMode="auto">
              <a:xfrm>
                <a:off x="2132013" y="679451"/>
                <a:ext cx="830263" cy="554038"/>
              </a:xfrm>
              <a:custGeom>
                <a:avLst/>
                <a:gdLst>
                  <a:gd name="T0" fmla="*/ 55 w 523"/>
                  <a:gd name="T1" fmla="*/ 349 h 349"/>
                  <a:gd name="T2" fmla="*/ 523 w 523"/>
                  <a:gd name="T3" fmla="*/ 109 h 349"/>
                  <a:gd name="T4" fmla="*/ 468 w 523"/>
                  <a:gd name="T5" fmla="*/ 0 h 349"/>
                  <a:gd name="T6" fmla="*/ 0 w 523"/>
                  <a:gd name="T7" fmla="*/ 240 h 349"/>
                  <a:gd name="T8" fmla="*/ 55 w 523"/>
                  <a:gd name="T9" fmla="*/ 349 h 349"/>
                </a:gdLst>
                <a:ahLst/>
                <a:cxnLst>
                  <a:cxn ang="0">
                    <a:pos x="T0" y="T1"/>
                  </a:cxn>
                  <a:cxn ang="0">
                    <a:pos x="T2" y="T3"/>
                  </a:cxn>
                  <a:cxn ang="0">
                    <a:pos x="T4" y="T5"/>
                  </a:cxn>
                  <a:cxn ang="0">
                    <a:pos x="T6" y="T7"/>
                  </a:cxn>
                  <a:cxn ang="0">
                    <a:pos x="T8" y="T9"/>
                  </a:cxn>
                </a:cxnLst>
                <a:rect l="0" t="0" r="r" b="b"/>
                <a:pathLst>
                  <a:path w="523" h="349">
                    <a:moveTo>
                      <a:pt x="55" y="349"/>
                    </a:moveTo>
                    <a:lnTo>
                      <a:pt x="523" y="109"/>
                    </a:lnTo>
                    <a:lnTo>
                      <a:pt x="468" y="0"/>
                    </a:lnTo>
                    <a:lnTo>
                      <a:pt x="0" y="240"/>
                    </a:lnTo>
                    <a:lnTo>
                      <a:pt x="55" y="3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 name="Rectangle 26"/>
              <p:cNvSpPr>
                <a:spLocks noChangeArrowheads="1"/>
              </p:cNvSpPr>
              <p:nvPr/>
            </p:nvSpPr>
            <p:spPr bwMode="auto">
              <a:xfrm rot="19920000">
                <a:off x="2206130" y="1004873"/>
                <a:ext cx="10259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D</a:t>
                </a:r>
                <a:endParaRPr lang="en-US" altLang="en-US">
                  <a:solidFill>
                    <a:prstClr val="black"/>
                  </a:solidFill>
                </a:endParaRPr>
              </a:p>
            </p:txBody>
          </p:sp>
          <p:sp>
            <p:nvSpPr>
              <p:cNvPr id="31" name="Rectangle 27"/>
              <p:cNvSpPr>
                <a:spLocks noChangeArrowheads="1"/>
              </p:cNvSpPr>
              <p:nvPr/>
            </p:nvSpPr>
            <p:spPr bwMode="auto">
              <a:xfrm rot="19920000">
                <a:off x="2290377" y="968361"/>
                <a:ext cx="801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a</a:t>
                </a:r>
                <a:endParaRPr lang="en-US" altLang="en-US">
                  <a:solidFill>
                    <a:prstClr val="black"/>
                  </a:solidFill>
                </a:endParaRPr>
              </a:p>
            </p:txBody>
          </p:sp>
          <p:sp>
            <p:nvSpPr>
              <p:cNvPr id="32" name="Rectangle 28"/>
              <p:cNvSpPr>
                <a:spLocks noChangeArrowheads="1"/>
              </p:cNvSpPr>
              <p:nvPr/>
            </p:nvSpPr>
            <p:spPr bwMode="auto">
              <a:xfrm rot="19920000">
                <a:off x="2360342" y="935023"/>
                <a:ext cx="5610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t</a:t>
                </a:r>
                <a:endParaRPr lang="en-US" altLang="en-US">
                  <a:solidFill>
                    <a:prstClr val="black"/>
                  </a:solidFill>
                </a:endParaRPr>
              </a:p>
            </p:txBody>
          </p:sp>
          <p:sp>
            <p:nvSpPr>
              <p:cNvPr id="33" name="Rectangle 29"/>
              <p:cNvSpPr>
                <a:spLocks noChangeArrowheads="1"/>
              </p:cNvSpPr>
              <p:nvPr/>
            </p:nvSpPr>
            <p:spPr bwMode="auto">
              <a:xfrm rot="19920000">
                <a:off x="2411027" y="908036"/>
                <a:ext cx="801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dirty="0">
                    <a:solidFill>
                      <a:srgbClr val="4F88BB"/>
                    </a:solidFill>
                    <a:latin typeface="Calibri" panose="020F0502020204030204" pitchFamily="34" charset="0"/>
                  </a:rPr>
                  <a:t>a</a:t>
                </a:r>
                <a:endParaRPr lang="en-US" altLang="en-US" dirty="0">
                  <a:solidFill>
                    <a:prstClr val="black"/>
                  </a:solidFill>
                </a:endParaRPr>
              </a:p>
            </p:txBody>
          </p:sp>
          <p:sp>
            <p:nvSpPr>
              <p:cNvPr id="34" name="Rectangle 30"/>
              <p:cNvSpPr>
                <a:spLocks noChangeArrowheads="1"/>
              </p:cNvSpPr>
              <p:nvPr/>
            </p:nvSpPr>
            <p:spPr bwMode="auto">
              <a:xfrm rot="19920000">
                <a:off x="2484252" y="876286"/>
                <a:ext cx="3847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 </a:t>
                </a:r>
                <a:endParaRPr lang="en-US" altLang="en-US">
                  <a:solidFill>
                    <a:prstClr val="black"/>
                  </a:solidFill>
                </a:endParaRPr>
              </a:p>
            </p:txBody>
          </p:sp>
          <p:sp>
            <p:nvSpPr>
              <p:cNvPr id="35" name="Rectangle 31"/>
              <p:cNvSpPr>
                <a:spLocks noChangeArrowheads="1"/>
              </p:cNvSpPr>
              <p:nvPr/>
            </p:nvSpPr>
            <p:spPr bwMode="auto">
              <a:xfrm rot="19920000">
                <a:off x="2508673" y="858823"/>
                <a:ext cx="7694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dirty="0">
                    <a:solidFill>
                      <a:srgbClr val="4F88BB"/>
                    </a:solidFill>
                    <a:latin typeface="Calibri" panose="020F0502020204030204" pitchFamily="34" charset="0"/>
                  </a:rPr>
                  <a:t>S</a:t>
                </a:r>
                <a:endParaRPr lang="en-US" altLang="en-US" dirty="0">
                  <a:solidFill>
                    <a:prstClr val="black"/>
                  </a:solidFill>
                </a:endParaRPr>
              </a:p>
            </p:txBody>
          </p:sp>
          <p:sp>
            <p:nvSpPr>
              <p:cNvPr id="36" name="Rectangle 32"/>
              <p:cNvSpPr>
                <a:spLocks noChangeArrowheads="1"/>
              </p:cNvSpPr>
              <p:nvPr/>
            </p:nvSpPr>
            <p:spPr bwMode="auto">
              <a:xfrm rot="19920000">
                <a:off x="2580057" y="817548"/>
                <a:ext cx="8816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dirty="0">
                    <a:solidFill>
                      <a:srgbClr val="4F88BB"/>
                    </a:solidFill>
                    <a:latin typeface="Calibri" panose="020F0502020204030204" pitchFamily="34" charset="0"/>
                  </a:rPr>
                  <a:t>h</a:t>
                </a:r>
                <a:endParaRPr lang="en-US" altLang="en-US" dirty="0">
                  <a:solidFill>
                    <a:prstClr val="black"/>
                  </a:solidFill>
                </a:endParaRPr>
              </a:p>
            </p:txBody>
          </p:sp>
          <p:sp>
            <p:nvSpPr>
              <p:cNvPr id="37" name="Rectangle 33"/>
              <p:cNvSpPr>
                <a:spLocks noChangeArrowheads="1"/>
              </p:cNvSpPr>
              <p:nvPr/>
            </p:nvSpPr>
            <p:spPr bwMode="auto">
              <a:xfrm rot="19920000">
                <a:off x="2653914" y="776273"/>
                <a:ext cx="801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a</a:t>
                </a:r>
                <a:endParaRPr lang="en-US" altLang="en-US">
                  <a:solidFill>
                    <a:prstClr val="black"/>
                  </a:solidFill>
                </a:endParaRPr>
              </a:p>
            </p:txBody>
          </p:sp>
          <p:sp>
            <p:nvSpPr>
              <p:cNvPr id="38" name="Rectangle 34"/>
              <p:cNvSpPr>
                <a:spLocks noChangeArrowheads="1"/>
              </p:cNvSpPr>
              <p:nvPr/>
            </p:nvSpPr>
            <p:spPr bwMode="auto">
              <a:xfrm rot="19920000">
                <a:off x="2727843" y="750873"/>
                <a:ext cx="577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dirty="0">
                    <a:solidFill>
                      <a:srgbClr val="4F88BB"/>
                    </a:solidFill>
                    <a:latin typeface="Calibri" panose="020F0502020204030204" pitchFamily="34" charset="0"/>
                  </a:rPr>
                  <a:t>r</a:t>
                </a:r>
                <a:endParaRPr lang="en-US" altLang="en-US" dirty="0">
                  <a:solidFill>
                    <a:prstClr val="black"/>
                  </a:solidFill>
                </a:endParaRPr>
              </a:p>
            </p:txBody>
          </p:sp>
          <p:sp>
            <p:nvSpPr>
              <p:cNvPr id="39" name="Rectangle 35"/>
              <p:cNvSpPr>
                <a:spLocks noChangeArrowheads="1"/>
              </p:cNvSpPr>
              <p:nvPr/>
            </p:nvSpPr>
            <p:spPr bwMode="auto">
              <a:xfrm rot="19920000">
                <a:off x="2776352" y="725473"/>
                <a:ext cx="3847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i</a:t>
                </a:r>
                <a:endParaRPr lang="en-US" altLang="en-US">
                  <a:solidFill>
                    <a:prstClr val="black"/>
                  </a:solidFill>
                </a:endParaRPr>
              </a:p>
            </p:txBody>
          </p:sp>
          <p:sp>
            <p:nvSpPr>
              <p:cNvPr id="40" name="Rectangle 36"/>
              <p:cNvSpPr>
                <a:spLocks noChangeArrowheads="1"/>
              </p:cNvSpPr>
              <p:nvPr/>
            </p:nvSpPr>
            <p:spPr bwMode="auto">
              <a:xfrm rot="19920000">
                <a:off x="2800719" y="704836"/>
                <a:ext cx="8816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dirty="0">
                    <a:solidFill>
                      <a:srgbClr val="4F88BB"/>
                    </a:solidFill>
                    <a:latin typeface="Calibri" panose="020F0502020204030204" pitchFamily="34" charset="0"/>
                  </a:rPr>
                  <a:t>n</a:t>
                </a:r>
                <a:endParaRPr lang="en-US" altLang="en-US" dirty="0">
                  <a:solidFill>
                    <a:prstClr val="black"/>
                  </a:solidFill>
                </a:endParaRPr>
              </a:p>
            </p:txBody>
          </p:sp>
          <p:sp>
            <p:nvSpPr>
              <p:cNvPr id="41" name="Rectangle 37"/>
              <p:cNvSpPr>
                <a:spLocks noChangeArrowheads="1"/>
              </p:cNvSpPr>
              <p:nvPr/>
            </p:nvSpPr>
            <p:spPr bwMode="auto">
              <a:xfrm rot="19920000">
                <a:off x="2886491" y="665148"/>
                <a:ext cx="785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g</a:t>
                </a:r>
                <a:endParaRPr lang="en-US" altLang="en-US">
                  <a:solidFill>
                    <a:prstClr val="black"/>
                  </a:solidFill>
                </a:endParaRPr>
              </a:p>
            </p:txBody>
          </p:sp>
        </p:grpSp>
        <p:grpSp>
          <p:nvGrpSpPr>
            <p:cNvPr id="216" name="Group 215"/>
            <p:cNvGrpSpPr/>
            <p:nvPr/>
          </p:nvGrpSpPr>
          <p:grpSpPr>
            <a:xfrm>
              <a:off x="4954588" y="555626"/>
              <a:ext cx="2162175" cy="809625"/>
              <a:chOff x="4954588" y="555626"/>
              <a:chExt cx="2162175" cy="809625"/>
            </a:xfrm>
          </p:grpSpPr>
          <p:sp>
            <p:nvSpPr>
              <p:cNvPr id="42" name="Freeform 38"/>
              <p:cNvSpPr>
                <a:spLocks noEditPoints="1"/>
              </p:cNvSpPr>
              <p:nvPr/>
            </p:nvSpPr>
            <p:spPr bwMode="auto">
              <a:xfrm>
                <a:off x="4954588" y="555626"/>
                <a:ext cx="2162175" cy="809625"/>
              </a:xfrm>
              <a:custGeom>
                <a:avLst/>
                <a:gdLst>
                  <a:gd name="T0" fmla="*/ 130 w 3427"/>
                  <a:gd name="T1" fmla="*/ 845 h 1281"/>
                  <a:gd name="T2" fmla="*/ 271 w 3427"/>
                  <a:gd name="T3" fmla="*/ 707 h 1281"/>
                  <a:gd name="T4" fmla="*/ 307 w 3427"/>
                  <a:gd name="T5" fmla="*/ 746 h 1281"/>
                  <a:gd name="T6" fmla="*/ 169 w 3427"/>
                  <a:gd name="T7" fmla="*/ 881 h 1281"/>
                  <a:gd name="T8" fmla="*/ 11 w 3427"/>
                  <a:gd name="T9" fmla="*/ 1014 h 1281"/>
                  <a:gd name="T10" fmla="*/ 473 w 3427"/>
                  <a:gd name="T11" fmla="*/ 531 h 1281"/>
                  <a:gd name="T12" fmla="*/ 626 w 3427"/>
                  <a:gd name="T13" fmla="*/ 415 h 1281"/>
                  <a:gd name="T14" fmla="*/ 781 w 3427"/>
                  <a:gd name="T15" fmla="*/ 314 h 1281"/>
                  <a:gd name="T16" fmla="*/ 809 w 3427"/>
                  <a:gd name="T17" fmla="*/ 359 h 1281"/>
                  <a:gd name="T18" fmla="*/ 657 w 3427"/>
                  <a:gd name="T19" fmla="*/ 458 h 1281"/>
                  <a:gd name="T20" fmla="*/ 507 w 3427"/>
                  <a:gd name="T21" fmla="*/ 572 h 1281"/>
                  <a:gd name="T22" fmla="*/ 473 w 3427"/>
                  <a:gd name="T23" fmla="*/ 531 h 1281"/>
                  <a:gd name="T24" fmla="*/ 1130 w 3427"/>
                  <a:gd name="T25" fmla="*/ 136 h 1281"/>
                  <a:gd name="T26" fmla="*/ 1372 w 3427"/>
                  <a:gd name="T27" fmla="*/ 57 h 1281"/>
                  <a:gd name="T28" fmla="*/ 1387 w 3427"/>
                  <a:gd name="T29" fmla="*/ 108 h 1281"/>
                  <a:gd name="T30" fmla="*/ 1151 w 3427"/>
                  <a:gd name="T31" fmla="*/ 185 h 1281"/>
                  <a:gd name="T32" fmla="*/ 1005 w 3427"/>
                  <a:gd name="T33" fmla="*/ 221 h 1281"/>
                  <a:gd name="T34" fmla="*/ 1640 w 3427"/>
                  <a:gd name="T35" fmla="*/ 8 h 1281"/>
                  <a:gd name="T36" fmla="*/ 1875 w 3427"/>
                  <a:gd name="T37" fmla="*/ 2 h 1281"/>
                  <a:gd name="T38" fmla="*/ 2019 w 3427"/>
                  <a:gd name="T39" fmla="*/ 16 h 1281"/>
                  <a:gd name="T40" fmla="*/ 2010 w 3427"/>
                  <a:gd name="T41" fmla="*/ 68 h 1281"/>
                  <a:gd name="T42" fmla="*/ 1874 w 3427"/>
                  <a:gd name="T43" fmla="*/ 55 h 1281"/>
                  <a:gd name="T44" fmla="*/ 1644 w 3427"/>
                  <a:gd name="T45" fmla="*/ 62 h 1281"/>
                  <a:gd name="T46" fmla="*/ 1640 w 3427"/>
                  <a:gd name="T47" fmla="*/ 8 h 1281"/>
                  <a:gd name="T48" fmla="*/ 2342 w 3427"/>
                  <a:gd name="T49" fmla="*/ 99 h 1281"/>
                  <a:gd name="T50" fmla="*/ 2561 w 3427"/>
                  <a:gd name="T51" fmla="*/ 203 h 1281"/>
                  <a:gd name="T52" fmla="*/ 2631 w 3427"/>
                  <a:gd name="T53" fmla="*/ 279 h 1281"/>
                  <a:gd name="T54" fmla="*/ 2536 w 3427"/>
                  <a:gd name="T55" fmla="*/ 250 h 1281"/>
                  <a:gd name="T56" fmla="*/ 2325 w 3427"/>
                  <a:gd name="T57" fmla="*/ 150 h 1281"/>
                  <a:gd name="T58" fmla="*/ 2248 w 3427"/>
                  <a:gd name="T59" fmla="*/ 95 h 1281"/>
                  <a:gd name="T60" fmla="*/ 2838 w 3427"/>
                  <a:gd name="T61" fmla="*/ 405 h 1281"/>
                  <a:gd name="T62" fmla="*/ 2959 w 3427"/>
                  <a:gd name="T63" fmla="*/ 522 h 1281"/>
                  <a:gd name="T64" fmla="*/ 3095 w 3427"/>
                  <a:gd name="T65" fmla="*/ 683 h 1281"/>
                  <a:gd name="T66" fmla="*/ 3053 w 3427"/>
                  <a:gd name="T67" fmla="*/ 715 h 1281"/>
                  <a:gd name="T68" fmla="*/ 2922 w 3427"/>
                  <a:gd name="T69" fmla="*/ 559 h 1281"/>
                  <a:gd name="T70" fmla="*/ 2804 w 3427"/>
                  <a:gd name="T71" fmla="*/ 446 h 1281"/>
                  <a:gd name="T72" fmla="*/ 2838 w 3427"/>
                  <a:gd name="T73" fmla="*/ 405 h 1281"/>
                  <a:gd name="T74" fmla="*/ 3294 w 3427"/>
                  <a:gd name="T75" fmla="*/ 984 h 1281"/>
                  <a:gd name="T76" fmla="*/ 3420 w 3427"/>
                  <a:gd name="T77" fmla="*/ 1239 h 1281"/>
                  <a:gd name="T78" fmla="*/ 3372 w 3427"/>
                  <a:gd name="T79" fmla="*/ 1261 h 1281"/>
                  <a:gd name="T80" fmla="*/ 3249 w 3427"/>
                  <a:gd name="T81" fmla="*/ 1011 h 1281"/>
                  <a:gd name="T82" fmla="*/ 3211 w 3427"/>
                  <a:gd name="T83" fmla="*/ 896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7" h="1281">
                    <a:moveTo>
                      <a:pt x="10" y="976"/>
                    </a:moveTo>
                    <a:lnTo>
                      <a:pt x="130" y="845"/>
                    </a:lnTo>
                    <a:lnTo>
                      <a:pt x="253" y="724"/>
                    </a:lnTo>
                    <a:lnTo>
                      <a:pt x="271" y="707"/>
                    </a:lnTo>
                    <a:cubicBezTo>
                      <a:pt x="282" y="697"/>
                      <a:pt x="299" y="697"/>
                      <a:pt x="309" y="708"/>
                    </a:cubicBezTo>
                    <a:cubicBezTo>
                      <a:pt x="319" y="719"/>
                      <a:pt x="318" y="736"/>
                      <a:pt x="307" y="746"/>
                    </a:cubicBezTo>
                    <a:lnTo>
                      <a:pt x="290" y="761"/>
                    </a:lnTo>
                    <a:lnTo>
                      <a:pt x="169" y="881"/>
                    </a:lnTo>
                    <a:lnTo>
                      <a:pt x="49" y="1012"/>
                    </a:lnTo>
                    <a:cubicBezTo>
                      <a:pt x="39" y="1023"/>
                      <a:pt x="22" y="1024"/>
                      <a:pt x="11" y="1014"/>
                    </a:cubicBezTo>
                    <a:cubicBezTo>
                      <a:pt x="1" y="1004"/>
                      <a:pt x="0" y="987"/>
                      <a:pt x="10" y="976"/>
                    </a:cubicBezTo>
                    <a:close/>
                    <a:moveTo>
                      <a:pt x="473" y="531"/>
                    </a:moveTo>
                    <a:lnTo>
                      <a:pt x="501" y="508"/>
                    </a:lnTo>
                    <a:lnTo>
                      <a:pt x="626" y="415"/>
                    </a:lnTo>
                    <a:lnTo>
                      <a:pt x="752" y="331"/>
                    </a:lnTo>
                    <a:lnTo>
                      <a:pt x="781" y="314"/>
                    </a:lnTo>
                    <a:cubicBezTo>
                      <a:pt x="794" y="306"/>
                      <a:pt x="811" y="310"/>
                      <a:pt x="818" y="323"/>
                    </a:cubicBezTo>
                    <a:cubicBezTo>
                      <a:pt x="826" y="336"/>
                      <a:pt x="821" y="352"/>
                      <a:pt x="809" y="359"/>
                    </a:cubicBezTo>
                    <a:lnTo>
                      <a:pt x="781" y="376"/>
                    </a:lnTo>
                    <a:lnTo>
                      <a:pt x="657" y="458"/>
                    </a:lnTo>
                    <a:lnTo>
                      <a:pt x="534" y="549"/>
                    </a:lnTo>
                    <a:lnTo>
                      <a:pt x="507" y="572"/>
                    </a:lnTo>
                    <a:cubicBezTo>
                      <a:pt x="495" y="581"/>
                      <a:pt x="479" y="579"/>
                      <a:pt x="469" y="568"/>
                    </a:cubicBezTo>
                    <a:cubicBezTo>
                      <a:pt x="460" y="557"/>
                      <a:pt x="462" y="540"/>
                      <a:pt x="473" y="531"/>
                    </a:cubicBezTo>
                    <a:close/>
                    <a:moveTo>
                      <a:pt x="1019" y="185"/>
                    </a:moveTo>
                    <a:lnTo>
                      <a:pt x="1130" y="136"/>
                    </a:lnTo>
                    <a:lnTo>
                      <a:pt x="1256" y="90"/>
                    </a:lnTo>
                    <a:lnTo>
                      <a:pt x="1372" y="57"/>
                    </a:lnTo>
                    <a:cubicBezTo>
                      <a:pt x="1386" y="53"/>
                      <a:pt x="1401" y="61"/>
                      <a:pt x="1405" y="75"/>
                    </a:cubicBezTo>
                    <a:cubicBezTo>
                      <a:pt x="1409" y="89"/>
                      <a:pt x="1401" y="104"/>
                      <a:pt x="1387" y="108"/>
                    </a:cubicBezTo>
                    <a:lnTo>
                      <a:pt x="1275" y="141"/>
                    </a:lnTo>
                    <a:lnTo>
                      <a:pt x="1151" y="185"/>
                    </a:lnTo>
                    <a:lnTo>
                      <a:pt x="1040" y="234"/>
                    </a:lnTo>
                    <a:cubicBezTo>
                      <a:pt x="1027" y="240"/>
                      <a:pt x="1011" y="234"/>
                      <a:pt x="1005" y="221"/>
                    </a:cubicBezTo>
                    <a:cubicBezTo>
                      <a:pt x="999" y="207"/>
                      <a:pt x="1005" y="191"/>
                      <a:pt x="1019" y="185"/>
                    </a:cubicBezTo>
                    <a:close/>
                    <a:moveTo>
                      <a:pt x="1640" y="8"/>
                    </a:moveTo>
                    <a:lnTo>
                      <a:pt x="1753" y="0"/>
                    </a:lnTo>
                    <a:lnTo>
                      <a:pt x="1875" y="2"/>
                    </a:lnTo>
                    <a:lnTo>
                      <a:pt x="1995" y="12"/>
                    </a:lnTo>
                    <a:lnTo>
                      <a:pt x="2019" y="16"/>
                    </a:lnTo>
                    <a:cubicBezTo>
                      <a:pt x="2033" y="18"/>
                      <a:pt x="2043" y="32"/>
                      <a:pt x="2041" y="46"/>
                    </a:cubicBezTo>
                    <a:cubicBezTo>
                      <a:pt x="2038" y="61"/>
                      <a:pt x="2024" y="71"/>
                      <a:pt x="2010" y="68"/>
                    </a:cubicBezTo>
                    <a:lnTo>
                      <a:pt x="1990" y="65"/>
                    </a:lnTo>
                    <a:lnTo>
                      <a:pt x="1874" y="55"/>
                    </a:lnTo>
                    <a:lnTo>
                      <a:pt x="1757" y="53"/>
                    </a:lnTo>
                    <a:lnTo>
                      <a:pt x="1644" y="62"/>
                    </a:lnTo>
                    <a:cubicBezTo>
                      <a:pt x="1629" y="63"/>
                      <a:pt x="1616" y="52"/>
                      <a:pt x="1615" y="37"/>
                    </a:cubicBezTo>
                    <a:cubicBezTo>
                      <a:pt x="1614" y="22"/>
                      <a:pt x="1625" y="9"/>
                      <a:pt x="1640" y="8"/>
                    </a:cubicBezTo>
                    <a:close/>
                    <a:moveTo>
                      <a:pt x="2282" y="79"/>
                    </a:moveTo>
                    <a:lnTo>
                      <a:pt x="2342" y="99"/>
                    </a:lnTo>
                    <a:lnTo>
                      <a:pt x="2453" y="147"/>
                    </a:lnTo>
                    <a:lnTo>
                      <a:pt x="2561" y="203"/>
                    </a:lnTo>
                    <a:lnTo>
                      <a:pt x="2623" y="242"/>
                    </a:lnTo>
                    <a:cubicBezTo>
                      <a:pt x="2636" y="250"/>
                      <a:pt x="2639" y="266"/>
                      <a:pt x="2631" y="279"/>
                    </a:cubicBezTo>
                    <a:cubicBezTo>
                      <a:pt x="2624" y="291"/>
                      <a:pt x="2607" y="295"/>
                      <a:pt x="2595" y="287"/>
                    </a:cubicBezTo>
                    <a:lnTo>
                      <a:pt x="2536" y="250"/>
                    </a:lnTo>
                    <a:lnTo>
                      <a:pt x="2432" y="196"/>
                    </a:lnTo>
                    <a:lnTo>
                      <a:pt x="2325" y="150"/>
                    </a:lnTo>
                    <a:lnTo>
                      <a:pt x="2264" y="129"/>
                    </a:lnTo>
                    <a:cubicBezTo>
                      <a:pt x="2251" y="124"/>
                      <a:pt x="2243" y="109"/>
                      <a:pt x="2248" y="95"/>
                    </a:cubicBezTo>
                    <a:cubicBezTo>
                      <a:pt x="2253" y="81"/>
                      <a:pt x="2268" y="74"/>
                      <a:pt x="2282" y="79"/>
                    </a:cubicBezTo>
                    <a:close/>
                    <a:moveTo>
                      <a:pt x="2838" y="405"/>
                    </a:moveTo>
                    <a:lnTo>
                      <a:pt x="2865" y="428"/>
                    </a:lnTo>
                    <a:lnTo>
                      <a:pt x="2959" y="522"/>
                    </a:lnTo>
                    <a:lnTo>
                      <a:pt x="3049" y="624"/>
                    </a:lnTo>
                    <a:lnTo>
                      <a:pt x="3095" y="683"/>
                    </a:lnTo>
                    <a:cubicBezTo>
                      <a:pt x="3104" y="694"/>
                      <a:pt x="3102" y="711"/>
                      <a:pt x="3090" y="720"/>
                    </a:cubicBezTo>
                    <a:cubicBezTo>
                      <a:pt x="3079" y="729"/>
                      <a:pt x="3062" y="727"/>
                      <a:pt x="3053" y="715"/>
                    </a:cubicBezTo>
                    <a:lnTo>
                      <a:pt x="3009" y="659"/>
                    </a:lnTo>
                    <a:lnTo>
                      <a:pt x="2922" y="559"/>
                    </a:lnTo>
                    <a:lnTo>
                      <a:pt x="2830" y="469"/>
                    </a:lnTo>
                    <a:lnTo>
                      <a:pt x="2804" y="446"/>
                    </a:lnTo>
                    <a:cubicBezTo>
                      <a:pt x="2792" y="436"/>
                      <a:pt x="2791" y="419"/>
                      <a:pt x="2801" y="408"/>
                    </a:cubicBezTo>
                    <a:cubicBezTo>
                      <a:pt x="2810" y="397"/>
                      <a:pt x="2827" y="396"/>
                      <a:pt x="2838" y="405"/>
                    </a:cubicBezTo>
                    <a:close/>
                    <a:moveTo>
                      <a:pt x="3247" y="905"/>
                    </a:moveTo>
                    <a:lnTo>
                      <a:pt x="3294" y="984"/>
                    </a:lnTo>
                    <a:lnTo>
                      <a:pt x="3367" y="1122"/>
                    </a:lnTo>
                    <a:lnTo>
                      <a:pt x="3420" y="1239"/>
                    </a:lnTo>
                    <a:cubicBezTo>
                      <a:pt x="3427" y="1253"/>
                      <a:pt x="3421" y="1268"/>
                      <a:pt x="3407" y="1274"/>
                    </a:cubicBezTo>
                    <a:cubicBezTo>
                      <a:pt x="3394" y="1281"/>
                      <a:pt x="3378" y="1275"/>
                      <a:pt x="3372" y="1261"/>
                    </a:cubicBezTo>
                    <a:lnTo>
                      <a:pt x="3320" y="1147"/>
                    </a:lnTo>
                    <a:lnTo>
                      <a:pt x="3249" y="1011"/>
                    </a:lnTo>
                    <a:lnTo>
                      <a:pt x="3202" y="933"/>
                    </a:lnTo>
                    <a:cubicBezTo>
                      <a:pt x="3194" y="920"/>
                      <a:pt x="3198" y="904"/>
                      <a:pt x="3211" y="896"/>
                    </a:cubicBezTo>
                    <a:cubicBezTo>
                      <a:pt x="3223" y="889"/>
                      <a:pt x="3240" y="893"/>
                      <a:pt x="3247" y="905"/>
                    </a:cubicBezTo>
                    <a:close/>
                  </a:path>
                </a:pathLst>
              </a:custGeom>
              <a:solidFill>
                <a:srgbClr val="5B9BD5"/>
              </a:solidFill>
              <a:ln w="9525" cap="flat">
                <a:solidFill>
                  <a:srgbClr val="5B9BD5"/>
                </a:solidFill>
                <a:prstDash val="solid"/>
                <a:bevel/>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Freeform 39"/>
              <p:cNvSpPr>
                <a:spLocks/>
              </p:cNvSpPr>
              <p:nvPr/>
            </p:nvSpPr>
            <p:spPr bwMode="auto">
              <a:xfrm>
                <a:off x="5680076" y="798513"/>
                <a:ext cx="852488" cy="298450"/>
              </a:xfrm>
              <a:custGeom>
                <a:avLst/>
                <a:gdLst>
                  <a:gd name="T0" fmla="*/ 0 w 537"/>
                  <a:gd name="T1" fmla="*/ 121 h 188"/>
                  <a:gd name="T2" fmla="*/ 522 w 537"/>
                  <a:gd name="T3" fmla="*/ 188 h 188"/>
                  <a:gd name="T4" fmla="*/ 537 w 537"/>
                  <a:gd name="T5" fmla="*/ 66 h 188"/>
                  <a:gd name="T6" fmla="*/ 15 w 537"/>
                  <a:gd name="T7" fmla="*/ 0 h 188"/>
                  <a:gd name="T8" fmla="*/ 0 w 537"/>
                  <a:gd name="T9" fmla="*/ 121 h 188"/>
                </a:gdLst>
                <a:ahLst/>
                <a:cxnLst>
                  <a:cxn ang="0">
                    <a:pos x="T0" y="T1"/>
                  </a:cxn>
                  <a:cxn ang="0">
                    <a:pos x="T2" y="T3"/>
                  </a:cxn>
                  <a:cxn ang="0">
                    <a:pos x="T4" y="T5"/>
                  </a:cxn>
                  <a:cxn ang="0">
                    <a:pos x="T6" y="T7"/>
                  </a:cxn>
                  <a:cxn ang="0">
                    <a:pos x="T8" y="T9"/>
                  </a:cxn>
                </a:cxnLst>
                <a:rect l="0" t="0" r="r" b="b"/>
                <a:pathLst>
                  <a:path w="537" h="188">
                    <a:moveTo>
                      <a:pt x="0" y="121"/>
                    </a:moveTo>
                    <a:lnTo>
                      <a:pt x="522" y="188"/>
                    </a:lnTo>
                    <a:lnTo>
                      <a:pt x="537" y="66"/>
                    </a:lnTo>
                    <a:lnTo>
                      <a:pt x="15" y="0"/>
                    </a:lnTo>
                    <a:lnTo>
                      <a:pt x="0"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 name="Rectangle 40"/>
              <p:cNvSpPr>
                <a:spLocks noChangeArrowheads="1"/>
              </p:cNvSpPr>
              <p:nvPr/>
            </p:nvSpPr>
            <p:spPr bwMode="auto">
              <a:xfrm rot="420000">
                <a:off x="5725618" y="811198"/>
                <a:ext cx="10259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dirty="0">
                    <a:solidFill>
                      <a:srgbClr val="4F88BB"/>
                    </a:solidFill>
                    <a:latin typeface="Calibri" panose="020F0502020204030204" pitchFamily="34" charset="0"/>
                  </a:rPr>
                  <a:t>D</a:t>
                </a:r>
                <a:endParaRPr lang="en-US" altLang="en-US" dirty="0">
                  <a:solidFill>
                    <a:prstClr val="black"/>
                  </a:solidFill>
                </a:endParaRPr>
              </a:p>
            </p:txBody>
          </p:sp>
          <p:sp>
            <p:nvSpPr>
              <p:cNvPr id="45" name="Rectangle 41"/>
              <p:cNvSpPr>
                <a:spLocks noChangeArrowheads="1"/>
              </p:cNvSpPr>
              <p:nvPr/>
            </p:nvSpPr>
            <p:spPr bwMode="auto">
              <a:xfrm rot="420000">
                <a:off x="5828915" y="819136"/>
                <a:ext cx="801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a</a:t>
                </a:r>
                <a:endParaRPr lang="en-US" altLang="en-US">
                  <a:solidFill>
                    <a:prstClr val="black"/>
                  </a:solidFill>
                </a:endParaRPr>
              </a:p>
            </p:txBody>
          </p:sp>
          <p:sp>
            <p:nvSpPr>
              <p:cNvPr id="46" name="Rectangle 42"/>
              <p:cNvSpPr>
                <a:spLocks noChangeArrowheads="1"/>
              </p:cNvSpPr>
              <p:nvPr/>
            </p:nvSpPr>
            <p:spPr bwMode="auto">
              <a:xfrm rot="420000">
                <a:off x="5906818" y="827073"/>
                <a:ext cx="5610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t</a:t>
                </a:r>
                <a:endParaRPr lang="en-US" altLang="en-US">
                  <a:solidFill>
                    <a:prstClr val="black"/>
                  </a:solidFill>
                </a:endParaRPr>
              </a:p>
            </p:txBody>
          </p:sp>
          <p:sp>
            <p:nvSpPr>
              <p:cNvPr id="47" name="Rectangle 43"/>
              <p:cNvSpPr>
                <a:spLocks noChangeArrowheads="1"/>
              </p:cNvSpPr>
              <p:nvPr/>
            </p:nvSpPr>
            <p:spPr bwMode="auto">
              <a:xfrm rot="420000">
                <a:off x="5959090" y="839773"/>
                <a:ext cx="801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a</a:t>
                </a:r>
                <a:endParaRPr lang="en-US" altLang="en-US">
                  <a:solidFill>
                    <a:prstClr val="black"/>
                  </a:solidFill>
                </a:endParaRPr>
              </a:p>
            </p:txBody>
          </p:sp>
          <p:sp>
            <p:nvSpPr>
              <p:cNvPr id="48" name="Rectangle 44"/>
              <p:cNvSpPr>
                <a:spLocks noChangeArrowheads="1"/>
              </p:cNvSpPr>
              <p:nvPr/>
            </p:nvSpPr>
            <p:spPr bwMode="auto">
              <a:xfrm rot="420000">
                <a:off x="6040252" y="846123"/>
                <a:ext cx="3847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 </a:t>
                </a:r>
                <a:endParaRPr lang="en-US" altLang="en-US">
                  <a:solidFill>
                    <a:prstClr val="black"/>
                  </a:solidFill>
                </a:endParaRPr>
              </a:p>
            </p:txBody>
          </p:sp>
          <p:sp>
            <p:nvSpPr>
              <p:cNvPr id="49" name="Rectangle 45"/>
              <p:cNvSpPr>
                <a:spLocks noChangeArrowheads="1"/>
              </p:cNvSpPr>
              <p:nvPr/>
            </p:nvSpPr>
            <p:spPr bwMode="auto">
              <a:xfrm rot="420000">
                <a:off x="6066261" y="849298"/>
                <a:ext cx="7694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S</a:t>
                </a:r>
                <a:endParaRPr lang="en-US" altLang="en-US">
                  <a:solidFill>
                    <a:prstClr val="black"/>
                  </a:solidFill>
                </a:endParaRPr>
              </a:p>
            </p:txBody>
          </p:sp>
          <p:sp>
            <p:nvSpPr>
              <p:cNvPr id="50" name="Rectangle 46"/>
              <p:cNvSpPr>
                <a:spLocks noChangeArrowheads="1"/>
              </p:cNvSpPr>
              <p:nvPr/>
            </p:nvSpPr>
            <p:spPr bwMode="auto">
              <a:xfrm rot="420000">
                <a:off x="6147169" y="860411"/>
                <a:ext cx="8816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dirty="0">
                    <a:solidFill>
                      <a:srgbClr val="4F88BB"/>
                    </a:solidFill>
                    <a:latin typeface="Calibri" panose="020F0502020204030204" pitchFamily="34" charset="0"/>
                  </a:rPr>
                  <a:t>h</a:t>
                </a:r>
                <a:endParaRPr lang="en-US" altLang="en-US" dirty="0">
                  <a:solidFill>
                    <a:prstClr val="black"/>
                  </a:solidFill>
                </a:endParaRPr>
              </a:p>
            </p:txBody>
          </p:sp>
          <p:sp>
            <p:nvSpPr>
              <p:cNvPr id="51" name="Rectangle 47"/>
              <p:cNvSpPr>
                <a:spLocks noChangeArrowheads="1"/>
              </p:cNvSpPr>
              <p:nvPr/>
            </p:nvSpPr>
            <p:spPr bwMode="auto">
              <a:xfrm rot="420000">
                <a:off x="6232139" y="869936"/>
                <a:ext cx="801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dirty="0">
                    <a:solidFill>
                      <a:srgbClr val="4F88BB"/>
                    </a:solidFill>
                    <a:latin typeface="Calibri" panose="020F0502020204030204" pitchFamily="34" charset="0"/>
                  </a:rPr>
                  <a:t>a</a:t>
                </a:r>
                <a:endParaRPr lang="en-US" altLang="en-US" dirty="0">
                  <a:solidFill>
                    <a:prstClr val="black"/>
                  </a:solidFill>
                </a:endParaRPr>
              </a:p>
            </p:txBody>
          </p:sp>
          <p:sp>
            <p:nvSpPr>
              <p:cNvPr id="52" name="Rectangle 48"/>
              <p:cNvSpPr>
                <a:spLocks noChangeArrowheads="1"/>
              </p:cNvSpPr>
              <p:nvPr/>
            </p:nvSpPr>
            <p:spPr bwMode="auto">
              <a:xfrm rot="420000">
                <a:off x="6302891" y="877873"/>
                <a:ext cx="577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r</a:t>
                </a:r>
                <a:endParaRPr lang="en-US" altLang="en-US">
                  <a:solidFill>
                    <a:prstClr val="black"/>
                  </a:solidFill>
                </a:endParaRPr>
              </a:p>
            </p:txBody>
          </p:sp>
          <p:sp>
            <p:nvSpPr>
              <p:cNvPr id="53" name="Rectangle 49"/>
              <p:cNvSpPr>
                <a:spLocks noChangeArrowheads="1"/>
              </p:cNvSpPr>
              <p:nvPr/>
            </p:nvSpPr>
            <p:spPr bwMode="auto">
              <a:xfrm rot="420000">
                <a:off x="6364102" y="887398"/>
                <a:ext cx="3847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i</a:t>
                </a:r>
                <a:endParaRPr lang="en-US" altLang="en-US">
                  <a:solidFill>
                    <a:prstClr val="black"/>
                  </a:solidFill>
                </a:endParaRPr>
              </a:p>
            </p:txBody>
          </p:sp>
          <p:sp>
            <p:nvSpPr>
              <p:cNvPr id="54" name="Rectangle 50"/>
              <p:cNvSpPr>
                <a:spLocks noChangeArrowheads="1"/>
              </p:cNvSpPr>
              <p:nvPr/>
            </p:nvSpPr>
            <p:spPr bwMode="auto">
              <a:xfrm rot="420000">
                <a:off x="6399581" y="890573"/>
                <a:ext cx="8816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dirty="0">
                    <a:solidFill>
                      <a:srgbClr val="4F88BB"/>
                    </a:solidFill>
                    <a:latin typeface="Calibri" panose="020F0502020204030204" pitchFamily="34" charset="0"/>
                  </a:rPr>
                  <a:t>n</a:t>
                </a:r>
                <a:endParaRPr lang="en-US" altLang="en-US" dirty="0">
                  <a:solidFill>
                    <a:prstClr val="black"/>
                  </a:solidFill>
                </a:endParaRPr>
              </a:p>
            </p:txBody>
          </p:sp>
          <p:sp>
            <p:nvSpPr>
              <p:cNvPr id="55" name="Rectangle 51"/>
              <p:cNvSpPr>
                <a:spLocks noChangeArrowheads="1"/>
              </p:cNvSpPr>
              <p:nvPr/>
            </p:nvSpPr>
            <p:spPr bwMode="auto">
              <a:xfrm rot="420000">
                <a:off x="6485353" y="900098"/>
                <a:ext cx="785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g</a:t>
                </a:r>
                <a:endParaRPr lang="en-US" altLang="en-US">
                  <a:solidFill>
                    <a:prstClr val="black"/>
                  </a:solidFill>
                </a:endParaRPr>
              </a:p>
            </p:txBody>
          </p:sp>
        </p:grpSp>
      </p:grpSp>
      <p:grpSp>
        <p:nvGrpSpPr>
          <p:cNvPr id="217" name="Group 216"/>
          <p:cNvGrpSpPr/>
          <p:nvPr/>
        </p:nvGrpSpPr>
        <p:grpSpPr>
          <a:xfrm>
            <a:off x="1757365" y="2138363"/>
            <a:ext cx="2197100" cy="3273425"/>
            <a:chOff x="1757363" y="2138363"/>
            <a:chExt cx="2197100" cy="3273425"/>
          </a:xfrm>
        </p:grpSpPr>
        <p:sp>
          <p:nvSpPr>
            <p:cNvPr id="56" name="Freeform 52"/>
            <p:cNvSpPr>
              <a:spLocks noEditPoints="1"/>
            </p:cNvSpPr>
            <p:nvPr/>
          </p:nvSpPr>
          <p:spPr bwMode="auto">
            <a:xfrm>
              <a:off x="1757363" y="2138363"/>
              <a:ext cx="2197100" cy="3273425"/>
            </a:xfrm>
            <a:custGeom>
              <a:avLst/>
              <a:gdLst>
                <a:gd name="T0" fmla="*/ 66 w 3485"/>
                <a:gd name="T1" fmla="*/ 232 h 5182"/>
                <a:gd name="T2" fmla="*/ 28 w 3485"/>
                <a:gd name="T3" fmla="*/ 427 h 5182"/>
                <a:gd name="T4" fmla="*/ 13 w 3485"/>
                <a:gd name="T5" fmla="*/ 225 h 5182"/>
                <a:gd name="T6" fmla="*/ 66 w 3485"/>
                <a:gd name="T7" fmla="*/ 2 h 5182"/>
                <a:gd name="T8" fmla="*/ 54 w 3485"/>
                <a:gd name="T9" fmla="*/ 666 h 5182"/>
                <a:gd name="T10" fmla="*/ 77 w 3485"/>
                <a:gd name="T11" fmla="*/ 1028 h 5182"/>
                <a:gd name="T12" fmla="*/ 55 w 3485"/>
                <a:gd name="T13" fmla="*/ 1066 h 5182"/>
                <a:gd name="T14" fmla="*/ 24 w 3485"/>
                <a:gd name="T15" fmla="*/ 1033 h 5182"/>
                <a:gd name="T16" fmla="*/ 0 w 3485"/>
                <a:gd name="T17" fmla="*/ 668 h 5182"/>
                <a:gd name="T18" fmla="*/ 54 w 3485"/>
                <a:gd name="T19" fmla="*/ 666 h 5182"/>
                <a:gd name="T20" fmla="*/ 141 w 3485"/>
                <a:gd name="T21" fmla="*/ 1425 h 5182"/>
                <a:gd name="T22" fmla="*/ 197 w 3485"/>
                <a:gd name="T23" fmla="*/ 1660 h 5182"/>
                <a:gd name="T24" fmla="*/ 146 w 3485"/>
                <a:gd name="T25" fmla="*/ 1674 h 5182"/>
                <a:gd name="T26" fmla="*/ 88 w 3485"/>
                <a:gd name="T27" fmla="*/ 1434 h 5182"/>
                <a:gd name="T28" fmla="*/ 87 w 3485"/>
                <a:gd name="T29" fmla="*/ 1277 h 5182"/>
                <a:gd name="T30" fmla="*/ 274 w 3485"/>
                <a:gd name="T31" fmla="*/ 1914 h 5182"/>
                <a:gd name="T32" fmla="*/ 376 w 3485"/>
                <a:gd name="T33" fmla="*/ 2200 h 5182"/>
                <a:gd name="T34" fmla="*/ 389 w 3485"/>
                <a:gd name="T35" fmla="*/ 2297 h 5182"/>
                <a:gd name="T36" fmla="*/ 326 w 3485"/>
                <a:gd name="T37" fmla="*/ 2219 h 5182"/>
                <a:gd name="T38" fmla="*/ 223 w 3485"/>
                <a:gd name="T39" fmla="*/ 1931 h 5182"/>
                <a:gd name="T40" fmla="*/ 274 w 3485"/>
                <a:gd name="T41" fmla="*/ 1914 h 5182"/>
                <a:gd name="T42" fmla="*/ 544 w 3485"/>
                <a:gd name="T43" fmla="*/ 2573 h 5182"/>
                <a:gd name="T44" fmla="*/ 684 w 3485"/>
                <a:gd name="T45" fmla="*/ 2832 h 5182"/>
                <a:gd name="T46" fmla="*/ 638 w 3485"/>
                <a:gd name="T47" fmla="*/ 2859 h 5182"/>
                <a:gd name="T48" fmla="*/ 495 w 3485"/>
                <a:gd name="T49" fmla="*/ 2596 h 5182"/>
                <a:gd name="T50" fmla="*/ 476 w 3485"/>
                <a:gd name="T51" fmla="*/ 2492 h 5182"/>
                <a:gd name="T52" fmla="*/ 823 w 3485"/>
                <a:gd name="T53" fmla="*/ 3059 h 5182"/>
                <a:gd name="T54" fmla="*/ 972 w 3485"/>
                <a:gd name="T55" fmla="*/ 3280 h 5182"/>
                <a:gd name="T56" fmla="*/ 1029 w 3485"/>
                <a:gd name="T57" fmla="*/ 3401 h 5182"/>
                <a:gd name="T58" fmla="*/ 929 w 3485"/>
                <a:gd name="T59" fmla="*/ 3311 h 5182"/>
                <a:gd name="T60" fmla="*/ 777 w 3485"/>
                <a:gd name="T61" fmla="*/ 3088 h 5182"/>
                <a:gd name="T62" fmla="*/ 823 w 3485"/>
                <a:gd name="T63" fmla="*/ 3059 h 5182"/>
                <a:gd name="T64" fmla="*/ 1229 w 3485"/>
                <a:gd name="T65" fmla="*/ 3608 h 5182"/>
                <a:gd name="T66" fmla="*/ 1447 w 3485"/>
                <a:gd name="T67" fmla="*/ 3848 h 5182"/>
                <a:gd name="T68" fmla="*/ 1409 w 3485"/>
                <a:gd name="T69" fmla="*/ 3885 h 5182"/>
                <a:gd name="T70" fmla="*/ 1188 w 3485"/>
                <a:gd name="T71" fmla="*/ 3641 h 5182"/>
                <a:gd name="T72" fmla="*/ 1162 w 3485"/>
                <a:gd name="T73" fmla="*/ 3568 h 5182"/>
                <a:gd name="T74" fmla="*/ 1636 w 3485"/>
                <a:gd name="T75" fmla="*/ 4035 h 5182"/>
                <a:gd name="T76" fmla="*/ 1820 w 3485"/>
                <a:gd name="T77" fmla="*/ 4200 h 5182"/>
                <a:gd name="T78" fmla="*/ 1920 w 3485"/>
                <a:gd name="T79" fmla="*/ 4316 h 5182"/>
                <a:gd name="T80" fmla="*/ 1785 w 3485"/>
                <a:gd name="T81" fmla="*/ 4239 h 5182"/>
                <a:gd name="T82" fmla="*/ 1599 w 3485"/>
                <a:gd name="T83" fmla="*/ 4073 h 5182"/>
                <a:gd name="T84" fmla="*/ 1636 w 3485"/>
                <a:gd name="T85" fmla="*/ 4035 h 5182"/>
                <a:gd name="T86" fmla="*/ 2150 w 3485"/>
                <a:gd name="T87" fmla="*/ 4459 h 5182"/>
                <a:gd name="T88" fmla="*/ 2435 w 3485"/>
                <a:gd name="T89" fmla="*/ 4647 h 5182"/>
                <a:gd name="T90" fmla="*/ 2407 w 3485"/>
                <a:gd name="T91" fmla="*/ 4692 h 5182"/>
                <a:gd name="T92" fmla="*/ 2118 w 3485"/>
                <a:gd name="T93" fmla="*/ 4502 h 5182"/>
                <a:gd name="T94" fmla="*/ 2089 w 3485"/>
                <a:gd name="T95" fmla="*/ 4446 h 5182"/>
                <a:gd name="T96" fmla="*/ 2664 w 3485"/>
                <a:gd name="T97" fmla="*/ 4781 h 5182"/>
                <a:gd name="T98" fmla="*/ 2874 w 3485"/>
                <a:gd name="T99" fmla="*/ 4890 h 5182"/>
                <a:gd name="T100" fmla="*/ 3009 w 3485"/>
                <a:gd name="T101" fmla="*/ 4981 h 5182"/>
                <a:gd name="T102" fmla="*/ 2849 w 3485"/>
                <a:gd name="T103" fmla="*/ 4937 h 5182"/>
                <a:gd name="T104" fmla="*/ 2637 w 3485"/>
                <a:gd name="T105" fmla="*/ 4827 h 5182"/>
                <a:gd name="T106" fmla="*/ 2664 w 3485"/>
                <a:gd name="T107" fmla="*/ 4781 h 5182"/>
                <a:gd name="T108" fmla="*/ 3262 w 3485"/>
                <a:gd name="T109" fmla="*/ 5056 h 5182"/>
                <a:gd name="T110" fmla="*/ 3480 w 3485"/>
                <a:gd name="T111" fmla="*/ 5160 h 5182"/>
                <a:gd name="T112" fmla="*/ 3243 w 3485"/>
                <a:gd name="T113" fmla="*/ 5105 h 5182"/>
                <a:gd name="T114" fmla="*/ 3207 w 3485"/>
                <a:gd name="T115" fmla="*/ 5062 h 5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85" h="5182">
                  <a:moveTo>
                    <a:pt x="89" y="32"/>
                  </a:moveTo>
                  <a:lnTo>
                    <a:pt x="66" y="232"/>
                  </a:lnTo>
                  <a:lnTo>
                    <a:pt x="56" y="402"/>
                  </a:lnTo>
                  <a:cubicBezTo>
                    <a:pt x="55" y="416"/>
                    <a:pt x="42" y="428"/>
                    <a:pt x="28" y="427"/>
                  </a:cubicBezTo>
                  <a:cubicBezTo>
                    <a:pt x="13" y="426"/>
                    <a:pt x="2" y="413"/>
                    <a:pt x="3" y="399"/>
                  </a:cubicBezTo>
                  <a:lnTo>
                    <a:pt x="13" y="225"/>
                  </a:lnTo>
                  <a:lnTo>
                    <a:pt x="36" y="25"/>
                  </a:lnTo>
                  <a:cubicBezTo>
                    <a:pt x="38" y="11"/>
                    <a:pt x="51" y="0"/>
                    <a:pt x="66" y="2"/>
                  </a:cubicBezTo>
                  <a:cubicBezTo>
                    <a:pt x="80" y="4"/>
                    <a:pt x="91" y="17"/>
                    <a:pt x="89" y="32"/>
                  </a:cubicBezTo>
                  <a:close/>
                  <a:moveTo>
                    <a:pt x="54" y="666"/>
                  </a:moveTo>
                  <a:lnTo>
                    <a:pt x="60" y="829"/>
                  </a:lnTo>
                  <a:lnTo>
                    <a:pt x="77" y="1028"/>
                  </a:lnTo>
                  <a:lnTo>
                    <a:pt x="78" y="1035"/>
                  </a:lnTo>
                  <a:cubicBezTo>
                    <a:pt x="80" y="1050"/>
                    <a:pt x="70" y="1064"/>
                    <a:pt x="55" y="1066"/>
                  </a:cubicBezTo>
                  <a:cubicBezTo>
                    <a:pt x="41" y="1068"/>
                    <a:pt x="27" y="1057"/>
                    <a:pt x="25" y="1043"/>
                  </a:cubicBezTo>
                  <a:lnTo>
                    <a:pt x="24" y="1033"/>
                  </a:lnTo>
                  <a:lnTo>
                    <a:pt x="7" y="832"/>
                  </a:lnTo>
                  <a:lnTo>
                    <a:pt x="0" y="668"/>
                  </a:lnTo>
                  <a:cubicBezTo>
                    <a:pt x="0" y="653"/>
                    <a:pt x="11" y="641"/>
                    <a:pt x="26" y="640"/>
                  </a:cubicBezTo>
                  <a:cubicBezTo>
                    <a:pt x="41" y="640"/>
                    <a:pt x="53" y="651"/>
                    <a:pt x="54" y="666"/>
                  </a:cubicBezTo>
                  <a:close/>
                  <a:moveTo>
                    <a:pt x="118" y="1298"/>
                  </a:moveTo>
                  <a:lnTo>
                    <a:pt x="141" y="1425"/>
                  </a:lnTo>
                  <a:lnTo>
                    <a:pt x="186" y="1621"/>
                  </a:lnTo>
                  <a:lnTo>
                    <a:pt x="197" y="1660"/>
                  </a:lnTo>
                  <a:cubicBezTo>
                    <a:pt x="201" y="1674"/>
                    <a:pt x="193" y="1689"/>
                    <a:pt x="179" y="1693"/>
                  </a:cubicBezTo>
                  <a:cubicBezTo>
                    <a:pt x="165" y="1697"/>
                    <a:pt x="150" y="1689"/>
                    <a:pt x="146" y="1674"/>
                  </a:cubicBezTo>
                  <a:lnTo>
                    <a:pt x="134" y="1634"/>
                  </a:lnTo>
                  <a:lnTo>
                    <a:pt x="88" y="1434"/>
                  </a:lnTo>
                  <a:lnTo>
                    <a:pt x="65" y="1308"/>
                  </a:lnTo>
                  <a:cubicBezTo>
                    <a:pt x="63" y="1293"/>
                    <a:pt x="72" y="1279"/>
                    <a:pt x="87" y="1277"/>
                  </a:cubicBezTo>
                  <a:cubicBezTo>
                    <a:pt x="101" y="1274"/>
                    <a:pt x="115" y="1284"/>
                    <a:pt x="118" y="1298"/>
                  </a:cubicBezTo>
                  <a:close/>
                  <a:moveTo>
                    <a:pt x="274" y="1914"/>
                  </a:moveTo>
                  <a:lnTo>
                    <a:pt x="305" y="2009"/>
                  </a:lnTo>
                  <a:lnTo>
                    <a:pt x="376" y="2200"/>
                  </a:lnTo>
                  <a:lnTo>
                    <a:pt x="403" y="2262"/>
                  </a:lnTo>
                  <a:cubicBezTo>
                    <a:pt x="408" y="2276"/>
                    <a:pt x="402" y="2291"/>
                    <a:pt x="389" y="2297"/>
                  </a:cubicBezTo>
                  <a:cubicBezTo>
                    <a:pt x="375" y="2303"/>
                    <a:pt x="359" y="2296"/>
                    <a:pt x="354" y="2283"/>
                  </a:cubicBezTo>
                  <a:lnTo>
                    <a:pt x="326" y="2219"/>
                  </a:lnTo>
                  <a:lnTo>
                    <a:pt x="254" y="2026"/>
                  </a:lnTo>
                  <a:lnTo>
                    <a:pt x="223" y="1931"/>
                  </a:lnTo>
                  <a:cubicBezTo>
                    <a:pt x="218" y="1917"/>
                    <a:pt x="226" y="1902"/>
                    <a:pt x="240" y="1897"/>
                  </a:cubicBezTo>
                  <a:cubicBezTo>
                    <a:pt x="254" y="1893"/>
                    <a:pt x="269" y="1900"/>
                    <a:pt x="274" y="1914"/>
                  </a:cubicBezTo>
                  <a:close/>
                  <a:moveTo>
                    <a:pt x="511" y="2504"/>
                  </a:moveTo>
                  <a:lnTo>
                    <a:pt x="544" y="2573"/>
                  </a:lnTo>
                  <a:lnTo>
                    <a:pt x="640" y="2756"/>
                  </a:lnTo>
                  <a:lnTo>
                    <a:pt x="684" y="2832"/>
                  </a:lnTo>
                  <a:cubicBezTo>
                    <a:pt x="692" y="2845"/>
                    <a:pt x="688" y="2861"/>
                    <a:pt x="675" y="2869"/>
                  </a:cubicBezTo>
                  <a:cubicBezTo>
                    <a:pt x="662" y="2876"/>
                    <a:pt x="646" y="2872"/>
                    <a:pt x="638" y="2859"/>
                  </a:cubicBezTo>
                  <a:lnTo>
                    <a:pt x="593" y="2781"/>
                  </a:lnTo>
                  <a:lnTo>
                    <a:pt x="495" y="2596"/>
                  </a:lnTo>
                  <a:lnTo>
                    <a:pt x="463" y="2527"/>
                  </a:lnTo>
                  <a:cubicBezTo>
                    <a:pt x="457" y="2514"/>
                    <a:pt x="462" y="2498"/>
                    <a:pt x="476" y="2492"/>
                  </a:cubicBezTo>
                  <a:cubicBezTo>
                    <a:pt x="489" y="2485"/>
                    <a:pt x="505" y="2491"/>
                    <a:pt x="511" y="2504"/>
                  </a:cubicBezTo>
                  <a:close/>
                  <a:moveTo>
                    <a:pt x="823" y="3059"/>
                  </a:moveTo>
                  <a:lnTo>
                    <a:pt x="854" y="3109"/>
                  </a:lnTo>
                  <a:lnTo>
                    <a:pt x="972" y="3280"/>
                  </a:lnTo>
                  <a:lnTo>
                    <a:pt x="1035" y="3364"/>
                  </a:lnTo>
                  <a:cubicBezTo>
                    <a:pt x="1044" y="3375"/>
                    <a:pt x="1041" y="3392"/>
                    <a:pt x="1029" y="3401"/>
                  </a:cubicBezTo>
                  <a:cubicBezTo>
                    <a:pt x="1018" y="3410"/>
                    <a:pt x="1001" y="3407"/>
                    <a:pt x="992" y="3396"/>
                  </a:cubicBezTo>
                  <a:lnTo>
                    <a:pt x="929" y="3311"/>
                  </a:lnTo>
                  <a:lnTo>
                    <a:pt x="809" y="3138"/>
                  </a:lnTo>
                  <a:lnTo>
                    <a:pt x="777" y="3088"/>
                  </a:lnTo>
                  <a:cubicBezTo>
                    <a:pt x="770" y="3075"/>
                    <a:pt x="773" y="3059"/>
                    <a:pt x="786" y="3051"/>
                  </a:cubicBezTo>
                  <a:cubicBezTo>
                    <a:pt x="798" y="3043"/>
                    <a:pt x="815" y="3047"/>
                    <a:pt x="823" y="3059"/>
                  </a:cubicBezTo>
                  <a:close/>
                  <a:moveTo>
                    <a:pt x="1200" y="3572"/>
                  </a:moveTo>
                  <a:lnTo>
                    <a:pt x="1229" y="3608"/>
                  </a:lnTo>
                  <a:lnTo>
                    <a:pt x="1367" y="3765"/>
                  </a:lnTo>
                  <a:lnTo>
                    <a:pt x="1447" y="3848"/>
                  </a:lnTo>
                  <a:cubicBezTo>
                    <a:pt x="1458" y="3859"/>
                    <a:pt x="1457" y="3876"/>
                    <a:pt x="1447" y="3886"/>
                  </a:cubicBezTo>
                  <a:cubicBezTo>
                    <a:pt x="1436" y="3896"/>
                    <a:pt x="1419" y="3896"/>
                    <a:pt x="1409" y="3885"/>
                  </a:cubicBezTo>
                  <a:lnTo>
                    <a:pt x="1327" y="3800"/>
                  </a:lnTo>
                  <a:lnTo>
                    <a:pt x="1188" y="3641"/>
                  </a:lnTo>
                  <a:lnTo>
                    <a:pt x="1158" y="3606"/>
                  </a:lnTo>
                  <a:cubicBezTo>
                    <a:pt x="1149" y="3594"/>
                    <a:pt x="1151" y="3577"/>
                    <a:pt x="1162" y="3568"/>
                  </a:cubicBezTo>
                  <a:cubicBezTo>
                    <a:pt x="1173" y="3559"/>
                    <a:pt x="1190" y="3560"/>
                    <a:pt x="1200" y="3572"/>
                  </a:cubicBezTo>
                  <a:close/>
                  <a:moveTo>
                    <a:pt x="1636" y="4035"/>
                  </a:moveTo>
                  <a:lnTo>
                    <a:pt x="1663" y="4060"/>
                  </a:lnTo>
                  <a:lnTo>
                    <a:pt x="1820" y="4200"/>
                  </a:lnTo>
                  <a:lnTo>
                    <a:pt x="1916" y="4278"/>
                  </a:lnTo>
                  <a:cubicBezTo>
                    <a:pt x="1928" y="4288"/>
                    <a:pt x="1929" y="4305"/>
                    <a:pt x="1920" y="4316"/>
                  </a:cubicBezTo>
                  <a:cubicBezTo>
                    <a:pt x="1911" y="4327"/>
                    <a:pt x="1894" y="4329"/>
                    <a:pt x="1882" y="4320"/>
                  </a:cubicBezTo>
                  <a:lnTo>
                    <a:pt x="1785" y="4239"/>
                  </a:lnTo>
                  <a:lnTo>
                    <a:pt x="1626" y="4099"/>
                  </a:lnTo>
                  <a:lnTo>
                    <a:pt x="1599" y="4073"/>
                  </a:lnTo>
                  <a:cubicBezTo>
                    <a:pt x="1589" y="4063"/>
                    <a:pt x="1588" y="4046"/>
                    <a:pt x="1599" y="4035"/>
                  </a:cubicBezTo>
                  <a:cubicBezTo>
                    <a:pt x="1609" y="4025"/>
                    <a:pt x="1626" y="4024"/>
                    <a:pt x="1636" y="4035"/>
                  </a:cubicBezTo>
                  <a:close/>
                  <a:moveTo>
                    <a:pt x="2126" y="4441"/>
                  </a:moveTo>
                  <a:lnTo>
                    <a:pt x="2150" y="4459"/>
                  </a:lnTo>
                  <a:lnTo>
                    <a:pt x="2324" y="4577"/>
                  </a:lnTo>
                  <a:lnTo>
                    <a:pt x="2435" y="4647"/>
                  </a:lnTo>
                  <a:cubicBezTo>
                    <a:pt x="2447" y="4654"/>
                    <a:pt x="2451" y="4671"/>
                    <a:pt x="2443" y="4683"/>
                  </a:cubicBezTo>
                  <a:cubicBezTo>
                    <a:pt x="2435" y="4696"/>
                    <a:pt x="2419" y="4700"/>
                    <a:pt x="2407" y="4692"/>
                  </a:cubicBezTo>
                  <a:lnTo>
                    <a:pt x="2293" y="4621"/>
                  </a:lnTo>
                  <a:lnTo>
                    <a:pt x="2118" y="4502"/>
                  </a:lnTo>
                  <a:lnTo>
                    <a:pt x="2094" y="4483"/>
                  </a:lnTo>
                  <a:cubicBezTo>
                    <a:pt x="2082" y="4475"/>
                    <a:pt x="2080" y="4458"/>
                    <a:pt x="2089" y="4446"/>
                  </a:cubicBezTo>
                  <a:cubicBezTo>
                    <a:pt x="2098" y="4434"/>
                    <a:pt x="2114" y="4432"/>
                    <a:pt x="2126" y="4441"/>
                  </a:cubicBezTo>
                  <a:close/>
                  <a:moveTo>
                    <a:pt x="2664" y="4781"/>
                  </a:moveTo>
                  <a:lnTo>
                    <a:pt x="2686" y="4793"/>
                  </a:lnTo>
                  <a:lnTo>
                    <a:pt x="2874" y="4890"/>
                  </a:lnTo>
                  <a:lnTo>
                    <a:pt x="2996" y="4945"/>
                  </a:lnTo>
                  <a:cubicBezTo>
                    <a:pt x="3010" y="4951"/>
                    <a:pt x="3016" y="4967"/>
                    <a:pt x="3009" y="4981"/>
                  </a:cubicBezTo>
                  <a:cubicBezTo>
                    <a:pt x="3003" y="4994"/>
                    <a:pt x="2988" y="5000"/>
                    <a:pt x="2974" y="4994"/>
                  </a:cubicBezTo>
                  <a:lnTo>
                    <a:pt x="2849" y="4937"/>
                  </a:lnTo>
                  <a:lnTo>
                    <a:pt x="2659" y="4840"/>
                  </a:lnTo>
                  <a:lnTo>
                    <a:pt x="2637" y="4827"/>
                  </a:lnTo>
                  <a:cubicBezTo>
                    <a:pt x="2625" y="4820"/>
                    <a:pt x="2620" y="4804"/>
                    <a:pt x="2628" y="4791"/>
                  </a:cubicBezTo>
                  <a:cubicBezTo>
                    <a:pt x="2635" y="4778"/>
                    <a:pt x="2651" y="4774"/>
                    <a:pt x="2664" y="4781"/>
                  </a:cubicBezTo>
                  <a:close/>
                  <a:moveTo>
                    <a:pt x="3241" y="5047"/>
                  </a:moveTo>
                  <a:lnTo>
                    <a:pt x="3262" y="5056"/>
                  </a:lnTo>
                  <a:lnTo>
                    <a:pt x="3463" y="5126"/>
                  </a:lnTo>
                  <a:cubicBezTo>
                    <a:pt x="3477" y="5131"/>
                    <a:pt x="3485" y="5146"/>
                    <a:pt x="3480" y="5160"/>
                  </a:cubicBezTo>
                  <a:cubicBezTo>
                    <a:pt x="3475" y="5174"/>
                    <a:pt x="3460" y="5182"/>
                    <a:pt x="3446" y="5177"/>
                  </a:cubicBezTo>
                  <a:lnTo>
                    <a:pt x="3243" y="5105"/>
                  </a:lnTo>
                  <a:lnTo>
                    <a:pt x="3221" y="5097"/>
                  </a:lnTo>
                  <a:cubicBezTo>
                    <a:pt x="3208" y="5091"/>
                    <a:pt x="3201" y="5076"/>
                    <a:pt x="3207" y="5062"/>
                  </a:cubicBezTo>
                  <a:cubicBezTo>
                    <a:pt x="3212" y="5048"/>
                    <a:pt x="3228" y="5042"/>
                    <a:pt x="3241" y="5047"/>
                  </a:cubicBezTo>
                  <a:close/>
                </a:path>
              </a:pathLst>
            </a:custGeom>
            <a:solidFill>
              <a:srgbClr val="5B9BD5"/>
            </a:solidFill>
            <a:ln w="9525" cap="flat">
              <a:solidFill>
                <a:srgbClr val="5B9BD5"/>
              </a:solidFill>
              <a:prstDash val="solid"/>
              <a:bevel/>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214" name="Group 213"/>
            <p:cNvGrpSpPr/>
            <p:nvPr/>
          </p:nvGrpSpPr>
          <p:grpSpPr>
            <a:xfrm>
              <a:off x="2273301" y="3557588"/>
              <a:ext cx="644539" cy="804863"/>
              <a:chOff x="2273301" y="3557588"/>
              <a:chExt cx="644539" cy="804863"/>
            </a:xfrm>
          </p:grpSpPr>
          <p:sp>
            <p:nvSpPr>
              <p:cNvPr id="57" name="Freeform 53"/>
              <p:cNvSpPr>
                <a:spLocks/>
              </p:cNvSpPr>
              <p:nvPr/>
            </p:nvSpPr>
            <p:spPr bwMode="auto">
              <a:xfrm>
                <a:off x="2273301" y="3557588"/>
                <a:ext cx="622300" cy="804863"/>
              </a:xfrm>
              <a:custGeom>
                <a:avLst/>
                <a:gdLst>
                  <a:gd name="T0" fmla="*/ 0 w 392"/>
                  <a:gd name="T1" fmla="*/ 67 h 507"/>
                  <a:gd name="T2" fmla="*/ 290 w 392"/>
                  <a:gd name="T3" fmla="*/ 507 h 507"/>
                  <a:gd name="T4" fmla="*/ 392 w 392"/>
                  <a:gd name="T5" fmla="*/ 439 h 507"/>
                  <a:gd name="T6" fmla="*/ 102 w 392"/>
                  <a:gd name="T7" fmla="*/ 0 h 507"/>
                  <a:gd name="T8" fmla="*/ 0 w 392"/>
                  <a:gd name="T9" fmla="*/ 67 h 507"/>
                </a:gdLst>
                <a:ahLst/>
                <a:cxnLst>
                  <a:cxn ang="0">
                    <a:pos x="T0" y="T1"/>
                  </a:cxn>
                  <a:cxn ang="0">
                    <a:pos x="T2" y="T3"/>
                  </a:cxn>
                  <a:cxn ang="0">
                    <a:pos x="T4" y="T5"/>
                  </a:cxn>
                  <a:cxn ang="0">
                    <a:pos x="T6" y="T7"/>
                  </a:cxn>
                  <a:cxn ang="0">
                    <a:pos x="T8" y="T9"/>
                  </a:cxn>
                </a:cxnLst>
                <a:rect l="0" t="0" r="r" b="b"/>
                <a:pathLst>
                  <a:path w="392" h="507">
                    <a:moveTo>
                      <a:pt x="0" y="67"/>
                    </a:moveTo>
                    <a:lnTo>
                      <a:pt x="290" y="507"/>
                    </a:lnTo>
                    <a:lnTo>
                      <a:pt x="392" y="439"/>
                    </a:lnTo>
                    <a:lnTo>
                      <a:pt x="102" y="0"/>
                    </a:lnTo>
                    <a:lnTo>
                      <a:pt x="0"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Rectangle 54"/>
              <p:cNvSpPr>
                <a:spLocks noChangeArrowheads="1"/>
              </p:cNvSpPr>
              <p:nvPr/>
            </p:nvSpPr>
            <p:spPr bwMode="auto">
              <a:xfrm rot="3360000">
                <a:off x="2347417" y="3582973"/>
                <a:ext cx="10259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dirty="0">
                    <a:solidFill>
                      <a:srgbClr val="4F88BB"/>
                    </a:solidFill>
                    <a:latin typeface="Calibri" panose="020F0502020204030204" pitchFamily="34" charset="0"/>
                  </a:rPr>
                  <a:t>D</a:t>
                </a:r>
                <a:endParaRPr lang="en-US" altLang="en-US" dirty="0">
                  <a:solidFill>
                    <a:prstClr val="black"/>
                  </a:solidFill>
                </a:endParaRPr>
              </a:p>
            </p:txBody>
          </p:sp>
          <p:sp>
            <p:nvSpPr>
              <p:cNvPr id="59" name="Rectangle 55"/>
              <p:cNvSpPr>
                <a:spLocks noChangeArrowheads="1"/>
              </p:cNvSpPr>
              <p:nvPr/>
            </p:nvSpPr>
            <p:spPr bwMode="auto">
              <a:xfrm rot="3360000">
                <a:off x="2414200" y="3667111"/>
                <a:ext cx="801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dirty="0">
                    <a:solidFill>
                      <a:srgbClr val="4F88BB"/>
                    </a:solidFill>
                    <a:latin typeface="Calibri" panose="020F0502020204030204" pitchFamily="34" charset="0"/>
                  </a:rPr>
                  <a:t>a</a:t>
                </a:r>
                <a:endParaRPr lang="en-US" altLang="en-US" dirty="0">
                  <a:solidFill>
                    <a:prstClr val="black"/>
                  </a:solidFill>
                </a:endParaRPr>
              </a:p>
            </p:txBody>
          </p:sp>
          <p:sp>
            <p:nvSpPr>
              <p:cNvPr id="60" name="Rectangle 56"/>
              <p:cNvSpPr>
                <a:spLocks noChangeArrowheads="1"/>
              </p:cNvSpPr>
              <p:nvPr/>
            </p:nvSpPr>
            <p:spPr bwMode="auto">
              <a:xfrm rot="3360000">
                <a:off x="2458766" y="3714736"/>
                <a:ext cx="5610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t</a:t>
                </a:r>
                <a:endParaRPr lang="en-US" altLang="en-US">
                  <a:solidFill>
                    <a:prstClr val="black"/>
                  </a:solidFill>
                </a:endParaRPr>
              </a:p>
            </p:txBody>
          </p:sp>
          <p:sp>
            <p:nvSpPr>
              <p:cNvPr id="61" name="Rectangle 57"/>
              <p:cNvSpPr>
                <a:spLocks noChangeArrowheads="1"/>
              </p:cNvSpPr>
              <p:nvPr/>
            </p:nvSpPr>
            <p:spPr bwMode="auto">
              <a:xfrm rot="3360000">
                <a:off x="2485638" y="3767123"/>
                <a:ext cx="801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a</a:t>
                </a:r>
                <a:endParaRPr lang="en-US" altLang="en-US">
                  <a:solidFill>
                    <a:prstClr val="black"/>
                  </a:solidFill>
                </a:endParaRPr>
              </a:p>
            </p:txBody>
          </p:sp>
          <p:sp>
            <p:nvSpPr>
              <p:cNvPr id="62" name="Rectangle 58"/>
              <p:cNvSpPr>
                <a:spLocks noChangeArrowheads="1"/>
              </p:cNvSpPr>
              <p:nvPr/>
            </p:nvSpPr>
            <p:spPr bwMode="auto">
              <a:xfrm rot="3360000">
                <a:off x="2535052" y="3821098"/>
                <a:ext cx="3847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 </a:t>
                </a:r>
                <a:endParaRPr lang="en-US" altLang="en-US">
                  <a:solidFill>
                    <a:prstClr val="black"/>
                  </a:solidFill>
                </a:endParaRPr>
              </a:p>
            </p:txBody>
          </p:sp>
          <p:sp>
            <p:nvSpPr>
              <p:cNvPr id="63" name="Rectangle 59"/>
              <p:cNvSpPr>
                <a:spLocks noChangeArrowheads="1"/>
              </p:cNvSpPr>
              <p:nvPr/>
            </p:nvSpPr>
            <p:spPr bwMode="auto">
              <a:xfrm rot="3360000">
                <a:off x="2543597" y="3863961"/>
                <a:ext cx="7694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S</a:t>
                </a:r>
                <a:endParaRPr lang="en-US" altLang="en-US">
                  <a:solidFill>
                    <a:prstClr val="black"/>
                  </a:solidFill>
                </a:endParaRPr>
              </a:p>
            </p:txBody>
          </p:sp>
          <p:sp>
            <p:nvSpPr>
              <p:cNvPr id="64" name="Rectangle 60"/>
              <p:cNvSpPr>
                <a:spLocks noChangeArrowheads="1"/>
              </p:cNvSpPr>
              <p:nvPr/>
            </p:nvSpPr>
            <p:spPr bwMode="auto">
              <a:xfrm rot="3360000">
                <a:off x="2581642" y="3929048"/>
                <a:ext cx="8816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h</a:t>
                </a:r>
                <a:endParaRPr lang="en-US" altLang="en-US">
                  <a:solidFill>
                    <a:prstClr val="black"/>
                  </a:solidFill>
                </a:endParaRPr>
              </a:p>
            </p:txBody>
          </p:sp>
          <p:sp>
            <p:nvSpPr>
              <p:cNvPr id="65" name="Rectangle 61"/>
              <p:cNvSpPr>
                <a:spLocks noChangeArrowheads="1"/>
              </p:cNvSpPr>
              <p:nvPr/>
            </p:nvSpPr>
            <p:spPr bwMode="auto">
              <a:xfrm rot="3360000">
                <a:off x="2636450" y="4000486"/>
                <a:ext cx="8015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a</a:t>
                </a:r>
                <a:endParaRPr lang="en-US" altLang="en-US">
                  <a:solidFill>
                    <a:prstClr val="black"/>
                  </a:solidFill>
                </a:endParaRPr>
              </a:p>
            </p:txBody>
          </p:sp>
          <p:sp>
            <p:nvSpPr>
              <p:cNvPr id="66" name="Rectangle 62"/>
              <p:cNvSpPr>
                <a:spLocks noChangeArrowheads="1"/>
              </p:cNvSpPr>
              <p:nvPr/>
            </p:nvSpPr>
            <p:spPr bwMode="auto">
              <a:xfrm rot="3360000">
                <a:off x="2683391" y="4052873"/>
                <a:ext cx="5770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r</a:t>
                </a:r>
                <a:endParaRPr lang="en-US" altLang="en-US">
                  <a:solidFill>
                    <a:prstClr val="black"/>
                  </a:solidFill>
                </a:endParaRPr>
              </a:p>
            </p:txBody>
          </p:sp>
          <p:sp>
            <p:nvSpPr>
              <p:cNvPr id="67" name="Rectangle 63"/>
              <p:cNvSpPr>
                <a:spLocks noChangeArrowheads="1"/>
              </p:cNvSpPr>
              <p:nvPr/>
            </p:nvSpPr>
            <p:spPr bwMode="auto">
              <a:xfrm rot="3360000">
                <a:off x="2717615" y="4094148"/>
                <a:ext cx="3847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i</a:t>
                </a:r>
                <a:endParaRPr lang="en-US" altLang="en-US">
                  <a:solidFill>
                    <a:prstClr val="black"/>
                  </a:solidFill>
                </a:endParaRPr>
              </a:p>
            </p:txBody>
          </p:sp>
          <p:sp>
            <p:nvSpPr>
              <p:cNvPr id="68" name="Rectangle 64"/>
              <p:cNvSpPr>
                <a:spLocks noChangeArrowheads="1"/>
              </p:cNvSpPr>
              <p:nvPr/>
            </p:nvSpPr>
            <p:spPr bwMode="auto">
              <a:xfrm rot="3360000">
                <a:off x="2722930" y="4141773"/>
                <a:ext cx="8816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dirty="0">
                    <a:solidFill>
                      <a:srgbClr val="4F88BB"/>
                    </a:solidFill>
                    <a:latin typeface="Calibri" panose="020F0502020204030204" pitchFamily="34" charset="0"/>
                  </a:rPr>
                  <a:t>n</a:t>
                </a:r>
                <a:endParaRPr lang="en-US" altLang="en-US" dirty="0">
                  <a:solidFill>
                    <a:prstClr val="black"/>
                  </a:solidFill>
                </a:endParaRPr>
              </a:p>
            </p:txBody>
          </p:sp>
          <p:sp>
            <p:nvSpPr>
              <p:cNvPr id="69" name="Rectangle 65"/>
              <p:cNvSpPr>
                <a:spLocks noChangeArrowheads="1"/>
              </p:cNvSpPr>
              <p:nvPr/>
            </p:nvSpPr>
            <p:spPr bwMode="auto">
              <a:xfrm rot="3360000">
                <a:off x="2778539" y="4211623"/>
                <a:ext cx="785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4F88BB"/>
                    </a:solidFill>
                    <a:latin typeface="Calibri" panose="020F0502020204030204" pitchFamily="34" charset="0"/>
                  </a:rPr>
                  <a:t>g</a:t>
                </a:r>
                <a:endParaRPr lang="en-US" altLang="en-US">
                  <a:solidFill>
                    <a:prstClr val="black"/>
                  </a:solidFill>
                </a:endParaRPr>
              </a:p>
            </p:txBody>
          </p:sp>
        </p:grpSp>
      </p:grpSp>
      <p:grpSp>
        <p:nvGrpSpPr>
          <p:cNvPr id="209" name="Group 208"/>
          <p:cNvGrpSpPr/>
          <p:nvPr/>
        </p:nvGrpSpPr>
        <p:grpSpPr>
          <a:xfrm>
            <a:off x="5005390" y="2155828"/>
            <a:ext cx="2411413" cy="3259137"/>
            <a:chOff x="5005388" y="2155826"/>
            <a:chExt cx="2411413" cy="3259137"/>
          </a:xfrm>
        </p:grpSpPr>
        <p:sp>
          <p:nvSpPr>
            <p:cNvPr id="71" name="Freeform 67"/>
            <p:cNvSpPr>
              <a:spLocks/>
            </p:cNvSpPr>
            <p:nvPr/>
          </p:nvSpPr>
          <p:spPr bwMode="auto">
            <a:xfrm>
              <a:off x="5005388" y="5297488"/>
              <a:ext cx="133350" cy="117475"/>
            </a:xfrm>
            <a:custGeom>
              <a:avLst/>
              <a:gdLst>
                <a:gd name="T0" fmla="*/ 84 w 84"/>
                <a:gd name="T1" fmla="*/ 74 h 74"/>
                <a:gd name="T2" fmla="*/ 0 w 84"/>
                <a:gd name="T3" fmla="*/ 59 h 74"/>
                <a:gd name="T4" fmla="*/ 61 w 84"/>
                <a:gd name="T5" fmla="*/ 0 h 74"/>
                <a:gd name="T6" fmla="*/ 84 w 84"/>
                <a:gd name="T7" fmla="*/ 74 h 74"/>
              </a:gdLst>
              <a:ahLst/>
              <a:cxnLst>
                <a:cxn ang="0">
                  <a:pos x="T0" y="T1"/>
                </a:cxn>
                <a:cxn ang="0">
                  <a:pos x="T2" y="T3"/>
                </a:cxn>
                <a:cxn ang="0">
                  <a:pos x="T4" y="T5"/>
                </a:cxn>
                <a:cxn ang="0">
                  <a:pos x="T6" y="T7"/>
                </a:cxn>
              </a:cxnLst>
              <a:rect l="0" t="0" r="r" b="b"/>
              <a:pathLst>
                <a:path w="84" h="74">
                  <a:moveTo>
                    <a:pt x="84" y="74"/>
                  </a:moveTo>
                  <a:lnTo>
                    <a:pt x="0" y="59"/>
                  </a:lnTo>
                  <a:lnTo>
                    <a:pt x="61" y="0"/>
                  </a:lnTo>
                  <a:lnTo>
                    <a:pt x="84" y="74"/>
                  </a:lnTo>
                  <a:close/>
                </a:path>
              </a:pathLst>
            </a:custGeom>
            <a:solidFill>
              <a:srgbClr val="759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201" name="Group 200"/>
            <p:cNvGrpSpPr/>
            <p:nvPr/>
          </p:nvGrpSpPr>
          <p:grpSpPr>
            <a:xfrm>
              <a:off x="5105401" y="2155826"/>
              <a:ext cx="2311400" cy="3205163"/>
              <a:chOff x="5105401" y="2155826"/>
              <a:chExt cx="2311400" cy="3205163"/>
            </a:xfrm>
          </p:grpSpPr>
          <p:sp>
            <p:nvSpPr>
              <p:cNvPr id="70" name="Freeform 66"/>
              <p:cNvSpPr>
                <a:spLocks/>
              </p:cNvSpPr>
              <p:nvPr/>
            </p:nvSpPr>
            <p:spPr bwMode="auto">
              <a:xfrm>
                <a:off x="5105401" y="2155826"/>
                <a:ext cx="2311400" cy="3205163"/>
              </a:xfrm>
              <a:custGeom>
                <a:avLst/>
                <a:gdLst>
                  <a:gd name="T0" fmla="*/ 0 w 1456"/>
                  <a:gd name="T1" fmla="*/ 2019 h 2019"/>
                  <a:gd name="T2" fmla="*/ 1410 w 1456"/>
                  <a:gd name="T3" fmla="*/ 0 h 2019"/>
                </a:gdLst>
                <a:ahLst/>
                <a:cxnLst>
                  <a:cxn ang="0">
                    <a:pos x="T0" y="T1"/>
                  </a:cxn>
                  <a:cxn ang="0">
                    <a:pos x="T2" y="T3"/>
                  </a:cxn>
                </a:cxnLst>
                <a:rect l="0" t="0" r="r" b="b"/>
                <a:pathLst>
                  <a:path w="1456" h="2019">
                    <a:moveTo>
                      <a:pt x="0" y="2019"/>
                    </a:moveTo>
                    <a:cubicBezTo>
                      <a:pt x="835" y="1746"/>
                      <a:pt x="1456" y="855"/>
                      <a:pt x="1410" y="0"/>
                    </a:cubicBezTo>
                  </a:path>
                </a:pathLst>
              </a:custGeom>
              <a:noFill/>
              <a:ln w="26988" cap="rnd">
                <a:solidFill>
                  <a:srgbClr val="759F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2" name="Freeform 68"/>
              <p:cNvSpPr>
                <a:spLocks/>
              </p:cNvSpPr>
              <p:nvPr/>
            </p:nvSpPr>
            <p:spPr bwMode="auto">
              <a:xfrm>
                <a:off x="6016626" y="3498851"/>
                <a:ext cx="850900" cy="936625"/>
              </a:xfrm>
              <a:custGeom>
                <a:avLst/>
                <a:gdLst>
                  <a:gd name="T0" fmla="*/ 231 w 536"/>
                  <a:gd name="T1" fmla="*/ 590 h 590"/>
                  <a:gd name="T2" fmla="*/ 536 w 536"/>
                  <a:gd name="T3" fmla="*/ 168 h 590"/>
                  <a:gd name="T4" fmla="*/ 305 w 536"/>
                  <a:gd name="T5" fmla="*/ 0 h 590"/>
                  <a:gd name="T6" fmla="*/ 0 w 536"/>
                  <a:gd name="T7" fmla="*/ 423 h 590"/>
                  <a:gd name="T8" fmla="*/ 231 w 536"/>
                  <a:gd name="T9" fmla="*/ 590 h 590"/>
                </a:gdLst>
                <a:ahLst/>
                <a:cxnLst>
                  <a:cxn ang="0">
                    <a:pos x="T0" y="T1"/>
                  </a:cxn>
                  <a:cxn ang="0">
                    <a:pos x="T2" y="T3"/>
                  </a:cxn>
                  <a:cxn ang="0">
                    <a:pos x="T4" y="T5"/>
                  </a:cxn>
                  <a:cxn ang="0">
                    <a:pos x="T6" y="T7"/>
                  </a:cxn>
                  <a:cxn ang="0">
                    <a:pos x="T8" y="T9"/>
                  </a:cxn>
                </a:cxnLst>
                <a:rect l="0" t="0" r="r" b="b"/>
                <a:pathLst>
                  <a:path w="536" h="590">
                    <a:moveTo>
                      <a:pt x="231" y="590"/>
                    </a:moveTo>
                    <a:lnTo>
                      <a:pt x="536" y="168"/>
                    </a:lnTo>
                    <a:lnTo>
                      <a:pt x="305" y="0"/>
                    </a:lnTo>
                    <a:lnTo>
                      <a:pt x="0" y="423"/>
                    </a:lnTo>
                    <a:lnTo>
                      <a:pt x="231" y="5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3" name="Rectangle 69"/>
              <p:cNvSpPr>
                <a:spLocks noChangeArrowheads="1"/>
              </p:cNvSpPr>
              <p:nvPr/>
            </p:nvSpPr>
            <p:spPr bwMode="auto">
              <a:xfrm rot="18300000">
                <a:off x="6100445" y="4088656"/>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668BB3"/>
                    </a:solidFill>
                    <a:latin typeface="Calibri" panose="020F0502020204030204" pitchFamily="34" charset="0"/>
                  </a:rPr>
                  <a:t>P</a:t>
                </a:r>
                <a:endParaRPr lang="en-US" altLang="en-US">
                  <a:solidFill>
                    <a:prstClr val="black"/>
                  </a:solidFill>
                </a:endParaRPr>
              </a:p>
            </p:txBody>
          </p:sp>
          <p:sp>
            <p:nvSpPr>
              <p:cNvPr id="74" name="Rectangle 70"/>
              <p:cNvSpPr>
                <a:spLocks noChangeArrowheads="1"/>
              </p:cNvSpPr>
              <p:nvPr/>
            </p:nvSpPr>
            <p:spPr bwMode="auto">
              <a:xfrm rot="18300000">
                <a:off x="6144125" y="4028331"/>
                <a:ext cx="609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668BB3"/>
                    </a:solidFill>
                    <a:latin typeface="Calibri" panose="020F0502020204030204" pitchFamily="34" charset="0"/>
                  </a:rPr>
                  <a:t>a</a:t>
                </a:r>
                <a:endParaRPr lang="en-US" altLang="en-US">
                  <a:solidFill>
                    <a:prstClr val="black"/>
                  </a:solidFill>
                </a:endParaRPr>
              </a:p>
            </p:txBody>
          </p:sp>
          <p:sp>
            <p:nvSpPr>
              <p:cNvPr id="75" name="Rectangle 71"/>
              <p:cNvSpPr>
                <a:spLocks noChangeArrowheads="1"/>
              </p:cNvSpPr>
              <p:nvPr/>
            </p:nvSpPr>
            <p:spPr bwMode="auto">
              <a:xfrm rot="18300000">
                <a:off x="6186271" y="3987056"/>
                <a:ext cx="448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668BB3"/>
                    </a:solidFill>
                    <a:latin typeface="Calibri" panose="020F0502020204030204" pitchFamily="34" charset="0"/>
                  </a:rPr>
                  <a:t>r</a:t>
                </a:r>
                <a:endParaRPr lang="en-US" altLang="en-US">
                  <a:solidFill>
                    <a:prstClr val="black"/>
                  </a:solidFill>
                </a:endParaRPr>
              </a:p>
            </p:txBody>
          </p:sp>
          <p:sp>
            <p:nvSpPr>
              <p:cNvPr id="76" name="Rectangle 72"/>
              <p:cNvSpPr>
                <a:spLocks noChangeArrowheads="1"/>
              </p:cNvSpPr>
              <p:nvPr/>
            </p:nvSpPr>
            <p:spPr bwMode="auto">
              <a:xfrm rot="18300000">
                <a:off x="6207710" y="3947369"/>
                <a:ext cx="432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668BB3"/>
                    </a:solidFill>
                    <a:latin typeface="Calibri" panose="020F0502020204030204" pitchFamily="34" charset="0"/>
                  </a:rPr>
                  <a:t>t</a:t>
                </a:r>
                <a:endParaRPr lang="en-US" altLang="en-US">
                  <a:solidFill>
                    <a:prstClr val="black"/>
                  </a:solidFill>
                </a:endParaRPr>
              </a:p>
            </p:txBody>
          </p:sp>
          <p:sp>
            <p:nvSpPr>
              <p:cNvPr id="77" name="Rectangle 73"/>
              <p:cNvSpPr>
                <a:spLocks noChangeArrowheads="1"/>
              </p:cNvSpPr>
              <p:nvPr/>
            </p:nvSpPr>
            <p:spPr bwMode="auto">
              <a:xfrm rot="18300000">
                <a:off x="6240324" y="3925144"/>
                <a:ext cx="2885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668BB3"/>
                    </a:solidFill>
                    <a:latin typeface="Calibri" panose="020F0502020204030204" pitchFamily="34" charset="0"/>
                  </a:rPr>
                  <a:t> </a:t>
                </a:r>
                <a:endParaRPr lang="en-US" altLang="en-US">
                  <a:solidFill>
                    <a:prstClr val="black"/>
                  </a:solidFill>
                </a:endParaRPr>
              </a:p>
            </p:txBody>
          </p:sp>
          <p:sp>
            <p:nvSpPr>
              <p:cNvPr id="78" name="Rectangle 74"/>
              <p:cNvSpPr>
                <a:spLocks noChangeArrowheads="1"/>
              </p:cNvSpPr>
              <p:nvPr/>
            </p:nvSpPr>
            <p:spPr bwMode="auto">
              <a:xfrm rot="18300000">
                <a:off x="6252013" y="3874344"/>
                <a:ext cx="7373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668BB3"/>
                    </a:solidFill>
                    <a:latin typeface="Calibri" panose="020F0502020204030204" pitchFamily="34" charset="0"/>
                  </a:rPr>
                  <a:t>A</a:t>
                </a:r>
                <a:endParaRPr lang="en-US" altLang="en-US">
                  <a:solidFill>
                    <a:prstClr val="black"/>
                  </a:solidFill>
                </a:endParaRPr>
              </a:p>
            </p:txBody>
          </p:sp>
          <p:sp>
            <p:nvSpPr>
              <p:cNvPr id="79" name="Rectangle 75"/>
              <p:cNvSpPr>
                <a:spLocks noChangeArrowheads="1"/>
              </p:cNvSpPr>
              <p:nvPr/>
            </p:nvSpPr>
            <p:spPr bwMode="auto">
              <a:xfrm rot="18300000">
                <a:off x="6294991" y="3825131"/>
                <a:ext cx="496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668BB3"/>
                    </a:solidFill>
                    <a:latin typeface="Calibri" panose="020F0502020204030204" pitchFamily="34" charset="0"/>
                  </a:rPr>
                  <a:t>/</a:t>
                </a:r>
                <a:endParaRPr lang="en-US" altLang="en-US">
                  <a:solidFill>
                    <a:prstClr val="black"/>
                  </a:solidFill>
                </a:endParaRPr>
              </a:p>
            </p:txBody>
          </p:sp>
          <p:sp>
            <p:nvSpPr>
              <p:cNvPr id="80" name="Rectangle 76"/>
              <p:cNvSpPr>
                <a:spLocks noChangeArrowheads="1"/>
              </p:cNvSpPr>
              <p:nvPr/>
            </p:nvSpPr>
            <p:spPr bwMode="auto">
              <a:xfrm rot="18300000">
                <a:off x="6322625" y="3769569"/>
                <a:ext cx="801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668BB3"/>
                    </a:solidFill>
                    <a:latin typeface="Calibri" panose="020F0502020204030204" pitchFamily="34" charset="0"/>
                  </a:rPr>
                  <a:t>H</a:t>
                </a:r>
                <a:endParaRPr lang="en-US" altLang="en-US">
                  <a:solidFill>
                    <a:prstClr val="black"/>
                  </a:solidFill>
                </a:endParaRPr>
              </a:p>
            </p:txBody>
          </p:sp>
          <p:sp>
            <p:nvSpPr>
              <p:cNvPr id="81" name="Rectangle 77"/>
              <p:cNvSpPr>
                <a:spLocks noChangeArrowheads="1"/>
              </p:cNvSpPr>
              <p:nvPr/>
            </p:nvSpPr>
            <p:spPr bwMode="auto">
              <a:xfrm rot="18300000">
                <a:off x="6371020" y="3698131"/>
                <a:ext cx="849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668BB3"/>
                    </a:solidFill>
                    <a:latin typeface="Calibri" panose="020F0502020204030204" pitchFamily="34" charset="0"/>
                  </a:rPr>
                  <a:t>O</a:t>
                </a:r>
                <a:endParaRPr lang="en-US" altLang="en-US">
                  <a:solidFill>
                    <a:prstClr val="black"/>
                  </a:solidFill>
                </a:endParaRPr>
              </a:p>
            </p:txBody>
          </p:sp>
          <p:sp>
            <p:nvSpPr>
              <p:cNvPr id="82" name="Rectangle 78"/>
              <p:cNvSpPr>
                <a:spLocks noChangeArrowheads="1"/>
              </p:cNvSpPr>
              <p:nvPr/>
            </p:nvSpPr>
            <p:spPr bwMode="auto">
              <a:xfrm rot="18300000">
                <a:off x="6424295" y="3634631"/>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668BB3"/>
                    </a:solidFill>
                    <a:latin typeface="Calibri" panose="020F0502020204030204" pitchFamily="34" charset="0"/>
                  </a:rPr>
                  <a:t>P</a:t>
                </a:r>
                <a:endParaRPr lang="en-US" altLang="en-US" dirty="0">
                  <a:solidFill>
                    <a:prstClr val="black"/>
                  </a:solidFill>
                </a:endParaRPr>
              </a:p>
            </p:txBody>
          </p:sp>
          <p:sp>
            <p:nvSpPr>
              <p:cNvPr id="83" name="Rectangle 79"/>
              <p:cNvSpPr>
                <a:spLocks noChangeArrowheads="1"/>
              </p:cNvSpPr>
              <p:nvPr/>
            </p:nvSpPr>
            <p:spPr bwMode="auto">
              <a:xfrm rot="18300000">
                <a:off x="6386876" y="3540334"/>
                <a:ext cx="18755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668BB3"/>
                    </a:solidFill>
                    <a:latin typeface="Calibri" panose="020F0502020204030204" pitchFamily="34" charset="0"/>
                  </a:rPr>
                  <a:t>WA</a:t>
                </a:r>
                <a:endParaRPr lang="en-US" altLang="en-US" dirty="0">
                  <a:solidFill>
                    <a:prstClr val="black"/>
                  </a:solidFill>
                </a:endParaRPr>
              </a:p>
            </p:txBody>
          </p:sp>
          <p:sp>
            <p:nvSpPr>
              <p:cNvPr id="85" name="Rectangle 81"/>
              <p:cNvSpPr>
                <a:spLocks noChangeArrowheads="1"/>
              </p:cNvSpPr>
              <p:nvPr/>
            </p:nvSpPr>
            <p:spPr bwMode="auto">
              <a:xfrm rot="18300000">
                <a:off x="6485351" y="3991819"/>
                <a:ext cx="7854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668BB3"/>
                    </a:solidFill>
                    <a:latin typeface="Calibri" panose="020F0502020204030204" pitchFamily="34" charset="0"/>
                  </a:rPr>
                  <a:t>D</a:t>
                </a:r>
                <a:endParaRPr lang="en-US" altLang="en-US" dirty="0">
                  <a:solidFill>
                    <a:prstClr val="black"/>
                  </a:solidFill>
                </a:endParaRPr>
              </a:p>
            </p:txBody>
          </p:sp>
          <p:sp>
            <p:nvSpPr>
              <p:cNvPr id="86" name="Rectangle 82"/>
              <p:cNvSpPr>
                <a:spLocks noChangeArrowheads="1"/>
              </p:cNvSpPr>
              <p:nvPr/>
            </p:nvSpPr>
            <p:spPr bwMode="auto">
              <a:xfrm rot="18300000">
                <a:off x="6537825" y="3926731"/>
                <a:ext cx="609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668BB3"/>
                    </a:solidFill>
                    <a:latin typeface="Calibri" panose="020F0502020204030204" pitchFamily="34" charset="0"/>
                  </a:rPr>
                  <a:t>a</a:t>
                </a:r>
                <a:endParaRPr lang="en-US" altLang="en-US">
                  <a:solidFill>
                    <a:prstClr val="black"/>
                  </a:solidFill>
                </a:endParaRPr>
              </a:p>
            </p:txBody>
          </p:sp>
          <p:sp>
            <p:nvSpPr>
              <p:cNvPr id="87" name="Rectangle 83"/>
              <p:cNvSpPr>
                <a:spLocks noChangeArrowheads="1"/>
              </p:cNvSpPr>
              <p:nvPr/>
            </p:nvSpPr>
            <p:spPr bwMode="auto">
              <a:xfrm rot="18300000">
                <a:off x="6580772" y="3887044"/>
                <a:ext cx="432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668BB3"/>
                    </a:solidFill>
                    <a:latin typeface="Calibri" panose="020F0502020204030204" pitchFamily="34" charset="0"/>
                  </a:rPr>
                  <a:t>t</a:t>
                </a:r>
                <a:endParaRPr lang="en-US" altLang="en-US">
                  <a:solidFill>
                    <a:prstClr val="black"/>
                  </a:solidFill>
                </a:endParaRPr>
              </a:p>
            </p:txBody>
          </p:sp>
          <p:sp>
            <p:nvSpPr>
              <p:cNvPr id="88" name="Rectangle 84"/>
              <p:cNvSpPr>
                <a:spLocks noChangeArrowheads="1"/>
              </p:cNvSpPr>
              <p:nvPr/>
            </p:nvSpPr>
            <p:spPr bwMode="auto">
              <a:xfrm rot="18300000">
                <a:off x="6598150" y="3845769"/>
                <a:ext cx="609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668BB3"/>
                    </a:solidFill>
                    <a:latin typeface="Calibri" panose="020F0502020204030204" pitchFamily="34" charset="0"/>
                  </a:rPr>
                  <a:t>a</a:t>
                </a:r>
                <a:endParaRPr lang="en-US" altLang="en-US">
                  <a:solidFill>
                    <a:prstClr val="black"/>
                  </a:solidFill>
                </a:endParaRPr>
              </a:p>
            </p:txBody>
          </p:sp>
        </p:grpSp>
      </p:grpSp>
      <p:grpSp>
        <p:nvGrpSpPr>
          <p:cNvPr id="205" name="Group 204"/>
          <p:cNvGrpSpPr/>
          <p:nvPr/>
        </p:nvGrpSpPr>
        <p:grpSpPr>
          <a:xfrm>
            <a:off x="3986215" y="319091"/>
            <a:ext cx="1157363" cy="1255613"/>
            <a:chOff x="3986213" y="319088"/>
            <a:chExt cx="1157361" cy="1255613"/>
          </a:xfrm>
        </p:grpSpPr>
        <p:sp>
          <p:nvSpPr>
            <p:cNvPr id="11" name="Rectangle 7"/>
            <p:cNvSpPr>
              <a:spLocks noChangeArrowheads="1"/>
            </p:cNvSpPr>
            <p:nvPr/>
          </p:nvSpPr>
          <p:spPr bwMode="auto">
            <a:xfrm>
              <a:off x="4208463" y="1420813"/>
              <a:ext cx="1025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D16D2A"/>
                  </a:solidFill>
                  <a:latin typeface="Calibri" panose="020F0502020204030204" pitchFamily="34" charset="0"/>
                </a:rPr>
                <a:t>St</a:t>
              </a:r>
              <a:endParaRPr lang="en-US" altLang="en-US">
                <a:solidFill>
                  <a:prstClr val="black"/>
                </a:solidFill>
              </a:endParaRPr>
            </a:p>
          </p:txBody>
        </p:sp>
        <p:sp>
          <p:nvSpPr>
            <p:cNvPr id="12" name="Rectangle 8"/>
            <p:cNvSpPr>
              <a:spLocks noChangeArrowheads="1"/>
            </p:cNvSpPr>
            <p:nvPr/>
          </p:nvSpPr>
          <p:spPr bwMode="auto">
            <a:xfrm>
              <a:off x="4319588" y="1420813"/>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D16D2A"/>
                  </a:solidFill>
                  <a:latin typeface="Calibri" panose="020F0502020204030204" pitchFamily="34" charset="0"/>
                </a:rPr>
                <a:t>-</a:t>
              </a:r>
              <a:endParaRPr lang="en-US" altLang="en-US" dirty="0">
                <a:solidFill>
                  <a:prstClr val="black"/>
                </a:solidFill>
              </a:endParaRPr>
            </a:p>
          </p:txBody>
        </p:sp>
        <p:sp>
          <p:nvSpPr>
            <p:cNvPr id="13" name="Rectangle 9"/>
            <p:cNvSpPr>
              <a:spLocks noChangeArrowheads="1"/>
            </p:cNvSpPr>
            <p:nvPr/>
          </p:nvSpPr>
          <p:spPr bwMode="auto">
            <a:xfrm>
              <a:off x="4360863" y="1420813"/>
              <a:ext cx="35746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D16D2A"/>
                  </a:solidFill>
                  <a:latin typeface="Calibri" panose="020F0502020204030204" pitchFamily="34" charset="0"/>
                </a:rPr>
                <a:t>Joseph</a:t>
              </a:r>
              <a:endParaRPr lang="en-US" altLang="en-US" dirty="0">
                <a:solidFill>
                  <a:prstClr val="black"/>
                </a:solidFill>
              </a:endParaRPr>
            </a:p>
          </p:txBody>
        </p:sp>
        <p:sp>
          <p:nvSpPr>
            <p:cNvPr id="97" name="Rectangle 93"/>
            <p:cNvSpPr>
              <a:spLocks noChangeArrowheads="1"/>
            </p:cNvSpPr>
            <p:nvPr/>
          </p:nvSpPr>
          <p:spPr bwMode="auto">
            <a:xfrm>
              <a:off x="3986213" y="319088"/>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98" name="Rectangle 94"/>
            <p:cNvSpPr>
              <a:spLocks noChangeArrowheads="1"/>
            </p:cNvSpPr>
            <p:nvPr/>
          </p:nvSpPr>
          <p:spPr bwMode="auto">
            <a:xfrm>
              <a:off x="4057651" y="319088"/>
              <a:ext cx="3222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Past A</a:t>
              </a:r>
              <a:endParaRPr lang="en-US" altLang="en-US" dirty="0">
                <a:solidFill>
                  <a:prstClr val="black"/>
                </a:solidFill>
              </a:endParaRPr>
            </a:p>
          </p:txBody>
        </p:sp>
        <p:sp>
          <p:nvSpPr>
            <p:cNvPr id="99" name="Rectangle 95"/>
            <p:cNvSpPr>
              <a:spLocks noChangeArrowheads="1"/>
            </p:cNvSpPr>
            <p:nvPr/>
          </p:nvSpPr>
          <p:spPr bwMode="auto">
            <a:xfrm>
              <a:off x="4400551" y="319088"/>
              <a:ext cx="320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00" name="Rectangle 96"/>
            <p:cNvSpPr>
              <a:spLocks noChangeArrowheads="1"/>
            </p:cNvSpPr>
            <p:nvPr/>
          </p:nvSpPr>
          <p:spPr bwMode="auto">
            <a:xfrm>
              <a:off x="4430713" y="319088"/>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B</a:t>
              </a:r>
              <a:endParaRPr lang="en-US" altLang="en-US">
                <a:solidFill>
                  <a:prstClr val="black"/>
                </a:solidFill>
              </a:endParaRPr>
            </a:p>
          </p:txBody>
        </p:sp>
        <p:sp>
          <p:nvSpPr>
            <p:cNvPr id="101" name="Rectangle 97"/>
            <p:cNvSpPr>
              <a:spLocks noChangeArrowheads="1"/>
            </p:cNvSpPr>
            <p:nvPr/>
          </p:nvSpPr>
          <p:spPr bwMode="auto">
            <a:xfrm>
              <a:off x="4511676" y="319088"/>
              <a:ext cx="320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02" name="Rectangle 98"/>
            <p:cNvSpPr>
              <a:spLocks noChangeArrowheads="1"/>
            </p:cNvSpPr>
            <p:nvPr/>
          </p:nvSpPr>
          <p:spPr bwMode="auto">
            <a:xfrm>
              <a:off x="4541838" y="319088"/>
              <a:ext cx="689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C</a:t>
              </a:r>
              <a:endParaRPr lang="en-US" altLang="en-US">
                <a:solidFill>
                  <a:prstClr val="black"/>
                </a:solidFill>
              </a:endParaRPr>
            </a:p>
          </p:txBody>
        </p:sp>
        <p:sp>
          <p:nvSpPr>
            <p:cNvPr id="103" name="Rectangle 99"/>
            <p:cNvSpPr>
              <a:spLocks noChangeArrowheads="1"/>
            </p:cNvSpPr>
            <p:nvPr/>
          </p:nvSpPr>
          <p:spPr bwMode="auto">
            <a:xfrm>
              <a:off x="4611688" y="319088"/>
              <a:ext cx="320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04" name="Rectangle 100"/>
            <p:cNvSpPr>
              <a:spLocks noChangeArrowheads="1"/>
            </p:cNvSpPr>
            <p:nvPr/>
          </p:nvSpPr>
          <p:spPr bwMode="auto">
            <a:xfrm>
              <a:off x="4643438" y="319088"/>
              <a:ext cx="5001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D Funded</a:t>
              </a:r>
              <a:endParaRPr lang="en-US" altLang="en-US">
                <a:solidFill>
                  <a:prstClr val="black"/>
                </a:solidFill>
              </a:endParaRPr>
            </a:p>
          </p:txBody>
        </p:sp>
        <p:sp>
          <p:nvSpPr>
            <p:cNvPr id="105" name="Rectangle 101"/>
            <p:cNvSpPr>
              <a:spLocks noChangeArrowheads="1"/>
            </p:cNvSpPr>
            <p:nvPr/>
          </p:nvSpPr>
          <p:spPr bwMode="auto">
            <a:xfrm>
              <a:off x="3986213" y="481013"/>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06" name="Rectangle 102"/>
            <p:cNvSpPr>
              <a:spLocks noChangeArrowheads="1"/>
            </p:cNvSpPr>
            <p:nvPr/>
          </p:nvSpPr>
          <p:spPr bwMode="auto">
            <a:xfrm>
              <a:off x="4057651" y="481013"/>
              <a:ext cx="4520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CW User</a:t>
              </a:r>
              <a:endParaRPr lang="en-US" altLang="en-US" dirty="0">
                <a:solidFill>
                  <a:prstClr val="black"/>
                </a:solidFill>
              </a:endParaRPr>
            </a:p>
          </p:txBody>
        </p:sp>
        <p:sp>
          <p:nvSpPr>
            <p:cNvPr id="107" name="Rectangle 103"/>
            <p:cNvSpPr>
              <a:spLocks noChangeArrowheads="1"/>
            </p:cNvSpPr>
            <p:nvPr/>
          </p:nvSpPr>
          <p:spPr bwMode="auto">
            <a:xfrm>
              <a:off x="3986213" y="642938"/>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08" name="Rectangle 104"/>
            <p:cNvSpPr>
              <a:spLocks noChangeArrowheads="1"/>
            </p:cNvSpPr>
            <p:nvPr/>
          </p:nvSpPr>
          <p:spPr bwMode="auto">
            <a:xfrm>
              <a:off x="4057651" y="642938"/>
              <a:ext cx="2324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Labs</a:t>
              </a:r>
              <a:endParaRPr lang="en-US" altLang="en-US">
                <a:solidFill>
                  <a:prstClr val="black"/>
                </a:solidFill>
              </a:endParaRPr>
            </a:p>
          </p:txBody>
        </p:sp>
        <p:sp>
          <p:nvSpPr>
            <p:cNvPr id="109" name="Rectangle 105"/>
            <p:cNvSpPr>
              <a:spLocks noChangeArrowheads="1"/>
            </p:cNvSpPr>
            <p:nvPr/>
          </p:nvSpPr>
          <p:spPr bwMode="auto">
            <a:xfrm>
              <a:off x="4298951" y="642938"/>
              <a:ext cx="496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10" name="Rectangle 106"/>
            <p:cNvSpPr>
              <a:spLocks noChangeArrowheads="1"/>
            </p:cNvSpPr>
            <p:nvPr/>
          </p:nvSpPr>
          <p:spPr bwMode="auto">
            <a:xfrm>
              <a:off x="4360863" y="642938"/>
              <a:ext cx="6748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Medical data</a:t>
              </a:r>
              <a:endParaRPr lang="en-US" altLang="en-US" dirty="0">
                <a:solidFill>
                  <a:prstClr val="black"/>
                </a:solidFill>
              </a:endParaRPr>
            </a:p>
          </p:txBody>
        </p:sp>
      </p:grpSp>
      <p:grpSp>
        <p:nvGrpSpPr>
          <p:cNvPr id="204" name="Group 203"/>
          <p:cNvGrpSpPr/>
          <p:nvPr/>
        </p:nvGrpSpPr>
        <p:grpSpPr>
          <a:xfrm>
            <a:off x="6608765" y="642938"/>
            <a:ext cx="2247751" cy="1512888"/>
            <a:chOff x="6608763" y="642938"/>
            <a:chExt cx="2247751" cy="1512888"/>
          </a:xfrm>
        </p:grpSpPr>
        <p:sp>
          <p:nvSpPr>
            <p:cNvPr id="14" name="Freeform 10"/>
            <p:cNvSpPr>
              <a:spLocks/>
            </p:cNvSpPr>
            <p:nvPr/>
          </p:nvSpPr>
          <p:spPr bwMode="auto">
            <a:xfrm>
              <a:off x="6608763" y="1460501"/>
              <a:ext cx="1069975" cy="695325"/>
            </a:xfrm>
            <a:custGeom>
              <a:avLst/>
              <a:gdLst>
                <a:gd name="T0" fmla="*/ 169 w 1696"/>
                <a:gd name="T1" fmla="*/ 1099 h 1099"/>
                <a:gd name="T2" fmla="*/ 1526 w 1696"/>
                <a:gd name="T3" fmla="*/ 1099 h 1099"/>
                <a:gd name="T4" fmla="*/ 1696 w 1696"/>
                <a:gd name="T5" fmla="*/ 929 h 1099"/>
                <a:gd name="T6" fmla="*/ 1696 w 1696"/>
                <a:gd name="T7" fmla="*/ 929 h 1099"/>
                <a:gd name="T8" fmla="*/ 1696 w 1696"/>
                <a:gd name="T9" fmla="*/ 929 h 1099"/>
                <a:gd name="T10" fmla="*/ 1696 w 1696"/>
                <a:gd name="T11" fmla="*/ 169 h 1099"/>
                <a:gd name="T12" fmla="*/ 1526 w 1696"/>
                <a:gd name="T13" fmla="*/ 0 h 1099"/>
                <a:gd name="T14" fmla="*/ 1526 w 1696"/>
                <a:gd name="T15" fmla="*/ 0 h 1099"/>
                <a:gd name="T16" fmla="*/ 169 w 1696"/>
                <a:gd name="T17" fmla="*/ 0 h 1099"/>
                <a:gd name="T18" fmla="*/ 0 w 1696"/>
                <a:gd name="T19" fmla="*/ 169 h 1099"/>
                <a:gd name="T20" fmla="*/ 0 w 1696"/>
                <a:gd name="T21" fmla="*/ 169 h 1099"/>
                <a:gd name="T22" fmla="*/ 0 w 1696"/>
                <a:gd name="T23" fmla="*/ 929 h 1099"/>
                <a:gd name="T24" fmla="*/ 169 w 1696"/>
                <a:gd name="T25" fmla="*/ 1099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6" h="1099">
                  <a:moveTo>
                    <a:pt x="169" y="1099"/>
                  </a:moveTo>
                  <a:lnTo>
                    <a:pt x="1526" y="1099"/>
                  </a:lnTo>
                  <a:cubicBezTo>
                    <a:pt x="1620" y="1099"/>
                    <a:pt x="1696" y="1023"/>
                    <a:pt x="1696" y="929"/>
                  </a:cubicBezTo>
                  <a:cubicBezTo>
                    <a:pt x="1696" y="929"/>
                    <a:pt x="1696" y="929"/>
                    <a:pt x="1696" y="929"/>
                  </a:cubicBezTo>
                  <a:lnTo>
                    <a:pt x="1696" y="929"/>
                  </a:lnTo>
                  <a:lnTo>
                    <a:pt x="1696" y="169"/>
                  </a:lnTo>
                  <a:cubicBezTo>
                    <a:pt x="1696" y="75"/>
                    <a:pt x="1620" y="0"/>
                    <a:pt x="1526" y="0"/>
                  </a:cubicBezTo>
                  <a:lnTo>
                    <a:pt x="1526" y="0"/>
                  </a:lnTo>
                  <a:lnTo>
                    <a:pt x="169" y="0"/>
                  </a:lnTo>
                  <a:cubicBezTo>
                    <a:pt x="76" y="0"/>
                    <a:pt x="0" y="75"/>
                    <a:pt x="0" y="169"/>
                  </a:cubicBezTo>
                  <a:lnTo>
                    <a:pt x="0" y="169"/>
                  </a:lnTo>
                  <a:lnTo>
                    <a:pt x="0" y="929"/>
                  </a:lnTo>
                  <a:cubicBezTo>
                    <a:pt x="0" y="1023"/>
                    <a:pt x="76" y="1099"/>
                    <a:pt x="169" y="1099"/>
                  </a:cubicBezTo>
                  <a:close/>
                </a:path>
              </a:pathLst>
            </a:cu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Rectangle 12"/>
            <p:cNvSpPr>
              <a:spLocks noChangeArrowheads="1"/>
            </p:cNvSpPr>
            <p:nvPr/>
          </p:nvSpPr>
          <p:spPr bwMode="auto">
            <a:xfrm>
              <a:off x="6731001" y="1643063"/>
              <a:ext cx="3718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D16D2A"/>
                  </a:solidFill>
                  <a:latin typeface="Calibri" panose="020F0502020204030204" pitchFamily="34" charset="0"/>
                </a:rPr>
                <a:t>Bergen</a:t>
              </a:r>
              <a:endParaRPr lang="en-US" altLang="en-US" dirty="0">
                <a:solidFill>
                  <a:prstClr val="black"/>
                </a:solidFill>
              </a:endParaRPr>
            </a:p>
          </p:txBody>
        </p:sp>
        <p:sp>
          <p:nvSpPr>
            <p:cNvPr id="17" name="Rectangle 13"/>
            <p:cNvSpPr>
              <a:spLocks noChangeArrowheads="1"/>
            </p:cNvSpPr>
            <p:nvPr/>
          </p:nvSpPr>
          <p:spPr bwMode="auto">
            <a:xfrm>
              <a:off x="7124701" y="1643063"/>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D16D2A"/>
                  </a:solidFill>
                  <a:latin typeface="Calibri" panose="020F0502020204030204" pitchFamily="34" charset="0"/>
                </a:rPr>
                <a:t>-</a:t>
              </a:r>
              <a:endParaRPr lang="en-US" altLang="en-US">
                <a:solidFill>
                  <a:prstClr val="black"/>
                </a:solidFill>
              </a:endParaRPr>
            </a:p>
          </p:txBody>
        </p:sp>
        <p:sp>
          <p:nvSpPr>
            <p:cNvPr id="18" name="Rectangle 14"/>
            <p:cNvSpPr>
              <a:spLocks noChangeArrowheads="1"/>
            </p:cNvSpPr>
            <p:nvPr/>
          </p:nvSpPr>
          <p:spPr bwMode="auto">
            <a:xfrm>
              <a:off x="7164388" y="1643063"/>
              <a:ext cx="3702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D16D2A"/>
                  </a:solidFill>
                  <a:latin typeface="Calibri" panose="020F0502020204030204" pitchFamily="34" charset="0"/>
                </a:rPr>
                <a:t>Passaic</a:t>
              </a:r>
              <a:endParaRPr lang="en-US" altLang="en-US">
                <a:solidFill>
                  <a:prstClr val="black"/>
                </a:solidFill>
              </a:endParaRPr>
            </a:p>
          </p:txBody>
        </p:sp>
        <p:sp>
          <p:nvSpPr>
            <p:cNvPr id="19" name="Rectangle 15"/>
            <p:cNvSpPr>
              <a:spLocks noChangeArrowheads="1"/>
            </p:cNvSpPr>
            <p:nvPr/>
          </p:nvSpPr>
          <p:spPr bwMode="auto">
            <a:xfrm>
              <a:off x="7034213" y="1804988"/>
              <a:ext cx="21640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D16D2A"/>
                  </a:solidFill>
                  <a:latin typeface="Calibri" panose="020F0502020204030204" pitchFamily="34" charset="0"/>
                </a:rPr>
                <a:t>TGA</a:t>
              </a:r>
              <a:endParaRPr lang="en-US" altLang="en-US">
                <a:solidFill>
                  <a:prstClr val="black"/>
                </a:solidFill>
              </a:endParaRPr>
            </a:p>
          </p:txBody>
        </p:sp>
        <p:sp>
          <p:nvSpPr>
            <p:cNvPr id="111" name="Rectangle 107"/>
            <p:cNvSpPr>
              <a:spLocks noChangeArrowheads="1"/>
            </p:cNvSpPr>
            <p:nvPr/>
          </p:nvSpPr>
          <p:spPr bwMode="auto">
            <a:xfrm>
              <a:off x="7175501" y="642938"/>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12" name="Rectangle 108"/>
            <p:cNvSpPr>
              <a:spLocks noChangeArrowheads="1"/>
            </p:cNvSpPr>
            <p:nvPr/>
          </p:nvSpPr>
          <p:spPr bwMode="auto">
            <a:xfrm>
              <a:off x="7245351" y="642938"/>
              <a:ext cx="31739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Part A</a:t>
              </a:r>
              <a:endParaRPr lang="en-US" altLang="en-US">
                <a:solidFill>
                  <a:prstClr val="black"/>
                </a:solidFill>
              </a:endParaRPr>
            </a:p>
          </p:txBody>
        </p:sp>
        <p:sp>
          <p:nvSpPr>
            <p:cNvPr id="113" name="Rectangle 109"/>
            <p:cNvSpPr>
              <a:spLocks noChangeArrowheads="1"/>
            </p:cNvSpPr>
            <p:nvPr/>
          </p:nvSpPr>
          <p:spPr bwMode="auto">
            <a:xfrm>
              <a:off x="7578726" y="642938"/>
              <a:ext cx="6091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 </a:t>
              </a:r>
              <a:endParaRPr lang="en-US" altLang="en-US">
                <a:solidFill>
                  <a:prstClr val="black"/>
                </a:solidFill>
              </a:endParaRPr>
            </a:p>
          </p:txBody>
        </p:sp>
        <p:sp>
          <p:nvSpPr>
            <p:cNvPr id="114" name="Rectangle 110"/>
            <p:cNvSpPr>
              <a:spLocks noChangeArrowheads="1"/>
            </p:cNvSpPr>
            <p:nvPr/>
          </p:nvSpPr>
          <p:spPr bwMode="auto">
            <a:xfrm>
              <a:off x="7650163" y="642938"/>
              <a:ext cx="4183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HOPWA</a:t>
              </a:r>
              <a:endParaRPr lang="en-US" altLang="en-US">
                <a:solidFill>
                  <a:prstClr val="black"/>
                </a:solidFill>
              </a:endParaRPr>
            </a:p>
          </p:txBody>
        </p:sp>
        <p:sp>
          <p:nvSpPr>
            <p:cNvPr id="115" name="Rectangle 111"/>
            <p:cNvSpPr>
              <a:spLocks noChangeArrowheads="1"/>
            </p:cNvSpPr>
            <p:nvPr/>
          </p:nvSpPr>
          <p:spPr bwMode="auto">
            <a:xfrm>
              <a:off x="7175501" y="804863"/>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16" name="Rectangle 112"/>
            <p:cNvSpPr>
              <a:spLocks noChangeArrowheads="1"/>
            </p:cNvSpPr>
            <p:nvPr/>
          </p:nvSpPr>
          <p:spPr bwMode="auto">
            <a:xfrm>
              <a:off x="7245351" y="804863"/>
              <a:ext cx="52578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eCOMPAS</a:t>
              </a:r>
              <a:endParaRPr lang="en-US" altLang="en-US">
                <a:solidFill>
                  <a:prstClr val="black"/>
                </a:solidFill>
              </a:endParaRPr>
            </a:p>
          </p:txBody>
        </p:sp>
        <p:sp>
          <p:nvSpPr>
            <p:cNvPr id="117" name="Rectangle 113"/>
            <p:cNvSpPr>
              <a:spLocks noChangeArrowheads="1"/>
            </p:cNvSpPr>
            <p:nvPr/>
          </p:nvSpPr>
          <p:spPr bwMode="auto">
            <a:xfrm>
              <a:off x="7175501" y="966788"/>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18" name="Rectangle 114"/>
            <p:cNvSpPr>
              <a:spLocks noChangeArrowheads="1"/>
            </p:cNvSpPr>
            <p:nvPr/>
          </p:nvSpPr>
          <p:spPr bwMode="auto">
            <a:xfrm>
              <a:off x="7245351" y="966788"/>
              <a:ext cx="67967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All Providers </a:t>
              </a:r>
              <a:endParaRPr lang="en-US" altLang="en-US">
                <a:solidFill>
                  <a:prstClr val="black"/>
                </a:solidFill>
              </a:endParaRPr>
            </a:p>
          </p:txBody>
        </p:sp>
        <p:sp>
          <p:nvSpPr>
            <p:cNvPr id="119" name="Rectangle 115"/>
            <p:cNvSpPr>
              <a:spLocks noChangeArrowheads="1"/>
            </p:cNvSpPr>
            <p:nvPr/>
          </p:nvSpPr>
          <p:spPr bwMode="auto">
            <a:xfrm>
              <a:off x="7962901" y="966788"/>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20" name="Rectangle 116"/>
            <p:cNvSpPr>
              <a:spLocks noChangeArrowheads="1"/>
            </p:cNvSpPr>
            <p:nvPr/>
          </p:nvSpPr>
          <p:spPr bwMode="auto">
            <a:xfrm>
              <a:off x="8002588" y="966788"/>
              <a:ext cx="13144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53</a:t>
              </a:r>
              <a:endParaRPr lang="en-US" altLang="en-US">
                <a:solidFill>
                  <a:prstClr val="black"/>
                </a:solidFill>
              </a:endParaRPr>
            </a:p>
          </p:txBody>
        </p:sp>
        <p:sp>
          <p:nvSpPr>
            <p:cNvPr id="121" name="Rectangle 117"/>
            <p:cNvSpPr>
              <a:spLocks noChangeArrowheads="1"/>
            </p:cNvSpPr>
            <p:nvPr/>
          </p:nvSpPr>
          <p:spPr bwMode="auto">
            <a:xfrm>
              <a:off x="8143876" y="966788"/>
              <a:ext cx="673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 </a:t>
              </a:r>
              <a:endParaRPr lang="en-US" altLang="en-US">
                <a:solidFill>
                  <a:prstClr val="black"/>
                </a:solidFill>
              </a:endParaRPr>
            </a:p>
          </p:txBody>
        </p:sp>
        <p:sp>
          <p:nvSpPr>
            <p:cNvPr id="122" name="Rectangle 118"/>
            <p:cNvSpPr>
              <a:spLocks noChangeArrowheads="1"/>
            </p:cNvSpPr>
            <p:nvPr/>
          </p:nvSpPr>
          <p:spPr bwMode="auto">
            <a:xfrm>
              <a:off x="8215313" y="966788"/>
              <a:ext cx="64120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have access </a:t>
              </a:r>
              <a:endParaRPr lang="en-US" altLang="en-US">
                <a:solidFill>
                  <a:prstClr val="black"/>
                </a:solidFill>
              </a:endParaRPr>
            </a:p>
          </p:txBody>
        </p:sp>
        <p:sp>
          <p:nvSpPr>
            <p:cNvPr id="123" name="Rectangle 119"/>
            <p:cNvSpPr>
              <a:spLocks noChangeArrowheads="1"/>
            </p:cNvSpPr>
            <p:nvPr/>
          </p:nvSpPr>
          <p:spPr bwMode="auto">
            <a:xfrm>
              <a:off x="7175501" y="1128713"/>
              <a:ext cx="3718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to data</a:t>
              </a:r>
              <a:endParaRPr lang="en-US" altLang="en-US">
                <a:solidFill>
                  <a:prstClr val="black"/>
                </a:solidFill>
              </a:endParaRPr>
            </a:p>
          </p:txBody>
        </p:sp>
      </p:grpSp>
      <p:grpSp>
        <p:nvGrpSpPr>
          <p:cNvPr id="227" name="Group 226"/>
          <p:cNvGrpSpPr/>
          <p:nvPr/>
        </p:nvGrpSpPr>
        <p:grpSpPr>
          <a:xfrm>
            <a:off x="5202240" y="2852738"/>
            <a:ext cx="1173163" cy="560388"/>
            <a:chOff x="5202238" y="2852738"/>
            <a:chExt cx="1173163" cy="560388"/>
          </a:xfrm>
        </p:grpSpPr>
        <p:sp>
          <p:nvSpPr>
            <p:cNvPr id="168" name="Freeform 164"/>
            <p:cNvSpPr>
              <a:spLocks/>
            </p:cNvSpPr>
            <p:nvPr/>
          </p:nvSpPr>
          <p:spPr bwMode="auto">
            <a:xfrm>
              <a:off x="5202238" y="2852738"/>
              <a:ext cx="1173163" cy="560388"/>
            </a:xfrm>
            <a:custGeom>
              <a:avLst/>
              <a:gdLst>
                <a:gd name="T0" fmla="*/ 186 w 1860"/>
                <a:gd name="T1" fmla="*/ 887 h 887"/>
                <a:gd name="T2" fmla="*/ 1674 w 1860"/>
                <a:gd name="T3" fmla="*/ 887 h 887"/>
                <a:gd name="T4" fmla="*/ 1860 w 1860"/>
                <a:gd name="T5" fmla="*/ 701 h 887"/>
                <a:gd name="T6" fmla="*/ 1860 w 1860"/>
                <a:gd name="T7" fmla="*/ 701 h 887"/>
                <a:gd name="T8" fmla="*/ 1860 w 1860"/>
                <a:gd name="T9" fmla="*/ 186 h 887"/>
                <a:gd name="T10" fmla="*/ 1674 w 1860"/>
                <a:gd name="T11" fmla="*/ 0 h 887"/>
                <a:gd name="T12" fmla="*/ 1674 w 1860"/>
                <a:gd name="T13" fmla="*/ 0 h 887"/>
                <a:gd name="T14" fmla="*/ 186 w 1860"/>
                <a:gd name="T15" fmla="*/ 0 h 887"/>
                <a:gd name="T16" fmla="*/ 0 w 1860"/>
                <a:gd name="T17" fmla="*/ 186 h 887"/>
                <a:gd name="T18" fmla="*/ 0 w 1860"/>
                <a:gd name="T19" fmla="*/ 701 h 887"/>
                <a:gd name="T20" fmla="*/ 186 w 1860"/>
                <a:gd name="T21" fmla="*/ 887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0" h="887">
                  <a:moveTo>
                    <a:pt x="186" y="887"/>
                  </a:moveTo>
                  <a:lnTo>
                    <a:pt x="1674" y="887"/>
                  </a:lnTo>
                  <a:cubicBezTo>
                    <a:pt x="1776" y="887"/>
                    <a:pt x="1860" y="804"/>
                    <a:pt x="1860" y="701"/>
                  </a:cubicBezTo>
                  <a:cubicBezTo>
                    <a:pt x="1860" y="701"/>
                    <a:pt x="1860" y="701"/>
                    <a:pt x="1860" y="701"/>
                  </a:cubicBezTo>
                  <a:lnTo>
                    <a:pt x="1860" y="186"/>
                  </a:lnTo>
                  <a:cubicBezTo>
                    <a:pt x="1860" y="83"/>
                    <a:pt x="1776" y="0"/>
                    <a:pt x="1674" y="0"/>
                  </a:cubicBezTo>
                  <a:lnTo>
                    <a:pt x="1674" y="0"/>
                  </a:lnTo>
                  <a:lnTo>
                    <a:pt x="186" y="0"/>
                  </a:lnTo>
                  <a:cubicBezTo>
                    <a:pt x="84" y="0"/>
                    <a:pt x="0" y="83"/>
                    <a:pt x="0" y="186"/>
                  </a:cubicBezTo>
                  <a:lnTo>
                    <a:pt x="0" y="701"/>
                  </a:lnTo>
                  <a:cubicBezTo>
                    <a:pt x="0" y="804"/>
                    <a:pt x="84" y="887"/>
                    <a:pt x="186" y="887"/>
                  </a:cubicBezTo>
                  <a:close/>
                </a:path>
              </a:pathLst>
            </a:cu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225" name="Group 224"/>
            <p:cNvGrpSpPr/>
            <p:nvPr/>
          </p:nvGrpSpPr>
          <p:grpSpPr>
            <a:xfrm>
              <a:off x="5440363" y="3048001"/>
              <a:ext cx="670208" cy="153888"/>
              <a:chOff x="5440363" y="3048001"/>
              <a:chExt cx="670208" cy="153888"/>
            </a:xfrm>
          </p:grpSpPr>
          <p:sp>
            <p:nvSpPr>
              <p:cNvPr id="169" name="Rectangle 165"/>
              <p:cNvSpPr>
                <a:spLocks noChangeArrowheads="1"/>
              </p:cNvSpPr>
              <p:nvPr/>
            </p:nvSpPr>
            <p:spPr bwMode="auto">
              <a:xfrm>
                <a:off x="5440363" y="3048001"/>
                <a:ext cx="6412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D16D2A"/>
                    </a:solidFill>
                    <a:latin typeface="Calibri" panose="020F0502020204030204" pitchFamily="34" charset="0"/>
                  </a:rPr>
                  <a:t>e</a:t>
                </a:r>
                <a:endParaRPr lang="en-US" altLang="en-US">
                  <a:solidFill>
                    <a:prstClr val="black"/>
                  </a:solidFill>
                </a:endParaRPr>
              </a:p>
            </p:txBody>
          </p:sp>
          <p:sp>
            <p:nvSpPr>
              <p:cNvPr id="170" name="Rectangle 166"/>
              <p:cNvSpPr>
                <a:spLocks noChangeArrowheads="1"/>
              </p:cNvSpPr>
              <p:nvPr/>
            </p:nvSpPr>
            <p:spPr bwMode="auto">
              <a:xfrm>
                <a:off x="5510213" y="3048001"/>
                <a:ext cx="945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D16D2A"/>
                    </a:solidFill>
                    <a:latin typeface="Calibri" panose="020F0502020204030204" pitchFamily="34" charset="0"/>
                  </a:rPr>
                  <a:t>2 </a:t>
                </a:r>
                <a:endParaRPr lang="en-US" altLang="en-US">
                  <a:solidFill>
                    <a:prstClr val="black"/>
                  </a:solidFill>
                </a:endParaRPr>
              </a:p>
            </p:txBody>
          </p:sp>
          <p:sp>
            <p:nvSpPr>
              <p:cNvPr id="171" name="Rectangle 167"/>
              <p:cNvSpPr>
                <a:spLocks noChangeArrowheads="1"/>
              </p:cNvSpPr>
              <p:nvPr/>
            </p:nvSpPr>
            <p:spPr bwMode="auto">
              <a:xfrm>
                <a:off x="5611813" y="3048001"/>
                <a:ext cx="1025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D16D2A"/>
                    </a:solidFill>
                    <a:latin typeface="Calibri" panose="020F0502020204030204" pitchFamily="34" charset="0"/>
                  </a:rPr>
                  <a:t>St</a:t>
                </a:r>
                <a:endParaRPr lang="en-US" altLang="en-US" dirty="0">
                  <a:solidFill>
                    <a:prstClr val="black"/>
                  </a:solidFill>
                </a:endParaRPr>
              </a:p>
            </p:txBody>
          </p:sp>
          <p:sp>
            <p:nvSpPr>
              <p:cNvPr id="172" name="Rectangle 168"/>
              <p:cNvSpPr>
                <a:spLocks noChangeArrowheads="1"/>
              </p:cNvSpPr>
              <p:nvPr/>
            </p:nvSpPr>
            <p:spPr bwMode="auto">
              <a:xfrm>
                <a:off x="5711826" y="3048001"/>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D16D2A"/>
                    </a:solidFill>
                    <a:latin typeface="Calibri" panose="020F0502020204030204" pitchFamily="34" charset="0"/>
                  </a:rPr>
                  <a:t>-</a:t>
                </a:r>
                <a:endParaRPr lang="en-US" altLang="en-US">
                  <a:solidFill>
                    <a:prstClr val="black"/>
                  </a:solidFill>
                </a:endParaRPr>
              </a:p>
            </p:txBody>
          </p:sp>
          <p:sp>
            <p:nvSpPr>
              <p:cNvPr id="173" name="Rectangle 169"/>
              <p:cNvSpPr>
                <a:spLocks noChangeArrowheads="1"/>
              </p:cNvSpPr>
              <p:nvPr/>
            </p:nvSpPr>
            <p:spPr bwMode="auto">
              <a:xfrm>
                <a:off x="5753101" y="3048001"/>
                <a:ext cx="35747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D16D2A"/>
                    </a:solidFill>
                    <a:latin typeface="Calibri" panose="020F0502020204030204" pitchFamily="34" charset="0"/>
                  </a:rPr>
                  <a:t>Joseph</a:t>
                </a:r>
                <a:endParaRPr lang="en-US" altLang="en-US" dirty="0">
                  <a:solidFill>
                    <a:prstClr val="black"/>
                  </a:solidFill>
                </a:endParaRPr>
              </a:p>
            </p:txBody>
          </p:sp>
        </p:grpSp>
      </p:grpSp>
      <p:grpSp>
        <p:nvGrpSpPr>
          <p:cNvPr id="206" name="Group 205"/>
          <p:cNvGrpSpPr/>
          <p:nvPr/>
        </p:nvGrpSpPr>
        <p:grpSpPr>
          <a:xfrm>
            <a:off x="798513" y="835026"/>
            <a:ext cx="1531938" cy="1320800"/>
            <a:chOff x="798513" y="835026"/>
            <a:chExt cx="1531938" cy="1320800"/>
          </a:xfrm>
        </p:grpSpPr>
        <p:sp>
          <p:nvSpPr>
            <p:cNvPr id="20" name="Freeform 16"/>
            <p:cNvSpPr>
              <a:spLocks/>
            </p:cNvSpPr>
            <p:nvPr/>
          </p:nvSpPr>
          <p:spPr bwMode="auto">
            <a:xfrm>
              <a:off x="1260476" y="1460501"/>
              <a:ext cx="1069975" cy="695325"/>
            </a:xfrm>
            <a:custGeom>
              <a:avLst/>
              <a:gdLst>
                <a:gd name="T0" fmla="*/ 169 w 1696"/>
                <a:gd name="T1" fmla="*/ 1099 h 1099"/>
                <a:gd name="T2" fmla="*/ 1526 w 1696"/>
                <a:gd name="T3" fmla="*/ 1099 h 1099"/>
                <a:gd name="T4" fmla="*/ 1696 w 1696"/>
                <a:gd name="T5" fmla="*/ 929 h 1099"/>
                <a:gd name="T6" fmla="*/ 1696 w 1696"/>
                <a:gd name="T7" fmla="*/ 929 h 1099"/>
                <a:gd name="T8" fmla="*/ 1696 w 1696"/>
                <a:gd name="T9" fmla="*/ 169 h 1099"/>
                <a:gd name="T10" fmla="*/ 1526 w 1696"/>
                <a:gd name="T11" fmla="*/ 0 h 1099"/>
                <a:gd name="T12" fmla="*/ 1526 w 1696"/>
                <a:gd name="T13" fmla="*/ 0 h 1099"/>
                <a:gd name="T14" fmla="*/ 169 w 1696"/>
                <a:gd name="T15" fmla="*/ 0 h 1099"/>
                <a:gd name="T16" fmla="*/ 0 w 1696"/>
                <a:gd name="T17" fmla="*/ 169 h 1099"/>
                <a:gd name="T18" fmla="*/ 0 w 1696"/>
                <a:gd name="T19" fmla="*/ 929 h 1099"/>
                <a:gd name="T20" fmla="*/ 169 w 1696"/>
                <a:gd name="T21" fmla="*/ 1099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6" h="1099">
                  <a:moveTo>
                    <a:pt x="169" y="1099"/>
                  </a:moveTo>
                  <a:lnTo>
                    <a:pt x="1526" y="1099"/>
                  </a:lnTo>
                  <a:cubicBezTo>
                    <a:pt x="1620" y="1099"/>
                    <a:pt x="1696" y="1023"/>
                    <a:pt x="1696" y="929"/>
                  </a:cubicBezTo>
                  <a:cubicBezTo>
                    <a:pt x="1696" y="929"/>
                    <a:pt x="1696" y="929"/>
                    <a:pt x="1696" y="929"/>
                  </a:cubicBezTo>
                  <a:lnTo>
                    <a:pt x="1696" y="169"/>
                  </a:lnTo>
                  <a:cubicBezTo>
                    <a:pt x="1696" y="75"/>
                    <a:pt x="1620" y="0"/>
                    <a:pt x="1526" y="0"/>
                  </a:cubicBezTo>
                  <a:lnTo>
                    <a:pt x="1526" y="0"/>
                  </a:lnTo>
                  <a:lnTo>
                    <a:pt x="169" y="0"/>
                  </a:lnTo>
                  <a:cubicBezTo>
                    <a:pt x="76" y="0"/>
                    <a:pt x="0" y="75"/>
                    <a:pt x="0" y="169"/>
                  </a:cubicBezTo>
                  <a:lnTo>
                    <a:pt x="0" y="929"/>
                  </a:lnTo>
                  <a:cubicBezTo>
                    <a:pt x="0" y="1023"/>
                    <a:pt x="76" y="1099"/>
                    <a:pt x="169" y="1099"/>
                  </a:cubicBezTo>
                  <a:close/>
                </a:path>
              </a:pathLst>
            </a:cu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Rectangle 18"/>
            <p:cNvSpPr>
              <a:spLocks noChangeArrowheads="1"/>
            </p:cNvSpPr>
            <p:nvPr/>
          </p:nvSpPr>
          <p:spPr bwMode="auto">
            <a:xfrm>
              <a:off x="1535113" y="1724026"/>
              <a:ext cx="12503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D16D2A"/>
                  </a:solidFill>
                  <a:latin typeface="Calibri" panose="020F0502020204030204" pitchFamily="34" charset="0"/>
                </a:rPr>
                <a:t>NJ</a:t>
              </a:r>
              <a:endParaRPr lang="en-US" altLang="en-US">
                <a:solidFill>
                  <a:prstClr val="black"/>
                </a:solidFill>
              </a:endParaRPr>
            </a:p>
          </p:txBody>
        </p:sp>
        <p:sp>
          <p:nvSpPr>
            <p:cNvPr id="23" name="Rectangle 19"/>
            <p:cNvSpPr>
              <a:spLocks noChangeArrowheads="1"/>
            </p:cNvSpPr>
            <p:nvPr/>
          </p:nvSpPr>
          <p:spPr bwMode="auto">
            <a:xfrm>
              <a:off x="1665288" y="1724026"/>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D16D2A"/>
                  </a:solidFill>
                  <a:latin typeface="Calibri" panose="020F0502020204030204" pitchFamily="34" charset="0"/>
                </a:rPr>
                <a:t>-</a:t>
              </a:r>
              <a:endParaRPr lang="en-US" altLang="en-US">
                <a:solidFill>
                  <a:prstClr val="black"/>
                </a:solidFill>
              </a:endParaRPr>
            </a:p>
          </p:txBody>
        </p:sp>
        <p:sp>
          <p:nvSpPr>
            <p:cNvPr id="24" name="Rectangle 20"/>
            <p:cNvSpPr>
              <a:spLocks noChangeArrowheads="1"/>
            </p:cNvSpPr>
            <p:nvPr/>
          </p:nvSpPr>
          <p:spPr bwMode="auto">
            <a:xfrm>
              <a:off x="1706563" y="1724026"/>
              <a:ext cx="3398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D16D2A"/>
                  </a:solidFill>
                  <a:latin typeface="Calibri" panose="020F0502020204030204" pitchFamily="34" charset="0"/>
                </a:rPr>
                <a:t>DHSTS</a:t>
              </a:r>
              <a:endParaRPr lang="en-US" altLang="en-US" dirty="0">
                <a:solidFill>
                  <a:prstClr val="black"/>
                </a:solidFill>
              </a:endParaRPr>
            </a:p>
          </p:txBody>
        </p:sp>
        <p:sp>
          <p:nvSpPr>
            <p:cNvPr id="89" name="Rectangle 85"/>
            <p:cNvSpPr>
              <a:spLocks noChangeArrowheads="1"/>
            </p:cNvSpPr>
            <p:nvPr/>
          </p:nvSpPr>
          <p:spPr bwMode="auto">
            <a:xfrm>
              <a:off x="798513" y="835026"/>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90" name="Rectangle 86"/>
            <p:cNvSpPr>
              <a:spLocks noChangeArrowheads="1"/>
            </p:cNvSpPr>
            <p:nvPr/>
          </p:nvSpPr>
          <p:spPr bwMode="auto">
            <a:xfrm>
              <a:off x="868363" y="835026"/>
              <a:ext cx="314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Part B</a:t>
              </a:r>
              <a:endParaRPr lang="en-US" altLang="en-US" dirty="0">
                <a:solidFill>
                  <a:prstClr val="black"/>
                </a:solidFill>
              </a:endParaRPr>
            </a:p>
          </p:txBody>
        </p:sp>
        <p:sp>
          <p:nvSpPr>
            <p:cNvPr id="91" name="Rectangle 87"/>
            <p:cNvSpPr>
              <a:spLocks noChangeArrowheads="1"/>
            </p:cNvSpPr>
            <p:nvPr/>
          </p:nvSpPr>
          <p:spPr bwMode="auto">
            <a:xfrm>
              <a:off x="798513" y="996951"/>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92" name="Rectangle 88"/>
            <p:cNvSpPr>
              <a:spLocks noChangeArrowheads="1"/>
            </p:cNvSpPr>
            <p:nvPr/>
          </p:nvSpPr>
          <p:spPr bwMode="auto">
            <a:xfrm>
              <a:off x="868363" y="996951"/>
              <a:ext cx="89928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Surveillance Data</a:t>
              </a:r>
              <a:endParaRPr lang="en-US" altLang="en-US" dirty="0">
                <a:solidFill>
                  <a:prstClr val="black"/>
                </a:solidFill>
              </a:endParaRPr>
            </a:p>
          </p:txBody>
        </p:sp>
        <p:sp>
          <p:nvSpPr>
            <p:cNvPr id="93" name="Rectangle 89"/>
            <p:cNvSpPr>
              <a:spLocks noChangeArrowheads="1"/>
            </p:cNvSpPr>
            <p:nvPr/>
          </p:nvSpPr>
          <p:spPr bwMode="auto">
            <a:xfrm>
              <a:off x="798513" y="1158876"/>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94" name="Rectangle 90"/>
            <p:cNvSpPr>
              <a:spLocks noChangeArrowheads="1"/>
            </p:cNvSpPr>
            <p:nvPr/>
          </p:nvSpPr>
          <p:spPr bwMode="auto">
            <a:xfrm>
              <a:off x="868363" y="1158876"/>
              <a:ext cx="75180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err="1">
                  <a:solidFill>
                    <a:srgbClr val="41719C"/>
                  </a:solidFill>
                  <a:latin typeface="Calibri" panose="020F0502020204030204" pitchFamily="34" charset="0"/>
                </a:rPr>
                <a:t>eHARS</a:t>
              </a:r>
              <a:r>
                <a:rPr lang="en-US" altLang="en-US" sz="1000" dirty="0">
                  <a:solidFill>
                    <a:srgbClr val="41719C"/>
                  </a:solidFill>
                  <a:latin typeface="Calibri" panose="020F0502020204030204" pitchFamily="34" charset="0"/>
                </a:rPr>
                <a:t> System</a:t>
              </a:r>
              <a:endParaRPr lang="en-US" altLang="en-US" dirty="0">
                <a:solidFill>
                  <a:prstClr val="black"/>
                </a:solidFill>
              </a:endParaRPr>
            </a:p>
          </p:txBody>
        </p:sp>
        <p:sp>
          <p:nvSpPr>
            <p:cNvPr id="95" name="Rectangle 91"/>
            <p:cNvSpPr>
              <a:spLocks noChangeArrowheads="1"/>
            </p:cNvSpPr>
            <p:nvPr/>
          </p:nvSpPr>
          <p:spPr bwMode="auto">
            <a:xfrm>
              <a:off x="798513" y="1320801"/>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96" name="Rectangle 92"/>
            <p:cNvSpPr>
              <a:spLocks noChangeArrowheads="1"/>
            </p:cNvSpPr>
            <p:nvPr/>
          </p:nvSpPr>
          <p:spPr bwMode="auto">
            <a:xfrm>
              <a:off x="868363" y="1320801"/>
              <a:ext cx="11205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Care Continuum Data</a:t>
              </a:r>
              <a:endParaRPr lang="en-US" altLang="en-US" dirty="0">
                <a:solidFill>
                  <a:prstClr val="black"/>
                </a:solidFill>
              </a:endParaRPr>
            </a:p>
          </p:txBody>
        </p:sp>
      </p:grpSp>
      <p:grpSp>
        <p:nvGrpSpPr>
          <p:cNvPr id="218" name="Group 217"/>
          <p:cNvGrpSpPr/>
          <p:nvPr/>
        </p:nvGrpSpPr>
        <p:grpSpPr>
          <a:xfrm>
            <a:off x="2298701" y="2124076"/>
            <a:ext cx="1674813" cy="2951162"/>
            <a:chOff x="2298701" y="2124076"/>
            <a:chExt cx="1674813" cy="2951162"/>
          </a:xfrm>
        </p:grpSpPr>
        <p:grpSp>
          <p:nvGrpSpPr>
            <p:cNvPr id="212" name="Group 211"/>
            <p:cNvGrpSpPr/>
            <p:nvPr/>
          </p:nvGrpSpPr>
          <p:grpSpPr>
            <a:xfrm>
              <a:off x="2298701" y="2124076"/>
              <a:ext cx="1674813" cy="2951162"/>
              <a:chOff x="2298701" y="2124076"/>
              <a:chExt cx="1674813" cy="2951162"/>
            </a:xfrm>
          </p:grpSpPr>
          <p:sp>
            <p:nvSpPr>
              <p:cNvPr id="184" name="Freeform 180"/>
              <p:cNvSpPr>
                <a:spLocks/>
              </p:cNvSpPr>
              <p:nvPr/>
            </p:nvSpPr>
            <p:spPr bwMode="auto">
              <a:xfrm>
                <a:off x="2298701" y="2124076"/>
                <a:ext cx="1636713" cy="2874963"/>
              </a:xfrm>
              <a:custGeom>
                <a:avLst/>
                <a:gdLst>
                  <a:gd name="T0" fmla="*/ 0 w 1031"/>
                  <a:gd name="T1" fmla="*/ 0 h 1811"/>
                  <a:gd name="T2" fmla="*/ 590 w 1031"/>
                  <a:gd name="T3" fmla="*/ 732 h 1811"/>
                  <a:gd name="T4" fmla="*/ 1031 w 1031"/>
                  <a:gd name="T5" fmla="*/ 1811 h 1811"/>
                </a:gdLst>
                <a:ahLst/>
                <a:cxnLst>
                  <a:cxn ang="0">
                    <a:pos x="T0" y="T1"/>
                  </a:cxn>
                  <a:cxn ang="0">
                    <a:pos x="T2" y="T3"/>
                  </a:cxn>
                  <a:cxn ang="0">
                    <a:pos x="T4" y="T5"/>
                  </a:cxn>
                </a:cxnLst>
                <a:rect l="0" t="0" r="r" b="b"/>
                <a:pathLst>
                  <a:path w="1031" h="1811">
                    <a:moveTo>
                      <a:pt x="0" y="0"/>
                    </a:moveTo>
                    <a:cubicBezTo>
                      <a:pt x="261" y="33"/>
                      <a:pt x="464" y="456"/>
                      <a:pt x="590" y="732"/>
                    </a:cubicBezTo>
                    <a:cubicBezTo>
                      <a:pt x="758" y="1102"/>
                      <a:pt x="786" y="1207"/>
                      <a:pt x="1031" y="1811"/>
                    </a:cubicBezTo>
                  </a:path>
                </a:pathLst>
              </a:custGeom>
              <a:noFill/>
              <a:ln w="12700" cap="rnd">
                <a:solidFill>
                  <a:srgbClr val="5B9BD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5" name="Freeform 181"/>
              <p:cNvSpPr>
                <a:spLocks/>
              </p:cNvSpPr>
              <p:nvPr/>
            </p:nvSpPr>
            <p:spPr bwMode="auto">
              <a:xfrm>
                <a:off x="3886201" y="4970463"/>
                <a:ext cx="87313" cy="104775"/>
              </a:xfrm>
              <a:custGeom>
                <a:avLst/>
                <a:gdLst>
                  <a:gd name="T0" fmla="*/ 55 w 55"/>
                  <a:gd name="T1" fmla="*/ 0 h 66"/>
                  <a:gd name="T2" fmla="*/ 50 w 55"/>
                  <a:gd name="T3" fmla="*/ 66 h 66"/>
                  <a:gd name="T4" fmla="*/ 0 w 55"/>
                  <a:gd name="T5" fmla="*/ 23 h 66"/>
                  <a:gd name="T6" fmla="*/ 55 w 55"/>
                  <a:gd name="T7" fmla="*/ 0 h 66"/>
                </a:gdLst>
                <a:ahLst/>
                <a:cxnLst>
                  <a:cxn ang="0">
                    <a:pos x="T0" y="T1"/>
                  </a:cxn>
                  <a:cxn ang="0">
                    <a:pos x="T2" y="T3"/>
                  </a:cxn>
                  <a:cxn ang="0">
                    <a:pos x="T4" y="T5"/>
                  </a:cxn>
                  <a:cxn ang="0">
                    <a:pos x="T6" y="T7"/>
                  </a:cxn>
                </a:cxnLst>
                <a:rect l="0" t="0" r="r" b="b"/>
                <a:pathLst>
                  <a:path w="55" h="66">
                    <a:moveTo>
                      <a:pt x="55" y="0"/>
                    </a:moveTo>
                    <a:lnTo>
                      <a:pt x="50" y="66"/>
                    </a:lnTo>
                    <a:lnTo>
                      <a:pt x="0" y="23"/>
                    </a:lnTo>
                    <a:lnTo>
                      <a:pt x="55" y="0"/>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03" name="Group 202"/>
            <p:cNvGrpSpPr/>
            <p:nvPr/>
          </p:nvGrpSpPr>
          <p:grpSpPr>
            <a:xfrm>
              <a:off x="2614613" y="3219451"/>
              <a:ext cx="1006686" cy="276225"/>
              <a:chOff x="2614613" y="3219451"/>
              <a:chExt cx="1006686" cy="276225"/>
            </a:xfrm>
          </p:grpSpPr>
          <p:sp>
            <p:nvSpPr>
              <p:cNvPr id="186" name="Rectangle 182"/>
              <p:cNvSpPr>
                <a:spLocks noChangeArrowheads="1"/>
              </p:cNvSpPr>
              <p:nvPr/>
            </p:nvSpPr>
            <p:spPr bwMode="auto">
              <a:xfrm>
                <a:off x="2614613" y="3236913"/>
                <a:ext cx="941388" cy="258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7" name="Rectangle 183"/>
              <p:cNvSpPr>
                <a:spLocks noChangeArrowheads="1"/>
              </p:cNvSpPr>
              <p:nvPr/>
            </p:nvSpPr>
            <p:spPr bwMode="auto">
              <a:xfrm>
                <a:off x="2705101" y="3219451"/>
                <a:ext cx="81111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solidFill>
                      <a:srgbClr val="4F88BB"/>
                    </a:solidFill>
                    <a:latin typeface="Calibri" panose="020F0502020204030204" pitchFamily="34" charset="0"/>
                  </a:rPr>
                  <a:t>Surveillance Data</a:t>
                </a:r>
                <a:endParaRPr lang="en-US" altLang="en-US" dirty="0">
                  <a:solidFill>
                    <a:prstClr val="black"/>
                  </a:solidFill>
                </a:endParaRPr>
              </a:p>
            </p:txBody>
          </p:sp>
          <p:sp>
            <p:nvSpPr>
              <p:cNvPr id="188" name="Rectangle 184"/>
              <p:cNvSpPr>
                <a:spLocks noChangeArrowheads="1"/>
              </p:cNvSpPr>
              <p:nvPr/>
            </p:nvSpPr>
            <p:spPr bwMode="auto">
              <a:xfrm>
                <a:off x="2614613" y="3351213"/>
                <a:ext cx="100668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4F88BB"/>
                    </a:solidFill>
                    <a:latin typeface="Calibri" panose="020F0502020204030204" pitchFamily="34" charset="0"/>
                  </a:rPr>
                  <a:t>Care Continuum Data</a:t>
                </a:r>
                <a:endParaRPr lang="en-US" altLang="en-US">
                  <a:solidFill>
                    <a:prstClr val="black"/>
                  </a:solidFill>
                </a:endParaRPr>
              </a:p>
            </p:txBody>
          </p:sp>
        </p:grpSp>
      </p:grpSp>
      <p:grpSp>
        <p:nvGrpSpPr>
          <p:cNvPr id="237" name="Group 236"/>
          <p:cNvGrpSpPr/>
          <p:nvPr/>
        </p:nvGrpSpPr>
        <p:grpSpPr>
          <a:xfrm>
            <a:off x="3471866" y="2159002"/>
            <a:ext cx="1991934" cy="2886075"/>
            <a:chOff x="3471863" y="2159001"/>
            <a:chExt cx="1991934" cy="2886075"/>
          </a:xfrm>
        </p:grpSpPr>
        <p:grpSp>
          <p:nvGrpSpPr>
            <p:cNvPr id="219" name="Group 218"/>
            <p:cNvGrpSpPr/>
            <p:nvPr/>
          </p:nvGrpSpPr>
          <p:grpSpPr>
            <a:xfrm>
              <a:off x="3471863" y="2159001"/>
              <a:ext cx="1991934" cy="588863"/>
              <a:chOff x="3471863" y="2159001"/>
              <a:chExt cx="1991934" cy="588863"/>
            </a:xfrm>
          </p:grpSpPr>
          <p:sp>
            <p:nvSpPr>
              <p:cNvPr id="146" name="Rectangle 142"/>
              <p:cNvSpPr>
                <a:spLocks noChangeArrowheads="1"/>
              </p:cNvSpPr>
              <p:nvPr/>
            </p:nvSpPr>
            <p:spPr bwMode="auto">
              <a:xfrm>
                <a:off x="3471863" y="2159001"/>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47" name="Rectangle 143"/>
              <p:cNvSpPr>
                <a:spLocks noChangeArrowheads="1"/>
              </p:cNvSpPr>
              <p:nvPr/>
            </p:nvSpPr>
            <p:spPr bwMode="auto">
              <a:xfrm>
                <a:off x="3532188" y="2159001"/>
                <a:ext cx="4760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Regional </a:t>
                </a:r>
                <a:endParaRPr lang="en-US" altLang="en-US">
                  <a:solidFill>
                    <a:prstClr val="black"/>
                  </a:solidFill>
                </a:endParaRPr>
              </a:p>
            </p:txBody>
          </p:sp>
          <p:sp>
            <p:nvSpPr>
              <p:cNvPr id="148" name="Rectangle 144"/>
              <p:cNvSpPr>
                <a:spLocks noChangeArrowheads="1"/>
              </p:cNvSpPr>
              <p:nvPr/>
            </p:nvSpPr>
            <p:spPr bwMode="auto">
              <a:xfrm>
                <a:off x="3986213" y="2159001"/>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49" name="Rectangle 145"/>
              <p:cNvSpPr>
                <a:spLocks noChangeArrowheads="1"/>
              </p:cNvSpPr>
              <p:nvPr/>
            </p:nvSpPr>
            <p:spPr bwMode="auto">
              <a:xfrm>
                <a:off x="4016376" y="2159001"/>
                <a:ext cx="15388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 NJ</a:t>
                </a:r>
                <a:endParaRPr lang="en-US" altLang="en-US" dirty="0">
                  <a:solidFill>
                    <a:prstClr val="black"/>
                  </a:solidFill>
                </a:endParaRPr>
              </a:p>
            </p:txBody>
          </p:sp>
          <p:sp>
            <p:nvSpPr>
              <p:cNvPr id="151" name="Rectangle 147"/>
              <p:cNvSpPr>
                <a:spLocks noChangeArrowheads="1"/>
              </p:cNvSpPr>
              <p:nvPr/>
            </p:nvSpPr>
            <p:spPr bwMode="auto">
              <a:xfrm>
                <a:off x="4178301" y="2159001"/>
                <a:ext cx="40716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-DHSTS </a:t>
                </a:r>
                <a:endParaRPr lang="en-US" altLang="en-US" dirty="0">
                  <a:solidFill>
                    <a:prstClr val="black"/>
                  </a:solidFill>
                </a:endParaRPr>
              </a:p>
            </p:txBody>
          </p:sp>
          <p:sp>
            <p:nvSpPr>
              <p:cNvPr id="152" name="Rectangle 148"/>
              <p:cNvSpPr>
                <a:spLocks noChangeArrowheads="1"/>
              </p:cNvSpPr>
              <p:nvPr/>
            </p:nvSpPr>
            <p:spPr bwMode="auto">
              <a:xfrm>
                <a:off x="4491038" y="2159001"/>
                <a:ext cx="961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  )</a:t>
                </a:r>
                <a:endParaRPr lang="en-US" altLang="en-US" dirty="0">
                  <a:solidFill>
                    <a:prstClr val="black"/>
                  </a:solidFill>
                </a:endParaRPr>
              </a:p>
            </p:txBody>
          </p:sp>
          <p:sp>
            <p:nvSpPr>
              <p:cNvPr id="153" name="Rectangle 149"/>
              <p:cNvSpPr>
                <a:spLocks noChangeArrowheads="1"/>
              </p:cNvSpPr>
              <p:nvPr/>
            </p:nvSpPr>
            <p:spPr bwMode="auto">
              <a:xfrm>
                <a:off x="3471863" y="2300288"/>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54" name="Rectangle 150"/>
              <p:cNvSpPr>
                <a:spLocks noChangeArrowheads="1"/>
              </p:cNvSpPr>
              <p:nvPr/>
            </p:nvSpPr>
            <p:spPr bwMode="auto">
              <a:xfrm>
                <a:off x="3532188" y="2300288"/>
                <a:ext cx="47929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RW Only </a:t>
                </a:r>
                <a:endParaRPr lang="en-US" altLang="en-US">
                  <a:solidFill>
                    <a:prstClr val="black"/>
                  </a:solidFill>
                </a:endParaRPr>
              </a:p>
            </p:txBody>
          </p:sp>
          <p:sp>
            <p:nvSpPr>
              <p:cNvPr id="155" name="Rectangle 151"/>
              <p:cNvSpPr>
                <a:spLocks noChangeArrowheads="1"/>
              </p:cNvSpPr>
              <p:nvPr/>
            </p:nvSpPr>
            <p:spPr bwMode="auto">
              <a:xfrm>
                <a:off x="3986213" y="2300288"/>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56" name="Rectangle 152"/>
              <p:cNvSpPr>
                <a:spLocks noChangeArrowheads="1"/>
              </p:cNvSpPr>
              <p:nvPr/>
            </p:nvSpPr>
            <p:spPr bwMode="auto">
              <a:xfrm>
                <a:off x="4027488" y="2300288"/>
                <a:ext cx="3831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St Joes </a:t>
                </a:r>
                <a:endParaRPr lang="en-US" altLang="en-US">
                  <a:solidFill>
                    <a:prstClr val="black"/>
                  </a:solidFill>
                </a:endParaRPr>
              </a:p>
            </p:txBody>
          </p:sp>
          <p:sp>
            <p:nvSpPr>
              <p:cNvPr id="157" name="Rectangle 153"/>
              <p:cNvSpPr>
                <a:spLocks noChangeArrowheads="1"/>
              </p:cNvSpPr>
              <p:nvPr/>
            </p:nvSpPr>
            <p:spPr bwMode="auto">
              <a:xfrm>
                <a:off x="4379913" y="2300288"/>
                <a:ext cx="9297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 </a:t>
                </a:r>
                <a:endParaRPr lang="en-US" altLang="en-US">
                  <a:solidFill>
                    <a:prstClr val="black"/>
                  </a:solidFill>
                </a:endParaRPr>
              </a:p>
            </p:txBody>
          </p:sp>
          <p:sp>
            <p:nvSpPr>
              <p:cNvPr id="158" name="Rectangle 154"/>
              <p:cNvSpPr>
                <a:spLocks noChangeArrowheads="1"/>
              </p:cNvSpPr>
              <p:nvPr/>
            </p:nvSpPr>
            <p:spPr bwMode="auto">
              <a:xfrm>
                <a:off x="4470401" y="2300288"/>
                <a:ext cx="79829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eCOMPAS Data</a:t>
                </a:r>
                <a:endParaRPr lang="en-US" altLang="en-US" dirty="0">
                  <a:solidFill>
                    <a:prstClr val="black"/>
                  </a:solidFill>
                </a:endParaRPr>
              </a:p>
            </p:txBody>
          </p:sp>
          <p:sp>
            <p:nvSpPr>
              <p:cNvPr id="159" name="Rectangle 155"/>
              <p:cNvSpPr>
                <a:spLocks noChangeArrowheads="1"/>
              </p:cNvSpPr>
              <p:nvPr/>
            </p:nvSpPr>
            <p:spPr bwMode="auto">
              <a:xfrm>
                <a:off x="5227638" y="2300288"/>
                <a:ext cx="673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 )</a:t>
                </a:r>
                <a:endParaRPr lang="en-US" altLang="en-US" dirty="0">
                  <a:solidFill>
                    <a:prstClr val="black"/>
                  </a:solidFill>
                </a:endParaRPr>
              </a:p>
            </p:txBody>
          </p:sp>
          <p:sp>
            <p:nvSpPr>
              <p:cNvPr id="160" name="Rectangle 156"/>
              <p:cNvSpPr>
                <a:spLocks noChangeArrowheads="1"/>
              </p:cNvSpPr>
              <p:nvPr/>
            </p:nvSpPr>
            <p:spPr bwMode="auto">
              <a:xfrm>
                <a:off x="3471863" y="2451101"/>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61" name="Rectangle 157"/>
              <p:cNvSpPr>
                <a:spLocks noChangeArrowheads="1"/>
              </p:cNvSpPr>
              <p:nvPr/>
            </p:nvSpPr>
            <p:spPr bwMode="auto">
              <a:xfrm>
                <a:off x="3532188" y="2451101"/>
                <a:ext cx="88325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Client Drilldowns</a:t>
                </a:r>
                <a:endParaRPr lang="en-US" altLang="en-US" dirty="0">
                  <a:solidFill>
                    <a:prstClr val="black"/>
                  </a:solidFill>
                </a:endParaRPr>
              </a:p>
            </p:txBody>
          </p:sp>
          <p:sp>
            <p:nvSpPr>
              <p:cNvPr id="162" name="Rectangle 158"/>
              <p:cNvSpPr>
                <a:spLocks noChangeArrowheads="1"/>
              </p:cNvSpPr>
              <p:nvPr/>
            </p:nvSpPr>
            <p:spPr bwMode="auto">
              <a:xfrm>
                <a:off x="3471863" y="2593976"/>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63" name="Rectangle 159"/>
              <p:cNvSpPr>
                <a:spLocks noChangeArrowheads="1"/>
              </p:cNvSpPr>
              <p:nvPr/>
            </p:nvSpPr>
            <p:spPr bwMode="auto">
              <a:xfrm>
                <a:off x="3532188" y="2593976"/>
                <a:ext cx="118301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Interactive Dashboard </a:t>
                </a:r>
                <a:endParaRPr lang="en-US" altLang="en-US" dirty="0">
                  <a:solidFill>
                    <a:prstClr val="black"/>
                  </a:solidFill>
                </a:endParaRPr>
              </a:p>
            </p:txBody>
          </p:sp>
          <p:sp>
            <p:nvSpPr>
              <p:cNvPr id="164" name="Rectangle 160"/>
              <p:cNvSpPr>
                <a:spLocks noChangeArrowheads="1"/>
              </p:cNvSpPr>
              <p:nvPr/>
            </p:nvSpPr>
            <p:spPr bwMode="auto">
              <a:xfrm>
                <a:off x="4652963" y="2593976"/>
                <a:ext cx="673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 (</a:t>
                </a:r>
                <a:endParaRPr lang="en-US" altLang="en-US" dirty="0">
                  <a:solidFill>
                    <a:prstClr val="black"/>
                  </a:solidFill>
                </a:endParaRPr>
              </a:p>
            </p:txBody>
          </p:sp>
          <p:sp>
            <p:nvSpPr>
              <p:cNvPr id="165" name="Rectangle 161"/>
              <p:cNvSpPr>
                <a:spLocks noChangeArrowheads="1"/>
              </p:cNvSpPr>
              <p:nvPr/>
            </p:nvSpPr>
            <p:spPr bwMode="auto">
              <a:xfrm>
                <a:off x="4692651" y="2593976"/>
                <a:ext cx="71814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 Future Vision</a:t>
                </a:r>
                <a:endParaRPr lang="en-US" altLang="en-US" dirty="0">
                  <a:solidFill>
                    <a:prstClr val="black"/>
                  </a:solidFill>
                </a:endParaRPr>
              </a:p>
            </p:txBody>
          </p:sp>
          <p:sp>
            <p:nvSpPr>
              <p:cNvPr id="166" name="Rectangle 162"/>
              <p:cNvSpPr>
                <a:spLocks noChangeArrowheads="1"/>
              </p:cNvSpPr>
              <p:nvPr/>
            </p:nvSpPr>
            <p:spPr bwMode="auto">
              <a:xfrm>
                <a:off x="5338763" y="2593976"/>
                <a:ext cx="12503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  ) </a:t>
                </a:r>
                <a:endParaRPr lang="en-US" altLang="en-US" dirty="0">
                  <a:solidFill>
                    <a:prstClr val="black"/>
                  </a:solidFill>
                </a:endParaRPr>
              </a:p>
            </p:txBody>
          </p:sp>
        </p:grpSp>
        <p:grpSp>
          <p:nvGrpSpPr>
            <p:cNvPr id="235" name="Group 234"/>
            <p:cNvGrpSpPr/>
            <p:nvPr/>
          </p:nvGrpSpPr>
          <p:grpSpPr>
            <a:xfrm>
              <a:off x="3774281" y="2893219"/>
              <a:ext cx="1173163" cy="2151857"/>
              <a:chOff x="3774281" y="2893219"/>
              <a:chExt cx="1173163" cy="2151857"/>
            </a:xfrm>
          </p:grpSpPr>
          <p:grpSp>
            <p:nvGrpSpPr>
              <p:cNvPr id="226" name="Group 225"/>
              <p:cNvGrpSpPr/>
              <p:nvPr/>
            </p:nvGrpSpPr>
            <p:grpSpPr>
              <a:xfrm>
                <a:off x="3774281" y="2893219"/>
                <a:ext cx="1173163" cy="511175"/>
                <a:chOff x="3774281" y="2893219"/>
                <a:chExt cx="1173163" cy="511175"/>
              </a:xfrm>
            </p:grpSpPr>
            <p:sp>
              <p:nvSpPr>
                <p:cNvPr id="143" name="Freeform 139"/>
                <p:cNvSpPr>
                  <a:spLocks/>
                </p:cNvSpPr>
                <p:nvPr/>
              </p:nvSpPr>
              <p:spPr bwMode="auto">
                <a:xfrm>
                  <a:off x="3774281" y="2893219"/>
                  <a:ext cx="1173163" cy="511175"/>
                </a:xfrm>
                <a:custGeom>
                  <a:avLst/>
                  <a:gdLst>
                    <a:gd name="T0" fmla="*/ 185 w 1859"/>
                    <a:gd name="T1" fmla="*/ 809 h 809"/>
                    <a:gd name="T2" fmla="*/ 1673 w 1859"/>
                    <a:gd name="T3" fmla="*/ 809 h 809"/>
                    <a:gd name="T4" fmla="*/ 1859 w 1859"/>
                    <a:gd name="T5" fmla="*/ 623 h 809"/>
                    <a:gd name="T6" fmla="*/ 1859 w 1859"/>
                    <a:gd name="T7" fmla="*/ 623 h 809"/>
                    <a:gd name="T8" fmla="*/ 1859 w 1859"/>
                    <a:gd name="T9" fmla="*/ 186 h 809"/>
                    <a:gd name="T10" fmla="*/ 1673 w 1859"/>
                    <a:gd name="T11" fmla="*/ 0 h 809"/>
                    <a:gd name="T12" fmla="*/ 1673 w 1859"/>
                    <a:gd name="T13" fmla="*/ 0 h 809"/>
                    <a:gd name="T14" fmla="*/ 185 w 1859"/>
                    <a:gd name="T15" fmla="*/ 0 h 809"/>
                    <a:gd name="T16" fmla="*/ 0 w 1859"/>
                    <a:gd name="T17" fmla="*/ 186 h 809"/>
                    <a:gd name="T18" fmla="*/ 0 w 1859"/>
                    <a:gd name="T19" fmla="*/ 186 h 809"/>
                    <a:gd name="T20" fmla="*/ 0 w 1859"/>
                    <a:gd name="T21" fmla="*/ 623 h 809"/>
                    <a:gd name="T22" fmla="*/ 185 w 1859"/>
                    <a:gd name="T23" fmla="*/ 809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9" h="809">
                      <a:moveTo>
                        <a:pt x="185" y="809"/>
                      </a:moveTo>
                      <a:lnTo>
                        <a:pt x="1673" y="809"/>
                      </a:lnTo>
                      <a:cubicBezTo>
                        <a:pt x="1776" y="809"/>
                        <a:pt x="1859" y="726"/>
                        <a:pt x="1859" y="623"/>
                      </a:cubicBezTo>
                      <a:cubicBezTo>
                        <a:pt x="1859" y="623"/>
                        <a:pt x="1859" y="623"/>
                        <a:pt x="1859" y="623"/>
                      </a:cubicBezTo>
                      <a:lnTo>
                        <a:pt x="1859" y="186"/>
                      </a:lnTo>
                      <a:cubicBezTo>
                        <a:pt x="1859" y="83"/>
                        <a:pt x="1776" y="0"/>
                        <a:pt x="1673" y="0"/>
                      </a:cubicBezTo>
                      <a:lnTo>
                        <a:pt x="1673" y="0"/>
                      </a:lnTo>
                      <a:lnTo>
                        <a:pt x="185" y="0"/>
                      </a:lnTo>
                      <a:cubicBezTo>
                        <a:pt x="83" y="0"/>
                        <a:pt x="0" y="83"/>
                        <a:pt x="0" y="186"/>
                      </a:cubicBezTo>
                      <a:lnTo>
                        <a:pt x="0" y="186"/>
                      </a:lnTo>
                      <a:lnTo>
                        <a:pt x="0" y="623"/>
                      </a:lnTo>
                      <a:cubicBezTo>
                        <a:pt x="0" y="726"/>
                        <a:pt x="83" y="809"/>
                        <a:pt x="185" y="809"/>
                      </a:cubicBezTo>
                      <a:close/>
                    </a:path>
                  </a:pathLst>
                </a:custGeom>
                <a:ln>
                  <a:headEnd/>
                  <a:tailEn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45" name="Rectangle 141"/>
                <p:cNvSpPr>
                  <a:spLocks noChangeArrowheads="1"/>
                </p:cNvSpPr>
                <p:nvPr/>
              </p:nvSpPr>
              <p:spPr bwMode="auto">
                <a:xfrm>
                  <a:off x="3895726" y="3078163"/>
                  <a:ext cx="100508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err="1">
                      <a:solidFill>
                        <a:srgbClr val="FEFFFF"/>
                      </a:solidFill>
                      <a:latin typeface="Calibri" panose="020F0502020204030204" pitchFamily="34" charset="0"/>
                    </a:rPr>
                    <a:t>MyCareContinuum</a:t>
                  </a:r>
                  <a:endParaRPr lang="en-US" altLang="en-US" dirty="0">
                    <a:solidFill>
                      <a:prstClr val="black"/>
                    </a:solidFill>
                  </a:endParaRPr>
                </a:p>
              </p:txBody>
            </p:sp>
          </p:grpSp>
          <p:grpSp>
            <p:nvGrpSpPr>
              <p:cNvPr id="211" name="Group 210"/>
              <p:cNvGrpSpPr/>
              <p:nvPr/>
            </p:nvGrpSpPr>
            <p:grpSpPr>
              <a:xfrm>
                <a:off x="4370388" y="3413126"/>
                <a:ext cx="119063" cy="1631950"/>
                <a:chOff x="4370388" y="3413126"/>
                <a:chExt cx="119063" cy="1631950"/>
              </a:xfrm>
            </p:grpSpPr>
            <p:sp>
              <p:nvSpPr>
                <p:cNvPr id="189" name="Freeform 185"/>
                <p:cNvSpPr>
                  <a:spLocks/>
                </p:cNvSpPr>
                <p:nvPr/>
              </p:nvSpPr>
              <p:spPr bwMode="auto">
                <a:xfrm>
                  <a:off x="4418013" y="3495676"/>
                  <a:ext cx="71438" cy="1549400"/>
                </a:xfrm>
                <a:custGeom>
                  <a:avLst/>
                  <a:gdLst>
                    <a:gd name="T0" fmla="*/ 45 w 45"/>
                    <a:gd name="T1" fmla="*/ 976 h 976"/>
                    <a:gd name="T2" fmla="*/ 0 w 45"/>
                    <a:gd name="T3" fmla="*/ 976 h 976"/>
                    <a:gd name="T4" fmla="*/ 0 w 45"/>
                    <a:gd name="T5" fmla="*/ 0 h 976"/>
                  </a:gdLst>
                  <a:ahLst/>
                  <a:cxnLst>
                    <a:cxn ang="0">
                      <a:pos x="T0" y="T1"/>
                    </a:cxn>
                    <a:cxn ang="0">
                      <a:pos x="T2" y="T3"/>
                    </a:cxn>
                    <a:cxn ang="0">
                      <a:pos x="T4" y="T5"/>
                    </a:cxn>
                  </a:cxnLst>
                  <a:rect l="0" t="0" r="r" b="b"/>
                  <a:pathLst>
                    <a:path w="45" h="976">
                      <a:moveTo>
                        <a:pt x="45" y="976"/>
                      </a:moveTo>
                      <a:lnTo>
                        <a:pt x="0" y="976"/>
                      </a:lnTo>
                      <a:lnTo>
                        <a:pt x="0" y="0"/>
                      </a:lnTo>
                    </a:path>
                  </a:pathLst>
                </a:custGeom>
                <a:noFill/>
                <a:ln w="12700" cap="rnd">
                  <a:solidFill>
                    <a:srgbClr val="5B9BD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0" name="Freeform 186"/>
                <p:cNvSpPr>
                  <a:spLocks/>
                </p:cNvSpPr>
                <p:nvPr/>
              </p:nvSpPr>
              <p:spPr bwMode="auto">
                <a:xfrm>
                  <a:off x="4370388" y="3413126"/>
                  <a:ext cx="95250" cy="95250"/>
                </a:xfrm>
                <a:custGeom>
                  <a:avLst/>
                  <a:gdLst>
                    <a:gd name="T0" fmla="*/ 0 w 60"/>
                    <a:gd name="T1" fmla="*/ 60 h 60"/>
                    <a:gd name="T2" fmla="*/ 30 w 60"/>
                    <a:gd name="T3" fmla="*/ 0 h 60"/>
                    <a:gd name="T4" fmla="*/ 60 w 60"/>
                    <a:gd name="T5" fmla="*/ 60 h 60"/>
                    <a:gd name="T6" fmla="*/ 0 w 60"/>
                    <a:gd name="T7" fmla="*/ 60 h 60"/>
                  </a:gdLst>
                  <a:ahLst/>
                  <a:cxnLst>
                    <a:cxn ang="0">
                      <a:pos x="T0" y="T1"/>
                    </a:cxn>
                    <a:cxn ang="0">
                      <a:pos x="T2" y="T3"/>
                    </a:cxn>
                    <a:cxn ang="0">
                      <a:pos x="T4" y="T5"/>
                    </a:cxn>
                    <a:cxn ang="0">
                      <a:pos x="T6" y="T7"/>
                    </a:cxn>
                  </a:cxnLst>
                  <a:rect l="0" t="0" r="r" b="b"/>
                  <a:pathLst>
                    <a:path w="60" h="60">
                      <a:moveTo>
                        <a:pt x="0" y="60"/>
                      </a:moveTo>
                      <a:lnTo>
                        <a:pt x="30" y="0"/>
                      </a:lnTo>
                      <a:lnTo>
                        <a:pt x="60" y="60"/>
                      </a:lnTo>
                      <a:lnTo>
                        <a:pt x="0" y="60"/>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grpSp>
        <p:nvGrpSpPr>
          <p:cNvPr id="234" name="Group 233"/>
          <p:cNvGrpSpPr/>
          <p:nvPr/>
        </p:nvGrpSpPr>
        <p:grpSpPr>
          <a:xfrm>
            <a:off x="4973640" y="1500192"/>
            <a:ext cx="1256836" cy="3622675"/>
            <a:chOff x="4973638" y="1500188"/>
            <a:chExt cx="1256836" cy="3622675"/>
          </a:xfrm>
        </p:grpSpPr>
        <p:grpSp>
          <p:nvGrpSpPr>
            <p:cNvPr id="233" name="Group 232"/>
            <p:cNvGrpSpPr/>
            <p:nvPr/>
          </p:nvGrpSpPr>
          <p:grpSpPr>
            <a:xfrm>
              <a:off x="4973638" y="1500188"/>
              <a:ext cx="1256836" cy="3622675"/>
              <a:chOff x="4973638" y="1500188"/>
              <a:chExt cx="1256836" cy="3622675"/>
            </a:xfrm>
          </p:grpSpPr>
          <p:grpSp>
            <p:nvGrpSpPr>
              <p:cNvPr id="232" name="Group 231"/>
              <p:cNvGrpSpPr/>
              <p:nvPr/>
            </p:nvGrpSpPr>
            <p:grpSpPr>
              <a:xfrm>
                <a:off x="4973638" y="3413126"/>
                <a:ext cx="1256836" cy="1709737"/>
                <a:chOff x="4973638" y="3413126"/>
                <a:chExt cx="1256836" cy="1709737"/>
              </a:xfrm>
            </p:grpSpPr>
            <p:sp>
              <p:nvSpPr>
                <p:cNvPr id="174" name="Freeform 170"/>
                <p:cNvSpPr>
                  <a:spLocks/>
                </p:cNvSpPr>
                <p:nvPr/>
              </p:nvSpPr>
              <p:spPr bwMode="auto">
                <a:xfrm>
                  <a:off x="5056188" y="3413126"/>
                  <a:ext cx="731838" cy="1662113"/>
                </a:xfrm>
                <a:custGeom>
                  <a:avLst/>
                  <a:gdLst>
                    <a:gd name="T0" fmla="*/ 461 w 461"/>
                    <a:gd name="T1" fmla="*/ 0 h 1047"/>
                    <a:gd name="T2" fmla="*/ 348 w 461"/>
                    <a:gd name="T3" fmla="*/ 883 h 1047"/>
                    <a:gd name="T4" fmla="*/ 0 w 461"/>
                    <a:gd name="T5" fmla="*/ 1047 h 1047"/>
                  </a:gdLst>
                  <a:ahLst/>
                  <a:cxnLst>
                    <a:cxn ang="0">
                      <a:pos x="T0" y="T1"/>
                    </a:cxn>
                    <a:cxn ang="0">
                      <a:pos x="T2" y="T3"/>
                    </a:cxn>
                    <a:cxn ang="0">
                      <a:pos x="T4" y="T5"/>
                    </a:cxn>
                  </a:cxnLst>
                  <a:rect l="0" t="0" r="r" b="b"/>
                  <a:pathLst>
                    <a:path w="461" h="1047">
                      <a:moveTo>
                        <a:pt x="461" y="0"/>
                      </a:moveTo>
                      <a:cubicBezTo>
                        <a:pt x="461" y="262"/>
                        <a:pt x="461" y="688"/>
                        <a:pt x="348" y="883"/>
                      </a:cubicBezTo>
                      <a:cubicBezTo>
                        <a:pt x="265" y="1026"/>
                        <a:pt x="120" y="1045"/>
                        <a:pt x="0" y="1047"/>
                      </a:cubicBezTo>
                    </a:path>
                  </a:pathLst>
                </a:custGeom>
                <a:noFill/>
                <a:ln w="12700" cap="rnd">
                  <a:solidFill>
                    <a:srgbClr val="5B9BD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5" name="Freeform 171"/>
                <p:cNvSpPr>
                  <a:spLocks/>
                </p:cNvSpPr>
                <p:nvPr/>
              </p:nvSpPr>
              <p:spPr bwMode="auto">
                <a:xfrm>
                  <a:off x="4973638" y="5027613"/>
                  <a:ext cx="95250" cy="95250"/>
                </a:xfrm>
                <a:custGeom>
                  <a:avLst/>
                  <a:gdLst>
                    <a:gd name="T0" fmla="*/ 60 w 60"/>
                    <a:gd name="T1" fmla="*/ 60 h 60"/>
                    <a:gd name="T2" fmla="*/ 0 w 60"/>
                    <a:gd name="T3" fmla="*/ 30 h 60"/>
                    <a:gd name="T4" fmla="*/ 59 w 60"/>
                    <a:gd name="T5" fmla="*/ 0 h 60"/>
                    <a:gd name="T6" fmla="*/ 60 w 60"/>
                    <a:gd name="T7" fmla="*/ 60 h 60"/>
                  </a:gdLst>
                  <a:ahLst/>
                  <a:cxnLst>
                    <a:cxn ang="0">
                      <a:pos x="T0" y="T1"/>
                    </a:cxn>
                    <a:cxn ang="0">
                      <a:pos x="T2" y="T3"/>
                    </a:cxn>
                    <a:cxn ang="0">
                      <a:pos x="T4" y="T5"/>
                    </a:cxn>
                    <a:cxn ang="0">
                      <a:pos x="T6" y="T7"/>
                    </a:cxn>
                  </a:cxnLst>
                  <a:rect l="0" t="0" r="r" b="b"/>
                  <a:pathLst>
                    <a:path w="60" h="60">
                      <a:moveTo>
                        <a:pt x="60" y="60"/>
                      </a:moveTo>
                      <a:lnTo>
                        <a:pt x="0" y="30"/>
                      </a:lnTo>
                      <a:lnTo>
                        <a:pt x="59" y="0"/>
                      </a:lnTo>
                      <a:lnTo>
                        <a:pt x="60" y="60"/>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7" name="Rectangle 173"/>
                <p:cNvSpPr>
                  <a:spLocks noChangeArrowheads="1"/>
                </p:cNvSpPr>
                <p:nvPr/>
              </p:nvSpPr>
              <p:spPr bwMode="auto">
                <a:xfrm>
                  <a:off x="5264468" y="4471387"/>
                  <a:ext cx="966006" cy="138499"/>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solidFill>
                        <a:srgbClr val="4F88BB"/>
                      </a:solidFill>
                      <a:latin typeface="Calibri" panose="020F0502020204030204" pitchFamily="34" charset="0"/>
                    </a:rPr>
                    <a:t>Part A, B, C, D Data</a:t>
                  </a:r>
                </a:p>
              </p:txBody>
            </p:sp>
            <p:sp>
              <p:nvSpPr>
                <p:cNvPr id="179" name="Rectangle 175"/>
                <p:cNvSpPr>
                  <a:spLocks noChangeArrowheads="1"/>
                </p:cNvSpPr>
                <p:nvPr/>
              </p:nvSpPr>
              <p:spPr bwMode="auto">
                <a:xfrm>
                  <a:off x="5641976" y="4402138"/>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solidFill>
                      <a:prstClr val="black"/>
                    </a:solidFill>
                  </a:endParaRPr>
                </a:p>
              </p:txBody>
            </p:sp>
          </p:grpSp>
          <p:grpSp>
            <p:nvGrpSpPr>
              <p:cNvPr id="213" name="Group 212"/>
              <p:cNvGrpSpPr/>
              <p:nvPr/>
            </p:nvGrpSpPr>
            <p:grpSpPr>
              <a:xfrm>
                <a:off x="5005388" y="1500188"/>
                <a:ext cx="830263" cy="1352550"/>
                <a:chOff x="5005388" y="1500188"/>
                <a:chExt cx="830263" cy="1352550"/>
              </a:xfrm>
            </p:grpSpPr>
            <p:sp>
              <p:nvSpPr>
                <p:cNvPr id="191" name="Freeform 187"/>
                <p:cNvSpPr>
                  <a:spLocks/>
                </p:cNvSpPr>
                <p:nvPr/>
              </p:nvSpPr>
              <p:spPr bwMode="auto">
                <a:xfrm>
                  <a:off x="5005388" y="1500188"/>
                  <a:ext cx="782638" cy="1270000"/>
                </a:xfrm>
                <a:custGeom>
                  <a:avLst/>
                  <a:gdLst>
                    <a:gd name="T0" fmla="*/ 0 w 493"/>
                    <a:gd name="T1" fmla="*/ 0 h 800"/>
                    <a:gd name="T2" fmla="*/ 387 w 493"/>
                    <a:gd name="T3" fmla="*/ 138 h 800"/>
                    <a:gd name="T4" fmla="*/ 493 w 493"/>
                    <a:gd name="T5" fmla="*/ 800 h 800"/>
                  </a:gdLst>
                  <a:ahLst/>
                  <a:cxnLst>
                    <a:cxn ang="0">
                      <a:pos x="T0" y="T1"/>
                    </a:cxn>
                    <a:cxn ang="0">
                      <a:pos x="T2" y="T3"/>
                    </a:cxn>
                    <a:cxn ang="0">
                      <a:pos x="T4" y="T5"/>
                    </a:cxn>
                  </a:cxnLst>
                  <a:rect l="0" t="0" r="r" b="b"/>
                  <a:pathLst>
                    <a:path w="493" h="800">
                      <a:moveTo>
                        <a:pt x="0" y="0"/>
                      </a:moveTo>
                      <a:cubicBezTo>
                        <a:pt x="123" y="0"/>
                        <a:pt x="295" y="0"/>
                        <a:pt x="387" y="138"/>
                      </a:cubicBezTo>
                      <a:cubicBezTo>
                        <a:pt x="485" y="285"/>
                        <a:pt x="493" y="587"/>
                        <a:pt x="493" y="800"/>
                      </a:cubicBezTo>
                    </a:path>
                  </a:pathLst>
                </a:custGeom>
                <a:noFill/>
                <a:ln w="12700" cap="rnd">
                  <a:solidFill>
                    <a:srgbClr val="5B9BD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2" name="Freeform 188"/>
                <p:cNvSpPr>
                  <a:spLocks/>
                </p:cNvSpPr>
                <p:nvPr/>
              </p:nvSpPr>
              <p:spPr bwMode="auto">
                <a:xfrm>
                  <a:off x="5741988" y="2757488"/>
                  <a:ext cx="93663" cy="95250"/>
                </a:xfrm>
                <a:custGeom>
                  <a:avLst/>
                  <a:gdLst>
                    <a:gd name="T0" fmla="*/ 59 w 59"/>
                    <a:gd name="T1" fmla="*/ 0 h 60"/>
                    <a:gd name="T2" fmla="*/ 29 w 59"/>
                    <a:gd name="T3" fmla="*/ 60 h 60"/>
                    <a:gd name="T4" fmla="*/ 0 w 59"/>
                    <a:gd name="T5" fmla="*/ 0 h 60"/>
                    <a:gd name="T6" fmla="*/ 59 w 59"/>
                    <a:gd name="T7" fmla="*/ 0 h 60"/>
                  </a:gdLst>
                  <a:ahLst/>
                  <a:cxnLst>
                    <a:cxn ang="0">
                      <a:pos x="T0" y="T1"/>
                    </a:cxn>
                    <a:cxn ang="0">
                      <a:pos x="T2" y="T3"/>
                    </a:cxn>
                    <a:cxn ang="0">
                      <a:pos x="T4" y="T5"/>
                    </a:cxn>
                    <a:cxn ang="0">
                      <a:pos x="T6" y="T7"/>
                    </a:cxn>
                  </a:cxnLst>
                  <a:rect l="0" t="0" r="r" b="b"/>
                  <a:pathLst>
                    <a:path w="59" h="60">
                      <a:moveTo>
                        <a:pt x="59" y="0"/>
                      </a:moveTo>
                      <a:lnTo>
                        <a:pt x="29" y="60"/>
                      </a:lnTo>
                      <a:lnTo>
                        <a:pt x="0" y="0"/>
                      </a:lnTo>
                      <a:lnTo>
                        <a:pt x="59" y="0"/>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sp>
          <p:nvSpPr>
            <p:cNvPr id="224" name="Rectangle 173"/>
            <p:cNvSpPr>
              <a:spLocks noChangeArrowheads="1"/>
            </p:cNvSpPr>
            <p:nvPr/>
          </p:nvSpPr>
          <p:spPr bwMode="auto">
            <a:xfrm>
              <a:off x="5240190" y="1881788"/>
              <a:ext cx="966006" cy="138499"/>
            </a:xfrm>
            <a:prstGeom prst="rect">
              <a:avLst/>
            </a:prstGeom>
            <a:ln>
              <a:noFill/>
            </a:ln>
          </p:spPr>
          <p:style>
            <a:lnRef idx="2">
              <a:schemeClr val="accent1"/>
            </a:lnRef>
            <a:fillRef idx="1">
              <a:schemeClr val="lt1"/>
            </a:fillRef>
            <a:effectRef idx="0">
              <a:schemeClr val="accent1"/>
            </a:effectRef>
            <a:fontRef idx="minor">
              <a:schemeClr val="dk1"/>
            </a:fontRef>
          </p:style>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solidFill>
                    <a:srgbClr val="4F88BB"/>
                  </a:solidFill>
                  <a:latin typeface="Calibri" panose="020F0502020204030204" pitchFamily="34" charset="0"/>
                </a:rPr>
                <a:t>Part A, B, C, D Data</a:t>
              </a:r>
            </a:p>
          </p:txBody>
        </p:sp>
      </p:grpSp>
      <p:grpSp>
        <p:nvGrpSpPr>
          <p:cNvPr id="228" name="Group 227"/>
          <p:cNvGrpSpPr/>
          <p:nvPr/>
        </p:nvGrpSpPr>
        <p:grpSpPr>
          <a:xfrm>
            <a:off x="2341565" y="5045079"/>
            <a:ext cx="2663825" cy="957163"/>
            <a:chOff x="2341563" y="5045076"/>
            <a:chExt cx="2663825" cy="957163"/>
          </a:xfrm>
        </p:grpSpPr>
        <p:sp>
          <p:nvSpPr>
            <p:cNvPr id="26" name="Freeform 22"/>
            <p:cNvSpPr>
              <a:spLocks/>
            </p:cNvSpPr>
            <p:nvPr/>
          </p:nvSpPr>
          <p:spPr bwMode="auto">
            <a:xfrm>
              <a:off x="3935413" y="5045076"/>
              <a:ext cx="1069975" cy="693738"/>
            </a:xfrm>
            <a:custGeom>
              <a:avLst/>
              <a:gdLst>
                <a:gd name="T0" fmla="*/ 169 w 1696"/>
                <a:gd name="T1" fmla="*/ 1099 h 1099"/>
                <a:gd name="T2" fmla="*/ 1526 w 1696"/>
                <a:gd name="T3" fmla="*/ 1099 h 1099"/>
                <a:gd name="T4" fmla="*/ 1696 w 1696"/>
                <a:gd name="T5" fmla="*/ 930 h 1099"/>
                <a:gd name="T6" fmla="*/ 1696 w 1696"/>
                <a:gd name="T7" fmla="*/ 930 h 1099"/>
                <a:gd name="T8" fmla="*/ 1696 w 1696"/>
                <a:gd name="T9" fmla="*/ 169 h 1099"/>
                <a:gd name="T10" fmla="*/ 1526 w 1696"/>
                <a:gd name="T11" fmla="*/ 0 h 1099"/>
                <a:gd name="T12" fmla="*/ 169 w 1696"/>
                <a:gd name="T13" fmla="*/ 0 h 1099"/>
                <a:gd name="T14" fmla="*/ 0 w 1696"/>
                <a:gd name="T15" fmla="*/ 169 h 1099"/>
                <a:gd name="T16" fmla="*/ 0 w 1696"/>
                <a:gd name="T17" fmla="*/ 930 h 1099"/>
                <a:gd name="T18" fmla="*/ 169 w 1696"/>
                <a:gd name="T19" fmla="*/ 1099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6" h="1099">
                  <a:moveTo>
                    <a:pt x="169" y="1099"/>
                  </a:moveTo>
                  <a:lnTo>
                    <a:pt x="1526" y="1099"/>
                  </a:lnTo>
                  <a:cubicBezTo>
                    <a:pt x="1620" y="1099"/>
                    <a:pt x="1696" y="1023"/>
                    <a:pt x="1696" y="930"/>
                  </a:cubicBezTo>
                  <a:cubicBezTo>
                    <a:pt x="1696" y="930"/>
                    <a:pt x="1696" y="930"/>
                    <a:pt x="1696" y="930"/>
                  </a:cubicBezTo>
                  <a:lnTo>
                    <a:pt x="1696" y="169"/>
                  </a:lnTo>
                  <a:cubicBezTo>
                    <a:pt x="1696" y="76"/>
                    <a:pt x="1620" y="0"/>
                    <a:pt x="1526" y="0"/>
                  </a:cubicBezTo>
                  <a:lnTo>
                    <a:pt x="169" y="0"/>
                  </a:lnTo>
                  <a:cubicBezTo>
                    <a:pt x="76" y="0"/>
                    <a:pt x="0" y="76"/>
                    <a:pt x="0" y="169"/>
                  </a:cubicBezTo>
                  <a:lnTo>
                    <a:pt x="0" y="930"/>
                  </a:lnTo>
                  <a:cubicBezTo>
                    <a:pt x="0" y="1023"/>
                    <a:pt x="76" y="1099"/>
                    <a:pt x="169" y="1099"/>
                  </a:cubicBezTo>
                  <a:close/>
                </a:path>
              </a:pathLst>
            </a:cu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208" name="Group 207"/>
            <p:cNvGrpSpPr/>
            <p:nvPr/>
          </p:nvGrpSpPr>
          <p:grpSpPr>
            <a:xfrm>
              <a:off x="2341563" y="5200651"/>
              <a:ext cx="2372048" cy="801588"/>
              <a:chOff x="2341563" y="5200651"/>
              <a:chExt cx="2372048" cy="801588"/>
            </a:xfrm>
          </p:grpSpPr>
          <p:sp>
            <p:nvSpPr>
              <p:cNvPr id="27" name="Rectangle 23"/>
              <p:cNvSpPr>
                <a:spLocks noChangeArrowheads="1"/>
              </p:cNvSpPr>
              <p:nvPr/>
            </p:nvSpPr>
            <p:spPr bwMode="auto">
              <a:xfrm>
                <a:off x="4187826" y="5313363"/>
                <a:ext cx="52578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D16D2A"/>
                    </a:solidFill>
                    <a:latin typeface="Calibri" panose="020F0502020204030204" pitchFamily="34" charset="0"/>
                  </a:rPr>
                  <a:t>eCOMPAS</a:t>
                </a:r>
                <a:endParaRPr lang="en-US" altLang="en-US">
                  <a:solidFill>
                    <a:prstClr val="black"/>
                  </a:solidFill>
                </a:endParaRPr>
              </a:p>
            </p:txBody>
          </p:sp>
          <p:grpSp>
            <p:nvGrpSpPr>
              <p:cNvPr id="202" name="Group 201"/>
              <p:cNvGrpSpPr/>
              <p:nvPr/>
            </p:nvGrpSpPr>
            <p:grpSpPr>
              <a:xfrm>
                <a:off x="2341563" y="5200651"/>
                <a:ext cx="1148656" cy="801588"/>
                <a:chOff x="2341563" y="5200651"/>
                <a:chExt cx="1148656" cy="801588"/>
              </a:xfrm>
            </p:grpSpPr>
            <p:sp>
              <p:nvSpPr>
                <p:cNvPr id="124" name="Rectangle 120"/>
                <p:cNvSpPr>
                  <a:spLocks noChangeArrowheads="1"/>
                </p:cNvSpPr>
                <p:nvPr/>
              </p:nvSpPr>
              <p:spPr bwMode="auto">
                <a:xfrm>
                  <a:off x="2341563" y="5200651"/>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25" name="Rectangle 121"/>
                <p:cNvSpPr>
                  <a:spLocks noChangeArrowheads="1"/>
                </p:cNvSpPr>
                <p:nvPr/>
              </p:nvSpPr>
              <p:spPr bwMode="auto">
                <a:xfrm>
                  <a:off x="2413001" y="5200651"/>
                  <a:ext cx="107721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Client Demographics</a:t>
                  </a:r>
                  <a:endParaRPr lang="en-US" altLang="en-US">
                    <a:solidFill>
                      <a:prstClr val="black"/>
                    </a:solidFill>
                  </a:endParaRPr>
                </a:p>
              </p:txBody>
            </p:sp>
            <p:sp>
              <p:nvSpPr>
                <p:cNvPr id="126" name="Rectangle 122"/>
                <p:cNvSpPr>
                  <a:spLocks noChangeArrowheads="1"/>
                </p:cNvSpPr>
                <p:nvPr/>
              </p:nvSpPr>
              <p:spPr bwMode="auto">
                <a:xfrm>
                  <a:off x="2341563" y="5362576"/>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27" name="Rectangle 123"/>
                <p:cNvSpPr>
                  <a:spLocks noChangeArrowheads="1"/>
                </p:cNvSpPr>
                <p:nvPr/>
              </p:nvSpPr>
              <p:spPr bwMode="auto">
                <a:xfrm>
                  <a:off x="2413001" y="5362576"/>
                  <a:ext cx="97302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Case Management</a:t>
                  </a:r>
                  <a:endParaRPr lang="en-US" altLang="en-US">
                    <a:solidFill>
                      <a:prstClr val="black"/>
                    </a:solidFill>
                  </a:endParaRPr>
                </a:p>
              </p:txBody>
            </p:sp>
            <p:sp>
              <p:nvSpPr>
                <p:cNvPr id="128" name="Rectangle 124"/>
                <p:cNvSpPr>
                  <a:spLocks noChangeArrowheads="1"/>
                </p:cNvSpPr>
                <p:nvPr/>
              </p:nvSpPr>
              <p:spPr bwMode="auto">
                <a:xfrm>
                  <a:off x="2341563" y="5524501"/>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29" name="Rectangle 125"/>
                <p:cNvSpPr>
                  <a:spLocks noChangeArrowheads="1"/>
                </p:cNvSpPr>
                <p:nvPr/>
              </p:nvSpPr>
              <p:spPr bwMode="auto">
                <a:xfrm>
                  <a:off x="2413001" y="5524501"/>
                  <a:ext cx="101951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41719C"/>
                      </a:solidFill>
                      <a:latin typeface="Calibri" panose="020F0502020204030204" pitchFamily="34" charset="0"/>
                    </a:rPr>
                    <a:t>Supportive Services</a:t>
                  </a:r>
                  <a:endParaRPr lang="en-US" altLang="en-US" dirty="0">
                    <a:solidFill>
                      <a:prstClr val="black"/>
                    </a:solidFill>
                  </a:endParaRPr>
                </a:p>
              </p:txBody>
            </p:sp>
            <p:sp>
              <p:nvSpPr>
                <p:cNvPr id="130" name="Rectangle 126"/>
                <p:cNvSpPr>
                  <a:spLocks noChangeArrowheads="1"/>
                </p:cNvSpPr>
                <p:nvPr/>
              </p:nvSpPr>
              <p:spPr bwMode="auto">
                <a:xfrm>
                  <a:off x="2341563" y="5686426"/>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31" name="Rectangle 127"/>
                <p:cNvSpPr>
                  <a:spLocks noChangeArrowheads="1"/>
                </p:cNvSpPr>
                <p:nvPr/>
              </p:nvSpPr>
              <p:spPr bwMode="auto">
                <a:xfrm>
                  <a:off x="2413001" y="5686426"/>
                  <a:ext cx="4151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Referral</a:t>
                  </a:r>
                  <a:endParaRPr lang="en-US" altLang="en-US">
                    <a:solidFill>
                      <a:prstClr val="black"/>
                    </a:solidFill>
                  </a:endParaRPr>
                </a:p>
              </p:txBody>
            </p:sp>
            <p:sp>
              <p:nvSpPr>
                <p:cNvPr id="132" name="Rectangle 128"/>
                <p:cNvSpPr>
                  <a:spLocks noChangeArrowheads="1"/>
                </p:cNvSpPr>
                <p:nvPr/>
              </p:nvSpPr>
              <p:spPr bwMode="auto">
                <a:xfrm>
                  <a:off x="2341563" y="5848351"/>
                  <a:ext cx="384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33" name="Rectangle 129"/>
                <p:cNvSpPr>
                  <a:spLocks noChangeArrowheads="1"/>
                </p:cNvSpPr>
                <p:nvPr/>
              </p:nvSpPr>
              <p:spPr bwMode="auto">
                <a:xfrm>
                  <a:off x="2413001" y="5848351"/>
                  <a:ext cx="31739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LKM v</a:t>
                  </a:r>
                  <a:endParaRPr lang="en-US" altLang="en-US">
                    <a:solidFill>
                      <a:prstClr val="black"/>
                    </a:solidFill>
                  </a:endParaRPr>
                </a:p>
              </p:txBody>
            </p:sp>
            <p:sp>
              <p:nvSpPr>
                <p:cNvPr id="134" name="Rectangle 130"/>
                <p:cNvSpPr>
                  <a:spLocks noChangeArrowheads="1"/>
                </p:cNvSpPr>
                <p:nvPr/>
              </p:nvSpPr>
              <p:spPr bwMode="auto">
                <a:xfrm>
                  <a:off x="2746376" y="5848351"/>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2</a:t>
                  </a:r>
                  <a:endParaRPr lang="en-US" altLang="en-US">
                    <a:solidFill>
                      <a:prstClr val="black"/>
                    </a:solidFill>
                  </a:endParaRPr>
                </a:p>
              </p:txBody>
            </p:sp>
            <p:sp>
              <p:nvSpPr>
                <p:cNvPr id="135" name="Rectangle 131"/>
                <p:cNvSpPr>
                  <a:spLocks noChangeArrowheads="1"/>
                </p:cNvSpPr>
                <p:nvPr/>
              </p:nvSpPr>
              <p:spPr bwMode="auto">
                <a:xfrm>
                  <a:off x="2816226" y="5848351"/>
                  <a:ext cx="320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a:t>
                  </a:r>
                  <a:endParaRPr lang="en-US" altLang="en-US">
                    <a:solidFill>
                      <a:prstClr val="black"/>
                    </a:solidFill>
                  </a:endParaRPr>
                </a:p>
              </p:txBody>
            </p:sp>
            <p:sp>
              <p:nvSpPr>
                <p:cNvPr id="136" name="Rectangle 132"/>
                <p:cNvSpPr>
                  <a:spLocks noChangeArrowheads="1"/>
                </p:cNvSpPr>
                <p:nvPr/>
              </p:nvSpPr>
              <p:spPr bwMode="auto">
                <a:xfrm>
                  <a:off x="2846388" y="5848351"/>
                  <a:ext cx="657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41719C"/>
                      </a:solidFill>
                      <a:latin typeface="Calibri" panose="020F0502020204030204" pitchFamily="34" charset="0"/>
                    </a:rPr>
                    <a:t>2</a:t>
                  </a:r>
                  <a:endParaRPr lang="en-US" altLang="en-US">
                    <a:solidFill>
                      <a:prstClr val="black"/>
                    </a:solidFill>
                  </a:endParaRPr>
                </a:p>
              </p:txBody>
            </p:sp>
          </p:grpSp>
        </p:grpSp>
      </p:grpSp>
    </p:spTree>
    <p:extLst>
      <p:ext uri="{BB962C8B-B14F-4D97-AF65-F5344CB8AC3E}">
        <p14:creationId xmlns:p14="http://schemas.microsoft.com/office/powerpoint/2010/main" val="359146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500"/>
                                        <p:tgtEl>
                                          <p:spTgt spid="2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8"/>
                                        </p:tgtEl>
                                        <p:attrNameLst>
                                          <p:attrName>style.visibility</p:attrName>
                                        </p:attrNameLst>
                                      </p:cBhvr>
                                      <p:to>
                                        <p:strVal val="visible"/>
                                      </p:to>
                                    </p:set>
                                    <p:animEffect transition="in" filter="fade">
                                      <p:cBhvr>
                                        <p:cTn id="12" dur="500"/>
                                        <p:tgtEl>
                                          <p:spTgt spid="2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9"/>
                                        </p:tgtEl>
                                        <p:attrNameLst>
                                          <p:attrName>style.visibility</p:attrName>
                                        </p:attrNameLst>
                                      </p:cBhvr>
                                      <p:to>
                                        <p:strVal val="visible"/>
                                      </p:to>
                                    </p:set>
                                    <p:animEffect transition="in" filter="fade">
                                      <p:cBhvr>
                                        <p:cTn id="17" dur="500"/>
                                        <p:tgtEl>
                                          <p:spTgt spid="2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205"/>
                                        </p:tgtEl>
                                        <p:attrNameLst>
                                          <p:attrName>style.visibility</p:attrName>
                                        </p:attrNameLst>
                                      </p:cBhvr>
                                      <p:to>
                                        <p:strVal val="visible"/>
                                      </p:to>
                                    </p:set>
                                    <p:animEffect transition="in" filter="fade">
                                      <p:cBhvr>
                                        <p:cTn id="25" dur="500"/>
                                        <p:tgtEl>
                                          <p:spTgt spid="20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6"/>
                                        </p:tgtEl>
                                        <p:attrNameLst>
                                          <p:attrName>style.visibility</p:attrName>
                                        </p:attrNameLst>
                                      </p:cBhvr>
                                      <p:to>
                                        <p:strVal val="visible"/>
                                      </p:to>
                                    </p:set>
                                    <p:animEffect transition="in" filter="fade">
                                      <p:cBhvr>
                                        <p:cTn id="30" dur="500"/>
                                        <p:tgtEl>
                                          <p:spTgt spid="20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1"/>
                                        </p:tgtEl>
                                        <p:attrNameLst>
                                          <p:attrName>style.visibility</p:attrName>
                                        </p:attrNameLst>
                                      </p:cBhvr>
                                      <p:to>
                                        <p:strVal val="visible"/>
                                      </p:to>
                                    </p:set>
                                    <p:animEffect transition="in" filter="fade">
                                      <p:cBhvr>
                                        <p:cTn id="35" dur="500"/>
                                        <p:tgtEl>
                                          <p:spTgt spid="2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7"/>
                                        </p:tgtEl>
                                        <p:attrNameLst>
                                          <p:attrName>style.visibility</p:attrName>
                                        </p:attrNameLst>
                                      </p:cBhvr>
                                      <p:to>
                                        <p:strVal val="visible"/>
                                      </p:to>
                                    </p:set>
                                    <p:animEffect transition="in" filter="fade">
                                      <p:cBhvr>
                                        <p:cTn id="40" dur="500"/>
                                        <p:tgtEl>
                                          <p:spTgt spid="2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4"/>
                                        </p:tgtEl>
                                        <p:attrNameLst>
                                          <p:attrName>style.visibility</p:attrName>
                                        </p:attrNameLst>
                                      </p:cBhvr>
                                      <p:to>
                                        <p:strVal val="visible"/>
                                      </p:to>
                                    </p:set>
                                    <p:animEffect transition="in" filter="fade">
                                      <p:cBhvr>
                                        <p:cTn id="45" dur="500"/>
                                        <p:tgtEl>
                                          <p:spTgt spid="2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7"/>
                                        </p:tgtEl>
                                        <p:attrNameLst>
                                          <p:attrName>style.visibility</p:attrName>
                                        </p:attrNameLst>
                                      </p:cBhvr>
                                      <p:to>
                                        <p:strVal val="visible"/>
                                      </p:to>
                                    </p:set>
                                    <p:animEffect transition="in" filter="fade">
                                      <p:cBhvr>
                                        <p:cTn id="50" dur="500"/>
                                        <p:tgtEl>
                                          <p:spTgt spid="2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500"/>
                                        <p:tgtEl>
                                          <p:spTgt spid="218"/>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sz="4800" b="1" dirty="0">
                <a:solidFill>
                  <a:srgbClr val="095895"/>
                </a:solidFill>
                <a:latin typeface="+mn-lt"/>
              </a:rPr>
              <a:t>Goal 1: </a:t>
            </a:r>
            <a:r>
              <a:rPr lang="en-US" sz="4800" b="1" dirty="0" err="1">
                <a:solidFill>
                  <a:srgbClr val="095895"/>
                </a:solidFill>
                <a:latin typeface="+mn-lt"/>
              </a:rPr>
              <a:t>eHIE</a:t>
            </a:r>
            <a:r>
              <a:rPr lang="en-US" sz="4800" b="1" dirty="0">
                <a:solidFill>
                  <a:srgbClr val="095895"/>
                </a:solidFill>
                <a:latin typeface="+mn-lt"/>
              </a:rPr>
              <a:t> – Part C/D provider data import</a:t>
            </a:r>
          </a:p>
        </p:txBody>
      </p:sp>
    </p:spTree>
    <p:extLst>
      <p:ext uri="{BB962C8B-B14F-4D97-AF65-F5344CB8AC3E}">
        <p14:creationId xmlns:p14="http://schemas.microsoft.com/office/powerpoint/2010/main" val="31500302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sz="4800" b="1" dirty="0">
                <a:solidFill>
                  <a:srgbClr val="095895"/>
                </a:solidFill>
                <a:latin typeface="+mn-lt"/>
              </a:rPr>
              <a:t>Objectives</a:t>
            </a:r>
          </a:p>
        </p:txBody>
      </p:sp>
      <p:sp>
        <p:nvSpPr>
          <p:cNvPr id="3" name="Content Placeholder 2"/>
          <p:cNvSpPr>
            <a:spLocks noGrp="1"/>
          </p:cNvSpPr>
          <p:nvPr>
            <p:ph idx="1"/>
          </p:nvPr>
        </p:nvSpPr>
        <p:spPr>
          <a:xfrm>
            <a:off x="457200" y="1600204"/>
            <a:ext cx="8458200" cy="4525963"/>
          </a:xfrm>
        </p:spPr>
        <p:txBody>
          <a:bodyPr/>
          <a:lstStyle/>
          <a:p>
            <a:r>
              <a:rPr lang="en-US" sz="2800" dirty="0"/>
              <a:t>Import data from St. Joseph’s Hospital &amp; Medical Center HIV Services (Part A, B,C and D) into </a:t>
            </a:r>
            <a:r>
              <a:rPr lang="en-US" sz="2800" dirty="0" err="1"/>
              <a:t>eCOMPAS</a:t>
            </a:r>
            <a:endParaRPr lang="en-US" sz="2800" dirty="0"/>
          </a:p>
          <a:p>
            <a:endParaRPr lang="en-US" sz="2800" dirty="0"/>
          </a:p>
          <a:p>
            <a:r>
              <a:rPr lang="en-US" sz="2800" dirty="0"/>
              <a:t>Construct the Ryan White HIV Care Continuum for the </a:t>
            </a:r>
            <a:r>
              <a:rPr lang="en-US" sz="2800" dirty="0" err="1"/>
              <a:t>MyCareContinuum</a:t>
            </a:r>
            <a:r>
              <a:rPr lang="en-US" sz="2800" dirty="0"/>
              <a:t> Dashboard</a:t>
            </a:r>
          </a:p>
          <a:p>
            <a:endParaRPr lang="en-US" sz="2800" dirty="0"/>
          </a:p>
          <a:p>
            <a:r>
              <a:rPr lang="en-US" sz="2800" dirty="0"/>
              <a:t>Reduce double data entry  </a:t>
            </a:r>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19338015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660404"/>
            <a:ext cx="7772400" cy="1470025"/>
          </a:xfrm>
        </p:spPr>
        <p:txBody>
          <a:bodyPr anchor="t">
            <a:normAutofit fontScale="90000"/>
          </a:bodyPr>
          <a:lstStyle/>
          <a:p>
            <a:pPr algn="ctr"/>
            <a:r>
              <a:rPr lang="en-US" sz="5400" b="1" dirty="0">
                <a:solidFill>
                  <a:srgbClr val="095895"/>
                </a:solidFill>
                <a:latin typeface="+mn-lt"/>
              </a:rPr>
              <a:t>Hi!</a:t>
            </a:r>
            <a:br>
              <a:rPr lang="en-US" sz="5400" b="1" dirty="0">
                <a:solidFill>
                  <a:srgbClr val="095895"/>
                </a:solidFill>
                <a:latin typeface="+mn-lt"/>
              </a:rPr>
            </a:br>
            <a:r>
              <a:rPr lang="en-US" sz="5400" b="1" dirty="0">
                <a:solidFill>
                  <a:srgbClr val="095895"/>
                </a:solidFill>
                <a:latin typeface="+mn-lt"/>
              </a:rPr>
              <a:t/>
            </a:r>
            <a:br>
              <a:rPr lang="en-US" sz="5400" b="1" dirty="0">
                <a:solidFill>
                  <a:srgbClr val="095895"/>
                </a:solidFill>
                <a:latin typeface="+mn-lt"/>
              </a:rPr>
            </a:br>
            <a:r>
              <a:rPr lang="en-US" sz="5400" b="1" dirty="0">
                <a:solidFill>
                  <a:srgbClr val="095895"/>
                </a:solidFill>
                <a:latin typeface="+mn-lt"/>
              </a:rPr>
              <a:t>HIE</a:t>
            </a:r>
            <a:br>
              <a:rPr lang="en-US" sz="5400" b="1" dirty="0">
                <a:solidFill>
                  <a:srgbClr val="095895"/>
                </a:solidFill>
                <a:latin typeface="+mn-lt"/>
              </a:rPr>
            </a:br>
            <a:r>
              <a:rPr lang="en-US" sz="5400" b="1" dirty="0">
                <a:solidFill>
                  <a:srgbClr val="095895"/>
                </a:solidFill>
                <a:latin typeface="+mn-lt"/>
              </a:rPr>
              <a:t/>
            </a:r>
            <a:br>
              <a:rPr lang="en-US" sz="5400" b="1" dirty="0">
                <a:solidFill>
                  <a:srgbClr val="095895"/>
                </a:solidFill>
                <a:latin typeface="+mn-lt"/>
              </a:rPr>
            </a:br>
            <a:r>
              <a:rPr lang="en-US" sz="5400" b="1" dirty="0" err="1">
                <a:solidFill>
                  <a:srgbClr val="095895"/>
                </a:solidFill>
                <a:latin typeface="+mn-lt"/>
              </a:rPr>
              <a:t>eHIE</a:t>
            </a:r>
            <a:endParaRPr lang="en-US" sz="5400" b="1" dirty="0">
              <a:solidFill>
                <a:srgbClr val="095895"/>
              </a:solidFill>
              <a:latin typeface="+mn-lt"/>
            </a:endParaRPr>
          </a:p>
        </p:txBody>
      </p:sp>
    </p:spTree>
    <p:extLst>
      <p:ext uri="{BB962C8B-B14F-4D97-AF65-F5344CB8AC3E}">
        <p14:creationId xmlns:p14="http://schemas.microsoft.com/office/powerpoint/2010/main" val="23543608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429000" y="381000"/>
            <a:ext cx="1828800" cy="1219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prstClr val="white"/>
                </a:solidFill>
              </a:rPr>
              <a:t>e2St.Joseph’s</a:t>
            </a:r>
          </a:p>
        </p:txBody>
      </p:sp>
      <p:sp>
        <p:nvSpPr>
          <p:cNvPr id="3" name="Down Arrow 2"/>
          <p:cNvSpPr/>
          <p:nvPr/>
        </p:nvSpPr>
        <p:spPr>
          <a:xfrm rot="2445511">
            <a:off x="3666841" y="1597541"/>
            <a:ext cx="330924" cy="912744"/>
          </a:xfrm>
          <a:prstGeom prst="downArrow">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own Arrow 3"/>
          <p:cNvSpPr/>
          <p:nvPr/>
        </p:nvSpPr>
        <p:spPr>
          <a:xfrm rot="19091528">
            <a:off x="4834105" y="1594304"/>
            <a:ext cx="330924" cy="912744"/>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4724402" y="2375648"/>
            <a:ext cx="2525183" cy="1004048"/>
          </a:xfrm>
          <a:prstGeom prst="ellipse">
            <a:avLst/>
          </a:prstGeom>
          <a:solidFill>
            <a:schemeClr val="accent6">
              <a:lumMod val="60000"/>
              <a:lumOff val="4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black"/>
                </a:solidFill>
              </a:rPr>
              <a:t>Send Identifying Part A data to </a:t>
            </a:r>
            <a:r>
              <a:rPr lang="en-US" sz="1200" dirty="0" err="1">
                <a:solidFill>
                  <a:prstClr val="black"/>
                </a:solidFill>
              </a:rPr>
              <a:t>eCOMPAS</a:t>
            </a:r>
            <a:endParaRPr lang="en-US" sz="1200" dirty="0">
              <a:solidFill>
                <a:prstClr val="black"/>
              </a:solidFill>
            </a:endParaRPr>
          </a:p>
        </p:txBody>
      </p:sp>
      <p:sp>
        <p:nvSpPr>
          <p:cNvPr id="6" name="Oval 5"/>
          <p:cNvSpPr/>
          <p:nvPr/>
        </p:nvSpPr>
        <p:spPr>
          <a:xfrm>
            <a:off x="1828800" y="2413748"/>
            <a:ext cx="2286000" cy="1004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prstClr val="black"/>
                </a:solidFill>
              </a:rPr>
              <a:t>Send </a:t>
            </a:r>
            <a:r>
              <a:rPr lang="en-US" sz="1200" b="1" dirty="0">
                <a:solidFill>
                  <a:prstClr val="black"/>
                </a:solidFill>
              </a:rPr>
              <a:t>de-identifying </a:t>
            </a:r>
            <a:r>
              <a:rPr lang="en-US" sz="1200" dirty="0">
                <a:solidFill>
                  <a:prstClr val="black"/>
                </a:solidFill>
              </a:rPr>
              <a:t> </a:t>
            </a:r>
            <a:r>
              <a:rPr lang="en-US" sz="1200" dirty="0" smtClean="0">
                <a:solidFill>
                  <a:prstClr val="black"/>
                </a:solidFill>
              </a:rPr>
              <a:t>Part B,C,D </a:t>
            </a:r>
            <a:r>
              <a:rPr lang="en-US" sz="1200" dirty="0">
                <a:solidFill>
                  <a:prstClr val="black"/>
                </a:solidFill>
              </a:rPr>
              <a:t>data to eCOMPAS</a:t>
            </a:r>
          </a:p>
        </p:txBody>
      </p:sp>
      <p:sp>
        <p:nvSpPr>
          <p:cNvPr id="7" name="Down Arrow 6"/>
          <p:cNvSpPr/>
          <p:nvPr/>
        </p:nvSpPr>
        <p:spPr>
          <a:xfrm rot="856008">
            <a:off x="5261673" y="3464332"/>
            <a:ext cx="330924" cy="964340"/>
          </a:xfrm>
          <a:prstGeom prst="down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Down Arrow 7"/>
          <p:cNvSpPr/>
          <p:nvPr/>
        </p:nvSpPr>
        <p:spPr>
          <a:xfrm rot="20589883">
            <a:off x="3218517" y="3472935"/>
            <a:ext cx="381000" cy="964340"/>
          </a:xfrm>
          <a:prstGeom prst="downArrow">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276602" y="4471787"/>
            <a:ext cx="2429719" cy="862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eCOMPAS</a:t>
            </a:r>
            <a:endParaRPr lang="en-US" dirty="0">
              <a:solidFill>
                <a:prstClr val="black"/>
              </a:solidFill>
            </a:endParaRPr>
          </a:p>
          <a:p>
            <a:pPr algn="ctr"/>
            <a:r>
              <a:rPr lang="en-US" dirty="0" err="1">
                <a:solidFill>
                  <a:prstClr val="black"/>
                </a:solidFill>
              </a:rPr>
              <a:t>MyCareContinuum</a:t>
            </a:r>
            <a:r>
              <a:rPr lang="en-US" dirty="0">
                <a:solidFill>
                  <a:prstClr val="black"/>
                </a:solidFill>
              </a:rPr>
              <a:t> Dashboard</a:t>
            </a:r>
          </a:p>
        </p:txBody>
      </p:sp>
    </p:spTree>
    <p:extLst>
      <p:ext uri="{BB962C8B-B14F-4D97-AF65-F5344CB8AC3E}">
        <p14:creationId xmlns:p14="http://schemas.microsoft.com/office/powerpoint/2010/main" val="4792413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sz="4800" b="1" dirty="0">
                <a:solidFill>
                  <a:srgbClr val="095895"/>
                </a:solidFill>
                <a:latin typeface="+mn-lt"/>
              </a:rPr>
              <a:t>Barriers and mitigation</a:t>
            </a:r>
          </a:p>
        </p:txBody>
      </p:sp>
      <p:sp>
        <p:nvSpPr>
          <p:cNvPr id="12" name="Rectangle 11"/>
          <p:cNvSpPr/>
          <p:nvPr/>
        </p:nvSpPr>
        <p:spPr>
          <a:xfrm>
            <a:off x="609600" y="1524000"/>
            <a:ext cx="1208088" cy="369332"/>
          </a:xfrm>
          <a:prstGeom prst="rect">
            <a:avLst/>
          </a:prstGeom>
        </p:spPr>
        <p:txBody>
          <a:bodyPr wrap="none">
            <a:spAutoFit/>
          </a:bodyPr>
          <a:lstStyle/>
          <a:p>
            <a:r>
              <a:rPr lang="en-US" b="1" dirty="0">
                <a:solidFill>
                  <a:prstClr val="black"/>
                </a:solidFill>
              </a:rPr>
              <a:t>Challenges</a:t>
            </a:r>
            <a:endParaRPr lang="en-US" dirty="0">
              <a:solidFill>
                <a:prstClr val="black"/>
              </a:solidFill>
            </a:endParaRPr>
          </a:p>
        </p:txBody>
      </p:sp>
      <p:grpSp>
        <p:nvGrpSpPr>
          <p:cNvPr id="26" name="Group 25"/>
          <p:cNvGrpSpPr/>
          <p:nvPr/>
        </p:nvGrpSpPr>
        <p:grpSpPr>
          <a:xfrm>
            <a:off x="228600" y="1905000"/>
            <a:ext cx="2362200" cy="4495800"/>
            <a:chOff x="152400" y="2286000"/>
            <a:chExt cx="2362200" cy="4038600"/>
          </a:xfrm>
          <a:solidFill>
            <a:srgbClr val="FFCC99"/>
          </a:solidFill>
        </p:grpSpPr>
        <p:sp>
          <p:nvSpPr>
            <p:cNvPr id="27" name="Rounded Rectangle 26"/>
            <p:cNvSpPr/>
            <p:nvPr/>
          </p:nvSpPr>
          <p:spPr>
            <a:xfrm>
              <a:off x="152400" y="2286000"/>
              <a:ext cx="2362200" cy="4038600"/>
            </a:xfrm>
            <a:prstGeom prst="roundRect">
              <a:avLst/>
            </a:prstGeom>
            <a:grp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C00000"/>
                </a:buClr>
                <a:buSzPct val="100000"/>
              </a:pPr>
              <a:endParaRPr lang="en-US" sz="1400" dirty="0">
                <a:solidFill>
                  <a:srgbClr val="000000"/>
                </a:solidFill>
              </a:endParaRPr>
            </a:p>
          </p:txBody>
        </p:sp>
        <p:sp>
          <p:nvSpPr>
            <p:cNvPr id="28" name="TextBox 27"/>
            <p:cNvSpPr txBox="1"/>
            <p:nvPr/>
          </p:nvSpPr>
          <p:spPr>
            <a:xfrm>
              <a:off x="152400" y="2380386"/>
              <a:ext cx="2362200" cy="3732443"/>
            </a:xfrm>
            <a:prstGeom prst="rect">
              <a:avLst/>
            </a:prstGeom>
            <a:noFill/>
            <a:ln>
              <a:noFill/>
            </a:ln>
          </p:spPr>
          <p:txBody>
            <a:bodyPr wrap="square" rtlCol="0">
              <a:spAutoFit/>
            </a:bodyPr>
            <a:lstStyle/>
            <a:p>
              <a:pPr marL="285750" indent="-285750">
                <a:buSzPct val="100000"/>
                <a:buFont typeface="Arial" panose="020B0604020202020204" pitchFamily="34" charset="0"/>
                <a:buChar char="•"/>
              </a:pPr>
              <a:r>
                <a:rPr lang="en-US" sz="1200" b="1" dirty="0">
                  <a:solidFill>
                    <a:srgbClr val="000000"/>
                  </a:solidFill>
                </a:rPr>
                <a:t>Data exchange delayed - St. Joseph had their biggest </a:t>
              </a:r>
              <a:r>
                <a:rPr lang="en-US" sz="1200" b="1" dirty="0" smtClean="0">
                  <a:solidFill>
                    <a:srgbClr val="000000"/>
                  </a:solidFill>
                </a:rPr>
                <a:t>move </a:t>
              </a:r>
              <a:r>
                <a:rPr lang="en-US" sz="1200" b="1" dirty="0">
                  <a:solidFill>
                    <a:srgbClr val="000000"/>
                  </a:solidFill>
                </a:rPr>
                <a:t>the hospital has ever seen.</a:t>
              </a:r>
            </a:p>
            <a:p>
              <a:pPr marL="285750" indent="-285750">
                <a:buClr>
                  <a:srgbClr val="C00000"/>
                </a:buClr>
                <a:buSzPct val="100000"/>
                <a:buFont typeface="Arial" panose="020B0604020202020204" pitchFamily="34" charset="0"/>
                <a:buChar char="•"/>
              </a:pPr>
              <a:endParaRPr lang="en-US" sz="1200" b="1" dirty="0">
                <a:solidFill>
                  <a:srgbClr val="000000"/>
                </a:solidFill>
              </a:endParaRPr>
            </a:p>
            <a:p>
              <a:pPr marL="285750" indent="-285750">
                <a:buSzPct val="100000"/>
                <a:buFont typeface="Arial" panose="020B0604020202020204" pitchFamily="34" charset="0"/>
                <a:buChar char="•"/>
              </a:pPr>
              <a:r>
                <a:rPr lang="en-US" sz="1200" b="1" dirty="0">
                  <a:solidFill>
                    <a:srgbClr val="000000"/>
                  </a:solidFill>
                </a:rPr>
                <a:t>St. Joseph’s data system (</a:t>
              </a:r>
              <a:r>
                <a:rPr lang="en-US" sz="1200" b="1" dirty="0" err="1">
                  <a:solidFill>
                    <a:srgbClr val="000000"/>
                  </a:solidFill>
                </a:rPr>
                <a:t>Aviga</a:t>
              </a:r>
              <a:r>
                <a:rPr lang="en-US" sz="1200" b="1" dirty="0">
                  <a:solidFill>
                    <a:srgbClr val="000000"/>
                  </a:solidFill>
                </a:rPr>
                <a:t>) was discontinued. Team was deciding on a new data system.</a:t>
              </a:r>
            </a:p>
            <a:p>
              <a:pPr marL="285750" indent="-285750">
                <a:buSzPct val="100000"/>
                <a:buFont typeface="Arial" panose="020B0604020202020204" pitchFamily="34" charset="0"/>
                <a:buChar char="•"/>
              </a:pPr>
              <a:endParaRPr lang="en-US" sz="1200" b="1" dirty="0">
                <a:solidFill>
                  <a:srgbClr val="000000"/>
                </a:solidFill>
              </a:endParaRPr>
            </a:p>
            <a:p>
              <a:pPr marL="285750" indent="-285750">
                <a:buSzPct val="100000"/>
                <a:buFont typeface="Arial" panose="020B0604020202020204" pitchFamily="34" charset="0"/>
                <a:buChar char="•"/>
              </a:pPr>
              <a:r>
                <a:rPr lang="en-US" sz="1200" b="1" dirty="0">
                  <a:solidFill>
                    <a:srgbClr val="000000"/>
                  </a:solidFill>
                </a:rPr>
                <a:t>St. Joseph’s had to migrate historic data to the new data system selected – </a:t>
              </a:r>
              <a:r>
                <a:rPr lang="en-US" sz="1200" b="1" dirty="0" err="1">
                  <a:solidFill>
                    <a:srgbClr val="000000"/>
                  </a:solidFill>
                </a:rPr>
                <a:t>CAREWare</a:t>
              </a:r>
              <a:endParaRPr lang="en-US" sz="1200" b="1" dirty="0">
                <a:solidFill>
                  <a:srgbClr val="000000"/>
                </a:solidFill>
              </a:endParaRPr>
            </a:p>
            <a:p>
              <a:pPr marL="285750" indent="-285750">
                <a:buSzPct val="100000"/>
                <a:buFont typeface="Arial" panose="020B0604020202020204" pitchFamily="34" charset="0"/>
                <a:buChar char="•"/>
              </a:pPr>
              <a:endParaRPr lang="en-US" sz="1200" b="1" dirty="0">
                <a:solidFill>
                  <a:srgbClr val="000000"/>
                </a:solidFill>
              </a:endParaRPr>
            </a:p>
            <a:p>
              <a:pPr marL="285750" indent="-285750">
                <a:buSzPct val="100000"/>
                <a:buFont typeface="Arial" panose="020B0604020202020204" pitchFamily="34" charset="0"/>
                <a:buChar char="•"/>
              </a:pPr>
              <a:r>
                <a:rPr lang="en-US" sz="1200" b="1" dirty="0">
                  <a:solidFill>
                    <a:srgbClr val="000000"/>
                  </a:solidFill>
                </a:rPr>
                <a:t>Staff was new to </a:t>
              </a:r>
              <a:r>
                <a:rPr lang="en-US" sz="1200" b="1" dirty="0" err="1">
                  <a:solidFill>
                    <a:srgbClr val="000000"/>
                  </a:solidFill>
                </a:rPr>
                <a:t>CAREWare</a:t>
              </a:r>
              <a:r>
                <a:rPr lang="en-US" sz="1200" b="1" dirty="0">
                  <a:solidFill>
                    <a:srgbClr val="000000"/>
                  </a:solidFill>
                </a:rPr>
                <a:t> and had a learning curve.</a:t>
              </a:r>
            </a:p>
            <a:p>
              <a:pPr marL="285750" indent="-285750">
                <a:buSzPct val="100000"/>
                <a:buFont typeface="Arial" panose="020B0604020202020204" pitchFamily="34" charset="0"/>
                <a:buChar char="•"/>
              </a:pPr>
              <a:endParaRPr lang="en-US" sz="1200" b="1" dirty="0">
                <a:solidFill>
                  <a:srgbClr val="000000"/>
                </a:solidFill>
              </a:endParaRPr>
            </a:p>
            <a:p>
              <a:pPr marL="285750" indent="-285750">
                <a:buSzPct val="100000"/>
                <a:buFont typeface="Arial" panose="020B0604020202020204" pitchFamily="34" charset="0"/>
                <a:buChar char="•"/>
              </a:pPr>
              <a:r>
                <a:rPr lang="en-US" sz="1200" b="1" dirty="0">
                  <a:solidFill>
                    <a:srgbClr val="000000"/>
                  </a:solidFill>
                </a:rPr>
                <a:t>Approvals and confidentiality agreement.</a:t>
              </a:r>
            </a:p>
            <a:p>
              <a:pPr marL="285750" indent="-285750">
                <a:buSzPct val="100000"/>
                <a:buFont typeface="Arial" panose="020B0604020202020204" pitchFamily="34" charset="0"/>
                <a:buChar char="•"/>
              </a:pPr>
              <a:endParaRPr lang="en-US" sz="1200" b="1" dirty="0">
                <a:solidFill>
                  <a:srgbClr val="000000"/>
                </a:solidFill>
              </a:endParaRPr>
            </a:p>
            <a:p>
              <a:pPr marL="285750" indent="-285750">
                <a:buSzPct val="100000"/>
                <a:buFont typeface="Arial" panose="020B0604020202020204" pitchFamily="34" charset="0"/>
                <a:buChar char="•"/>
              </a:pPr>
              <a:r>
                <a:rPr lang="en-US" sz="1200" b="1" dirty="0">
                  <a:solidFill>
                    <a:srgbClr val="000000"/>
                  </a:solidFill>
                </a:rPr>
                <a:t>Matching algorithms</a:t>
              </a:r>
            </a:p>
            <a:p>
              <a:endParaRPr lang="en-US" sz="1200" dirty="0">
                <a:solidFill>
                  <a:srgbClr val="000000"/>
                </a:solidFill>
              </a:endParaRPr>
            </a:p>
          </p:txBody>
        </p:sp>
      </p:grpSp>
      <p:sp>
        <p:nvSpPr>
          <p:cNvPr id="10" name="Right Arrow 9"/>
          <p:cNvSpPr/>
          <p:nvPr/>
        </p:nvSpPr>
        <p:spPr>
          <a:xfrm>
            <a:off x="2667000" y="3733804"/>
            <a:ext cx="533400" cy="191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p:nvSpPr>
        <p:spPr>
          <a:xfrm>
            <a:off x="3787916" y="1491734"/>
            <a:ext cx="1178849" cy="369332"/>
          </a:xfrm>
          <a:prstGeom prst="rect">
            <a:avLst/>
          </a:prstGeom>
        </p:spPr>
        <p:txBody>
          <a:bodyPr wrap="none">
            <a:spAutoFit/>
          </a:bodyPr>
          <a:lstStyle/>
          <a:p>
            <a:r>
              <a:rPr lang="en-US" b="1" dirty="0">
                <a:solidFill>
                  <a:prstClr val="black"/>
                </a:solidFill>
              </a:rPr>
              <a:t>Mitigation</a:t>
            </a:r>
            <a:endParaRPr lang="en-US" dirty="0">
              <a:solidFill>
                <a:prstClr val="black"/>
              </a:solidFill>
            </a:endParaRPr>
          </a:p>
        </p:txBody>
      </p:sp>
      <p:grpSp>
        <p:nvGrpSpPr>
          <p:cNvPr id="4" name="Group 3"/>
          <p:cNvGrpSpPr/>
          <p:nvPr/>
        </p:nvGrpSpPr>
        <p:grpSpPr>
          <a:xfrm>
            <a:off x="3244168" y="1907475"/>
            <a:ext cx="2470832" cy="4493326"/>
            <a:chOff x="3167968" y="2288474"/>
            <a:chExt cx="2470832" cy="4036126"/>
          </a:xfrm>
        </p:grpSpPr>
        <p:sp>
          <p:nvSpPr>
            <p:cNvPr id="5" name="Rounded Rectangle 4"/>
            <p:cNvSpPr/>
            <p:nvPr/>
          </p:nvSpPr>
          <p:spPr>
            <a:xfrm>
              <a:off x="3200400" y="2288474"/>
              <a:ext cx="2438400" cy="4036126"/>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3167968" y="2503556"/>
              <a:ext cx="2362200" cy="3552511"/>
            </a:xfrm>
            <a:prstGeom prst="rect">
              <a:avLst/>
            </a:prstGeom>
            <a:noFill/>
          </p:spPr>
          <p:txBody>
            <a:bodyPr wrap="square" rtlCol="0">
              <a:spAutoFit/>
            </a:bodyPr>
            <a:lstStyle/>
            <a:p>
              <a:pPr marL="285750" indent="-285750">
                <a:buSzPct val="100000"/>
                <a:buFont typeface="Arial" panose="020B0604020202020204" pitchFamily="34" charset="0"/>
                <a:buChar char="•"/>
              </a:pPr>
              <a:r>
                <a:rPr lang="en-US" sz="1200" b="1" dirty="0">
                  <a:solidFill>
                    <a:srgbClr val="000000"/>
                  </a:solidFill>
                </a:rPr>
                <a:t>SPNS team requested sample data sets from St. Joseph’s as a first step.</a:t>
              </a:r>
            </a:p>
            <a:p>
              <a:pPr marL="285750" indent="-285750">
                <a:buSzPct val="100000"/>
                <a:buFont typeface="Arial" panose="020B0604020202020204" pitchFamily="34" charset="0"/>
                <a:buChar char="•"/>
              </a:pPr>
              <a:endParaRPr lang="en-US" sz="1200" b="1" dirty="0">
                <a:solidFill>
                  <a:srgbClr val="000000"/>
                </a:solidFill>
              </a:endParaRPr>
            </a:p>
            <a:p>
              <a:pPr marL="285750" indent="-285750">
                <a:buSzPct val="100000"/>
                <a:buFont typeface="Arial" panose="020B0604020202020204" pitchFamily="34" charset="0"/>
                <a:buChar char="•"/>
              </a:pPr>
              <a:r>
                <a:rPr lang="en-US" sz="1200" b="1" dirty="0">
                  <a:solidFill>
                    <a:srgbClr val="000000"/>
                  </a:solidFill>
                </a:rPr>
                <a:t>SPNS team is flexible on format, detail and timeframes.</a:t>
              </a:r>
            </a:p>
            <a:p>
              <a:pPr marL="285750" indent="-285750">
                <a:buSzPct val="100000"/>
                <a:buFont typeface="Arial" panose="020B0604020202020204" pitchFamily="34" charset="0"/>
                <a:buChar char="•"/>
              </a:pPr>
              <a:endParaRPr lang="en-US" sz="1100" b="1" dirty="0">
                <a:solidFill>
                  <a:srgbClr val="000000"/>
                </a:solidFill>
              </a:endParaRPr>
            </a:p>
            <a:p>
              <a:pPr marL="285750" indent="-285750">
                <a:buSzPct val="100000"/>
                <a:buFont typeface="Arial" panose="020B0604020202020204" pitchFamily="34" charset="0"/>
                <a:buChar char="•"/>
              </a:pPr>
              <a:r>
                <a:rPr lang="en-US" sz="1200" b="1" dirty="0">
                  <a:solidFill>
                    <a:srgbClr val="000000"/>
                  </a:solidFill>
                </a:rPr>
                <a:t>Care Continuum dashboard prototype built from aggregate data in parallel.</a:t>
              </a:r>
            </a:p>
            <a:p>
              <a:pPr marL="285750" indent="-285750">
                <a:buSzPct val="100000"/>
                <a:buFont typeface="Arial" panose="020B0604020202020204" pitchFamily="34" charset="0"/>
                <a:buChar char="•"/>
              </a:pPr>
              <a:endParaRPr lang="en-US" sz="1200" b="1" dirty="0">
                <a:solidFill>
                  <a:srgbClr val="000000"/>
                </a:solidFill>
              </a:endParaRPr>
            </a:p>
            <a:p>
              <a:pPr marL="285750" indent="-285750">
                <a:buSzPct val="100000"/>
                <a:buFont typeface="Arial" panose="020B0604020202020204" pitchFamily="34" charset="0"/>
                <a:buChar char="•"/>
              </a:pPr>
              <a:r>
                <a:rPr lang="en-US" sz="1200" b="1" dirty="0">
                  <a:solidFill>
                    <a:srgbClr val="000000"/>
                  </a:solidFill>
                </a:rPr>
                <a:t>Current status: Re-use </a:t>
              </a:r>
              <a:r>
                <a:rPr lang="en-US" sz="1200" b="1" dirty="0" err="1">
                  <a:solidFill>
                    <a:srgbClr val="000000"/>
                  </a:solidFill>
                </a:rPr>
                <a:t>eCOMPAS</a:t>
              </a:r>
              <a:r>
                <a:rPr lang="en-US" sz="1200" b="1" dirty="0">
                  <a:solidFill>
                    <a:srgbClr val="000000"/>
                  </a:solidFill>
                </a:rPr>
                <a:t> model System’s </a:t>
              </a:r>
              <a:r>
                <a:rPr lang="en-US" sz="1200" b="1" dirty="0" err="1">
                  <a:solidFill>
                    <a:srgbClr val="000000"/>
                  </a:solidFill>
                </a:rPr>
                <a:t>CAREWare</a:t>
              </a:r>
              <a:r>
                <a:rPr lang="en-US" sz="1200" b="1" dirty="0">
                  <a:solidFill>
                    <a:srgbClr val="000000"/>
                  </a:solidFill>
                </a:rPr>
                <a:t> Data import using PDE (Provider Data Export)</a:t>
              </a:r>
            </a:p>
            <a:p>
              <a:pPr marL="285750" indent="-285750">
                <a:buSzPct val="100000"/>
                <a:buFont typeface="Arial" panose="020B0604020202020204" pitchFamily="34" charset="0"/>
                <a:buChar char="•"/>
              </a:pPr>
              <a:endParaRPr lang="en-US" sz="1200" b="1" dirty="0">
                <a:solidFill>
                  <a:srgbClr val="000000"/>
                </a:solidFill>
              </a:endParaRPr>
            </a:p>
            <a:p>
              <a:pPr marL="285750" indent="-285750">
                <a:buSzPct val="100000"/>
                <a:buFont typeface="Arial" panose="020B0604020202020204" pitchFamily="34" charset="0"/>
                <a:buChar char="•"/>
              </a:pPr>
              <a:r>
                <a:rPr lang="en-US" sz="1200" b="1" dirty="0">
                  <a:solidFill>
                    <a:srgbClr val="000000"/>
                  </a:solidFill>
                </a:rPr>
                <a:t>Proposed a win-win idea to import data into a intermediary site.</a:t>
              </a:r>
            </a:p>
            <a:p>
              <a:endParaRPr lang="en-US" sz="1200" b="1" dirty="0">
                <a:solidFill>
                  <a:srgbClr val="000000"/>
                </a:solidFill>
              </a:endParaRPr>
            </a:p>
          </p:txBody>
        </p:sp>
      </p:grpSp>
      <p:sp>
        <p:nvSpPr>
          <p:cNvPr id="11" name="Right Arrow 10"/>
          <p:cNvSpPr/>
          <p:nvPr/>
        </p:nvSpPr>
        <p:spPr>
          <a:xfrm>
            <a:off x="5905500" y="3762515"/>
            <a:ext cx="533400" cy="191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p:nvSpPr>
        <p:spPr>
          <a:xfrm>
            <a:off x="7098410" y="1524000"/>
            <a:ext cx="907621" cy="369332"/>
          </a:xfrm>
          <a:prstGeom prst="rect">
            <a:avLst/>
          </a:prstGeom>
        </p:spPr>
        <p:txBody>
          <a:bodyPr wrap="none">
            <a:spAutoFit/>
          </a:bodyPr>
          <a:lstStyle/>
          <a:p>
            <a:r>
              <a:rPr lang="en-US" b="1" dirty="0">
                <a:solidFill>
                  <a:prstClr val="black"/>
                </a:solidFill>
              </a:rPr>
              <a:t>Success</a:t>
            </a:r>
            <a:endParaRPr lang="en-US" dirty="0">
              <a:solidFill>
                <a:prstClr val="black"/>
              </a:solidFill>
            </a:endParaRPr>
          </a:p>
        </p:txBody>
      </p:sp>
      <p:grpSp>
        <p:nvGrpSpPr>
          <p:cNvPr id="7" name="Group 6"/>
          <p:cNvGrpSpPr/>
          <p:nvPr/>
        </p:nvGrpSpPr>
        <p:grpSpPr>
          <a:xfrm>
            <a:off x="6553200" y="1907474"/>
            <a:ext cx="2506188" cy="4569526"/>
            <a:chOff x="6477000" y="2288474"/>
            <a:chExt cx="2506188" cy="4036126"/>
          </a:xfrm>
        </p:grpSpPr>
        <p:sp>
          <p:nvSpPr>
            <p:cNvPr id="8" name="Rounded Rectangle 7"/>
            <p:cNvSpPr/>
            <p:nvPr/>
          </p:nvSpPr>
          <p:spPr>
            <a:xfrm>
              <a:off x="6477000" y="2288474"/>
              <a:ext cx="2506188" cy="4036126"/>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p:cNvSpPr txBox="1"/>
            <p:nvPr/>
          </p:nvSpPr>
          <p:spPr>
            <a:xfrm>
              <a:off x="6502842" y="2514600"/>
              <a:ext cx="2362200" cy="3180644"/>
            </a:xfrm>
            <a:prstGeom prst="rect">
              <a:avLst/>
            </a:prstGeom>
            <a:noFill/>
          </p:spPr>
          <p:txBody>
            <a:bodyPr wrap="square" rtlCol="0">
              <a:spAutoFit/>
            </a:bodyPr>
            <a:lstStyle/>
            <a:p>
              <a:pPr marL="285750" lvl="1" indent="-285750">
                <a:buClr>
                  <a:srgbClr val="000000"/>
                </a:buClr>
                <a:buSzPct val="100000"/>
                <a:buFont typeface="Arial" panose="020B0604020202020204" pitchFamily="34" charset="0"/>
                <a:buChar char="•"/>
              </a:pPr>
              <a:r>
                <a:rPr lang="en-US" sz="1200" b="1" dirty="0">
                  <a:solidFill>
                    <a:srgbClr val="000000"/>
                  </a:solidFill>
                </a:rPr>
                <a:t>For the first time, RWHAP Part B provider agrees to explore sharing CLD with Part A Grantee.</a:t>
              </a:r>
            </a:p>
            <a:p>
              <a:pPr marL="285750" indent="-285750">
                <a:buClr>
                  <a:srgbClr val="000000"/>
                </a:buClr>
                <a:buSzPct val="100000"/>
                <a:buFont typeface="Arial" panose="020B0604020202020204" pitchFamily="34" charset="0"/>
                <a:buChar char="•"/>
              </a:pPr>
              <a:endParaRPr lang="en-US" sz="1200" b="1" dirty="0">
                <a:solidFill>
                  <a:srgbClr val="000000"/>
                </a:solidFill>
              </a:endParaRPr>
            </a:p>
            <a:p>
              <a:pPr marL="285750" indent="-285750">
                <a:buClr>
                  <a:srgbClr val="000000"/>
                </a:buClr>
                <a:buSzPct val="100000"/>
                <a:buFont typeface="Arial" panose="020B0604020202020204" pitchFamily="34" charset="0"/>
                <a:buChar char="•"/>
              </a:pPr>
              <a:r>
                <a:rPr lang="en-US" sz="1200" b="1" dirty="0">
                  <a:solidFill>
                    <a:srgbClr val="000000"/>
                  </a:solidFill>
                </a:rPr>
                <a:t>Collaboration with St. Joseph’s data team to receive sample client level data.</a:t>
              </a:r>
            </a:p>
            <a:p>
              <a:pPr marL="285750" indent="-285750">
                <a:buClr>
                  <a:srgbClr val="000000"/>
                </a:buClr>
                <a:buSzPct val="100000"/>
                <a:buFont typeface="Arial" panose="020B0604020202020204" pitchFamily="34" charset="0"/>
                <a:buChar char="•"/>
              </a:pPr>
              <a:endParaRPr lang="en-US" sz="1200" b="1" dirty="0">
                <a:solidFill>
                  <a:srgbClr val="000000"/>
                </a:solidFill>
              </a:endParaRPr>
            </a:p>
            <a:p>
              <a:pPr marL="285750" indent="-285750">
                <a:buClr>
                  <a:srgbClr val="000000"/>
                </a:buClr>
                <a:buSzPct val="100000"/>
                <a:buFont typeface="Arial" panose="020B0604020202020204" pitchFamily="34" charset="0"/>
                <a:buChar char="•"/>
              </a:pPr>
              <a:r>
                <a:rPr lang="en-US" sz="1200" b="1" dirty="0">
                  <a:solidFill>
                    <a:srgbClr val="000000"/>
                  </a:solidFill>
                </a:rPr>
                <a:t>With PDE data import, prevent  Part A double data entry.</a:t>
              </a:r>
            </a:p>
            <a:p>
              <a:pPr marL="285750" indent="-285750">
                <a:buClr>
                  <a:srgbClr val="000000"/>
                </a:buClr>
                <a:buSzPct val="100000"/>
                <a:buFont typeface="Arial" panose="020B0604020202020204" pitchFamily="34" charset="0"/>
                <a:buChar char="•"/>
              </a:pPr>
              <a:endParaRPr lang="en-US" sz="1200" b="1" dirty="0">
                <a:solidFill>
                  <a:srgbClr val="000000"/>
                </a:solidFill>
              </a:endParaRPr>
            </a:p>
            <a:p>
              <a:pPr marL="285750" indent="-285750">
                <a:buClr>
                  <a:srgbClr val="000000"/>
                </a:buClr>
                <a:buSzPct val="100000"/>
                <a:buFont typeface="Arial" panose="020B0604020202020204" pitchFamily="34" charset="0"/>
                <a:buChar char="•"/>
              </a:pPr>
              <a:r>
                <a:rPr lang="en-US" sz="1200" b="1" dirty="0">
                  <a:solidFill>
                    <a:srgbClr val="000000"/>
                  </a:solidFill>
                </a:rPr>
                <a:t>Data sharing and data import design.</a:t>
              </a:r>
            </a:p>
            <a:p>
              <a:pPr marL="285750" indent="-285750">
                <a:buClr>
                  <a:srgbClr val="000000"/>
                </a:buClr>
                <a:buSzPct val="100000"/>
                <a:buFont typeface="Arial" panose="020B0604020202020204" pitchFamily="34" charset="0"/>
                <a:buChar char="•"/>
              </a:pPr>
              <a:endParaRPr lang="en-US" sz="1200" b="1" dirty="0">
                <a:solidFill>
                  <a:srgbClr val="000000"/>
                </a:solidFill>
              </a:endParaRPr>
            </a:p>
            <a:p>
              <a:pPr marL="285750" indent="-285750">
                <a:buClr>
                  <a:srgbClr val="000000"/>
                </a:buClr>
                <a:buSzPct val="100000"/>
                <a:buFont typeface="Arial" panose="020B0604020202020204" pitchFamily="34" charset="0"/>
                <a:buChar char="•"/>
              </a:pPr>
              <a:r>
                <a:rPr lang="en-US" sz="1200" b="1" dirty="0">
                  <a:solidFill>
                    <a:srgbClr val="000000"/>
                  </a:solidFill>
                </a:rPr>
                <a:t>Sample CW file received.</a:t>
              </a:r>
            </a:p>
            <a:p>
              <a:pPr marL="285750" indent="-285750">
                <a:buClr>
                  <a:srgbClr val="000000"/>
                </a:buClr>
                <a:buSzPct val="100000"/>
                <a:buFont typeface="Arial" panose="020B0604020202020204" pitchFamily="34" charset="0"/>
                <a:buChar char="•"/>
              </a:pPr>
              <a:endParaRPr lang="en-US" sz="1200" b="1" dirty="0">
                <a:solidFill>
                  <a:srgbClr val="000000"/>
                </a:solidFill>
              </a:endParaRPr>
            </a:p>
            <a:p>
              <a:endParaRPr lang="en-US" sz="1200" b="1" dirty="0">
                <a:solidFill>
                  <a:srgbClr val="FFFFFF"/>
                </a:solidFill>
              </a:endParaRPr>
            </a:p>
          </p:txBody>
        </p:sp>
      </p:grpSp>
    </p:spTree>
    <p:extLst>
      <p:ext uri="{BB962C8B-B14F-4D97-AF65-F5344CB8AC3E}">
        <p14:creationId xmlns:p14="http://schemas.microsoft.com/office/powerpoint/2010/main" val="22512349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3" grpId="0"/>
      <p:bldP spid="11"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048000" y="304800"/>
            <a:ext cx="5486400" cy="88464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dirty="0">
                <a:solidFill>
                  <a:srgbClr val="000000"/>
                </a:solidFill>
              </a:rPr>
              <a:t>St. Joseph’s </a:t>
            </a:r>
            <a:r>
              <a:rPr lang="en-US" sz="1200" dirty="0" err="1">
                <a:solidFill>
                  <a:srgbClr val="000000"/>
                </a:solidFill>
              </a:rPr>
              <a:t>CAREWare</a:t>
            </a:r>
            <a:endParaRPr lang="en-US" sz="1200" dirty="0">
              <a:solidFill>
                <a:srgbClr val="000000"/>
              </a:solidFill>
            </a:endParaRPr>
          </a:p>
        </p:txBody>
      </p:sp>
      <p:sp>
        <p:nvSpPr>
          <p:cNvPr id="5" name="Curved Right Arrow 4"/>
          <p:cNvSpPr/>
          <p:nvPr/>
        </p:nvSpPr>
        <p:spPr>
          <a:xfrm>
            <a:off x="3921370" y="1304053"/>
            <a:ext cx="618392" cy="755496"/>
          </a:xfrm>
          <a:prstGeom prst="curved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 name="Rectangle 5"/>
          <p:cNvSpPr/>
          <p:nvPr/>
        </p:nvSpPr>
        <p:spPr>
          <a:xfrm>
            <a:off x="4609033" y="1712662"/>
            <a:ext cx="2286593" cy="46565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rgbClr val="000000"/>
                </a:solidFill>
              </a:rPr>
              <a:t>PDE File (Access File) </a:t>
            </a:r>
          </a:p>
        </p:txBody>
      </p:sp>
      <p:sp>
        <p:nvSpPr>
          <p:cNvPr id="7" name="Curved Right Arrow 6"/>
          <p:cNvSpPr/>
          <p:nvPr/>
        </p:nvSpPr>
        <p:spPr>
          <a:xfrm flipH="1">
            <a:off x="5129762" y="2178318"/>
            <a:ext cx="696747" cy="817685"/>
          </a:xfrm>
          <a:prstGeom prst="curved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 name="Rounded Rectangle 7"/>
          <p:cNvSpPr/>
          <p:nvPr/>
        </p:nvSpPr>
        <p:spPr>
          <a:xfrm>
            <a:off x="2617506" y="2653099"/>
            <a:ext cx="2449795"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Updated PDE File</a:t>
            </a:r>
          </a:p>
        </p:txBody>
      </p:sp>
      <p:sp>
        <p:nvSpPr>
          <p:cNvPr id="13" name="TextBox 12"/>
          <p:cNvSpPr txBox="1"/>
          <p:nvPr/>
        </p:nvSpPr>
        <p:spPr>
          <a:xfrm>
            <a:off x="4561082" y="3459703"/>
            <a:ext cx="1568506" cy="369332"/>
          </a:xfrm>
          <a:prstGeom prst="rect">
            <a:avLst/>
          </a:prstGeom>
          <a:noFill/>
        </p:spPr>
        <p:txBody>
          <a:bodyPr wrap="none" rtlCol="0">
            <a:spAutoFit/>
          </a:bodyPr>
          <a:lstStyle/>
          <a:p>
            <a:r>
              <a:rPr lang="en-US" dirty="0">
                <a:solidFill>
                  <a:prstClr val="black"/>
                </a:solidFill>
              </a:rPr>
              <a:t>Upload into e2</a:t>
            </a:r>
          </a:p>
        </p:txBody>
      </p:sp>
      <p:sp>
        <p:nvSpPr>
          <p:cNvPr id="9" name="Down Arrow 8"/>
          <p:cNvSpPr/>
          <p:nvPr/>
        </p:nvSpPr>
        <p:spPr>
          <a:xfrm>
            <a:off x="3921369" y="3456102"/>
            <a:ext cx="533400" cy="6858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ound Diagonal Corner Rectangle 9"/>
          <p:cNvSpPr/>
          <p:nvPr/>
        </p:nvSpPr>
        <p:spPr>
          <a:xfrm>
            <a:off x="2054469" y="4191000"/>
            <a:ext cx="4800600" cy="609600"/>
          </a:xfrm>
          <a:prstGeom prst="round2Diag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e2 </a:t>
            </a:r>
            <a:r>
              <a:rPr lang="en-US" dirty="0" err="1">
                <a:solidFill>
                  <a:srgbClr val="FFFFFF"/>
                </a:solidFill>
              </a:rPr>
              <a:t>St.Joseph’s</a:t>
            </a:r>
            <a:endParaRPr lang="en-US" dirty="0">
              <a:solidFill>
                <a:srgbClr val="FFFFFF"/>
              </a:solidFill>
            </a:endParaRPr>
          </a:p>
        </p:txBody>
      </p:sp>
      <p:sp>
        <p:nvSpPr>
          <p:cNvPr id="15" name="Down Arrow 14"/>
          <p:cNvSpPr/>
          <p:nvPr/>
        </p:nvSpPr>
        <p:spPr>
          <a:xfrm rot="19593104">
            <a:off x="4993561" y="4826325"/>
            <a:ext cx="223682" cy="707402"/>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p:cNvSpPr/>
          <p:nvPr/>
        </p:nvSpPr>
        <p:spPr>
          <a:xfrm>
            <a:off x="4817127" y="5525071"/>
            <a:ext cx="1219200"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100" dirty="0">
                <a:solidFill>
                  <a:srgbClr val="000000"/>
                </a:solidFill>
              </a:rPr>
              <a:t>Clean data will be imported to e2 Database </a:t>
            </a:r>
          </a:p>
        </p:txBody>
      </p:sp>
      <p:sp>
        <p:nvSpPr>
          <p:cNvPr id="19" name="Right Arrow 18"/>
          <p:cNvSpPr/>
          <p:nvPr/>
        </p:nvSpPr>
        <p:spPr>
          <a:xfrm>
            <a:off x="6172200" y="5906075"/>
            <a:ext cx="838200" cy="26612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ounded Rectangle 19"/>
          <p:cNvSpPr/>
          <p:nvPr/>
        </p:nvSpPr>
        <p:spPr>
          <a:xfrm>
            <a:off x="7104453" y="5562600"/>
            <a:ext cx="1810949" cy="838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srgbClr val="000000"/>
                </a:solidFill>
              </a:rPr>
              <a:t>Verify imported data under client records</a:t>
            </a:r>
          </a:p>
        </p:txBody>
      </p:sp>
      <p:sp>
        <p:nvSpPr>
          <p:cNvPr id="14" name="Down Arrow 13"/>
          <p:cNvSpPr/>
          <p:nvPr/>
        </p:nvSpPr>
        <p:spPr>
          <a:xfrm rot="2398560">
            <a:off x="2865667" y="4812457"/>
            <a:ext cx="223682" cy="707402"/>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p:cNvSpPr/>
          <p:nvPr/>
        </p:nvSpPr>
        <p:spPr>
          <a:xfrm>
            <a:off x="1485425" y="5410200"/>
            <a:ext cx="1219200" cy="762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100" dirty="0">
                <a:solidFill>
                  <a:srgbClr val="000000"/>
                </a:solidFill>
              </a:rPr>
              <a:t>Erroneous data will be discarded</a:t>
            </a:r>
          </a:p>
        </p:txBody>
      </p:sp>
      <p:cxnSp>
        <p:nvCxnSpPr>
          <p:cNvPr id="22" name="Straight Arrow Connector 21"/>
          <p:cNvCxnSpPr/>
          <p:nvPr/>
        </p:nvCxnSpPr>
        <p:spPr>
          <a:xfrm flipH="1" flipV="1">
            <a:off x="1447802" y="3456102"/>
            <a:ext cx="37625" cy="1801698"/>
          </a:xfrm>
          <a:prstGeom prst="straightConnector1">
            <a:avLst/>
          </a:prstGeom>
          <a:ln>
            <a:solidFill>
              <a:srgbClr val="FFC000"/>
            </a:solidFill>
            <a:tailEnd type="arrow"/>
          </a:ln>
        </p:spPr>
        <p:style>
          <a:lnRef idx="3">
            <a:schemeClr val="accent1"/>
          </a:lnRef>
          <a:fillRef idx="0">
            <a:schemeClr val="accent1"/>
          </a:fillRef>
          <a:effectRef idx="2">
            <a:schemeClr val="accent1"/>
          </a:effectRef>
          <a:fontRef idx="minor">
            <a:schemeClr val="tx1"/>
          </a:fontRef>
        </p:style>
      </p:cxnSp>
      <p:sp>
        <p:nvSpPr>
          <p:cNvPr id="23" name="Flowchart: Data 22"/>
          <p:cNvSpPr/>
          <p:nvPr/>
        </p:nvSpPr>
        <p:spPr>
          <a:xfrm>
            <a:off x="685800" y="2996003"/>
            <a:ext cx="1524000" cy="460103"/>
          </a:xfrm>
          <a:prstGeom prst="flowChartInputOutp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a:solidFill>
                  <a:srgbClr val="000000"/>
                </a:solidFill>
              </a:rPr>
              <a:t>Fix data in CW </a:t>
            </a:r>
          </a:p>
        </p:txBody>
      </p:sp>
      <p:cxnSp>
        <p:nvCxnSpPr>
          <p:cNvPr id="24" name="Straight Arrow Connector 23"/>
          <p:cNvCxnSpPr/>
          <p:nvPr/>
        </p:nvCxnSpPr>
        <p:spPr>
          <a:xfrm flipV="1">
            <a:off x="1333026" y="1712662"/>
            <a:ext cx="0" cy="1164572"/>
          </a:xfrm>
          <a:prstGeom prst="straightConnector1">
            <a:avLst/>
          </a:prstGeom>
          <a:ln>
            <a:solidFill>
              <a:srgbClr val="FFC000"/>
            </a:solidFill>
            <a:tailEnd type="arrow"/>
          </a:ln>
        </p:spPr>
        <p:style>
          <a:lnRef idx="3">
            <a:schemeClr val="accent1"/>
          </a:lnRef>
          <a:fillRef idx="0">
            <a:schemeClr val="accent1"/>
          </a:fillRef>
          <a:effectRef idx="2">
            <a:schemeClr val="accent1"/>
          </a:effectRef>
          <a:fontRef idx="minor">
            <a:schemeClr val="tx1"/>
          </a:fontRef>
        </p:style>
      </p:cxnSp>
      <p:cxnSp>
        <p:nvCxnSpPr>
          <p:cNvPr id="28" name="Straight Arrow Connector 27"/>
          <p:cNvCxnSpPr/>
          <p:nvPr/>
        </p:nvCxnSpPr>
        <p:spPr>
          <a:xfrm>
            <a:off x="1485425" y="1698419"/>
            <a:ext cx="1644480" cy="0"/>
          </a:xfrm>
          <a:prstGeom prst="straightConnector1">
            <a:avLst/>
          </a:prstGeom>
          <a:ln>
            <a:solidFill>
              <a:srgbClr val="FFC000"/>
            </a:solidFill>
            <a:tailEnd type="arrow"/>
          </a:ln>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a:off x="1847015" y="1189442"/>
            <a:ext cx="1810624" cy="523220"/>
          </a:xfrm>
          <a:prstGeom prst="rect">
            <a:avLst/>
          </a:prstGeom>
          <a:noFill/>
        </p:spPr>
        <p:txBody>
          <a:bodyPr wrap="none" rtlCol="0">
            <a:spAutoFit/>
          </a:bodyPr>
          <a:lstStyle/>
          <a:p>
            <a:r>
              <a:rPr lang="en-US" sz="1400" dirty="0">
                <a:solidFill>
                  <a:prstClr val="black"/>
                </a:solidFill>
              </a:rPr>
              <a:t>Export PDE from CW</a:t>
            </a:r>
          </a:p>
          <a:p>
            <a:r>
              <a:rPr lang="en-US" sz="1400" dirty="0">
                <a:solidFill>
                  <a:prstClr val="black"/>
                </a:solidFill>
              </a:rPr>
              <a:t>(Provider Data Export)</a:t>
            </a:r>
          </a:p>
        </p:txBody>
      </p:sp>
    </p:spTree>
    <p:extLst>
      <p:ext uri="{BB962C8B-B14F-4D97-AF65-F5344CB8AC3E}">
        <p14:creationId xmlns:p14="http://schemas.microsoft.com/office/powerpoint/2010/main" val="25882238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par>
                                <p:cTn id="63" presetID="10"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3" grpId="0"/>
      <p:bldP spid="9" grpId="0" animBg="1"/>
      <p:bldP spid="10" grpId="0" animBg="1"/>
      <p:bldP spid="15" grpId="0" animBg="1"/>
      <p:bldP spid="18" grpId="0" animBg="1"/>
      <p:bldP spid="19" grpId="0" animBg="1"/>
      <p:bldP spid="20" grpId="0" animBg="1"/>
      <p:bldP spid="14" grpId="0" animBg="1"/>
      <p:bldP spid="17" grpId="0" animBg="1"/>
      <p:bldP spid="23"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sz="4800" b="1" dirty="0">
                <a:solidFill>
                  <a:srgbClr val="095895"/>
                </a:solidFill>
                <a:latin typeface="+mn-lt"/>
              </a:rPr>
              <a:t>Current Status and Next Steps</a:t>
            </a:r>
          </a:p>
        </p:txBody>
      </p:sp>
      <p:sp>
        <p:nvSpPr>
          <p:cNvPr id="3" name="Content Placeholder 2"/>
          <p:cNvSpPr>
            <a:spLocks noGrp="1"/>
          </p:cNvSpPr>
          <p:nvPr>
            <p:ph idx="1"/>
          </p:nvPr>
        </p:nvSpPr>
        <p:spPr>
          <a:xfrm>
            <a:off x="457200" y="1417638"/>
            <a:ext cx="8229600" cy="4525963"/>
          </a:xfrm>
        </p:spPr>
        <p:txBody>
          <a:bodyPr/>
          <a:lstStyle/>
          <a:p>
            <a:r>
              <a:rPr lang="en-US" b="1" dirty="0"/>
              <a:t>Meetings/webinars between SPNS team and St. Joseph’s team to finalize PDE template and final specifications.</a:t>
            </a:r>
          </a:p>
          <a:p>
            <a:r>
              <a:rPr lang="en-US" b="1" dirty="0"/>
              <a:t>Data import design has been shared with St. Joseph’s team. </a:t>
            </a:r>
          </a:p>
          <a:p>
            <a:r>
              <a:rPr lang="en-US" b="1" dirty="0"/>
              <a:t>RDE will give St. Joseph’s team access to e2Virginia’s demo site</a:t>
            </a:r>
          </a:p>
          <a:p>
            <a:r>
              <a:rPr lang="en-US" b="1" dirty="0"/>
              <a:t>Once specs are final and agreements in place, implementation will begin and prototype will be deployed for alpha testing</a:t>
            </a:r>
          </a:p>
          <a:p>
            <a:pPr marL="0" indent="0">
              <a:buNone/>
            </a:pPr>
            <a:endParaRPr lang="en-US" b="1" dirty="0"/>
          </a:p>
          <a:p>
            <a:endParaRPr lang="en-US" sz="2000" dirty="0"/>
          </a:p>
          <a:p>
            <a:endParaRPr lang="en-US" sz="2000" dirty="0"/>
          </a:p>
          <a:p>
            <a:endParaRPr lang="en-US" sz="2000" dirty="0"/>
          </a:p>
        </p:txBody>
      </p:sp>
    </p:spTree>
    <p:extLst>
      <p:ext uri="{BB962C8B-B14F-4D97-AF65-F5344CB8AC3E}">
        <p14:creationId xmlns:p14="http://schemas.microsoft.com/office/powerpoint/2010/main" val="22617599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Learning Objectives</a:t>
            </a:r>
          </a:p>
        </p:txBody>
      </p:sp>
      <p:sp>
        <p:nvSpPr>
          <p:cNvPr id="6" name="Content Placeholder 5"/>
          <p:cNvSpPr>
            <a:spLocks noGrp="1"/>
          </p:cNvSpPr>
          <p:nvPr>
            <p:ph type="body" idx="1"/>
          </p:nvPr>
        </p:nvSpPr>
        <p:spPr/>
        <p:txBody>
          <a:bodyPr>
            <a:normAutofit lnSpcReduction="10000"/>
          </a:bodyPr>
          <a:lstStyle/>
          <a:p>
            <a:pPr marL="45720" indent="0">
              <a:buNone/>
            </a:pPr>
            <a:r>
              <a:rPr lang="en-US" b="1" dirty="0"/>
              <a:t>At the conclusion of this activity, the participant will be able to:</a:t>
            </a:r>
          </a:p>
          <a:p>
            <a:pPr marL="502920" indent="-457200">
              <a:buFont typeface="+mj-lt"/>
              <a:buAutoNum type="arabicPeriod"/>
            </a:pPr>
            <a:r>
              <a:rPr lang="en-US" b="1" dirty="0"/>
              <a:t>Recognize how a paradigm of fusing disparate data sources across funding silos can enhance quality improvement. </a:t>
            </a:r>
          </a:p>
          <a:p>
            <a:pPr marL="502920" indent="-457200">
              <a:buFont typeface="+mj-lt"/>
              <a:buAutoNum type="arabicPeriod"/>
            </a:pPr>
            <a:r>
              <a:rPr lang="en-US" b="1" dirty="0">
                <a:solidFill>
                  <a:srgbClr val="555555"/>
                </a:solidFill>
                <a:latin typeface="Calibri" panose="020F0502020204030204" pitchFamily="34" charset="0"/>
                <a:ea typeface="Calibri" panose="020F0502020204030204" pitchFamily="34" charset="0"/>
                <a:cs typeface="Times New Roman" panose="02020603050405020304" pitchFamily="18" charset="0"/>
              </a:rPr>
              <a:t>Describe how to replicate and adapt strategies and tools to implement novel approaches to impacting the outcomes along the HIV Care Continuum.</a:t>
            </a:r>
            <a:endParaRPr lang="en-US" b="1" dirty="0"/>
          </a:p>
          <a:p>
            <a:pPr marL="502920" indent="-457200">
              <a:buFont typeface="+mj-lt"/>
              <a:buAutoNum type="arabicPeriod"/>
            </a:pPr>
            <a:r>
              <a:rPr lang="en-US" b="1" dirty="0">
                <a:solidFill>
                  <a:srgbClr val="555555"/>
                </a:solidFill>
                <a:latin typeface="Calibri" panose="020F0502020204030204" pitchFamily="34" charset="0"/>
                <a:ea typeface="Calibri" panose="020F0502020204030204" pitchFamily="34" charset="0"/>
                <a:cs typeface="Times New Roman" panose="02020603050405020304" pitchFamily="18" charset="0"/>
              </a:rPr>
              <a:t>Identify, analyze and evaluate </a:t>
            </a:r>
            <a:r>
              <a:rPr lang="en-US" b="1" dirty="0"/>
              <a:t>the pitfalls and benefits of implementing health information exchange, including the adoption of federal Office of the National Coordinator (ONC) standards.</a:t>
            </a:r>
          </a:p>
          <a:p>
            <a:pPr marL="502920" indent="-457200">
              <a:buFont typeface="+mj-lt"/>
              <a:buAutoNum type="arabicPeriod"/>
            </a:pPr>
            <a:endParaRPr lang="en-US" dirty="0"/>
          </a:p>
          <a:p>
            <a:pPr marL="45720" indent="0">
              <a:buNone/>
            </a:pPr>
            <a:r>
              <a:rPr lang="en-US" dirty="0"/>
              <a:t> </a:t>
            </a:r>
          </a:p>
          <a:p>
            <a:endParaRPr lang="en-US" dirty="0"/>
          </a:p>
        </p:txBody>
      </p:sp>
    </p:spTree>
    <p:extLst>
      <p:ext uri="{BB962C8B-B14F-4D97-AF65-F5344CB8AC3E}">
        <p14:creationId xmlns:p14="http://schemas.microsoft.com/office/powerpoint/2010/main" val="24153736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sz="4800" b="1" dirty="0">
                <a:solidFill>
                  <a:srgbClr val="095895"/>
                </a:solidFill>
                <a:latin typeface="+mn-lt"/>
              </a:rPr>
              <a:t>Benefits to the TGA</a:t>
            </a:r>
          </a:p>
        </p:txBody>
      </p:sp>
      <p:sp>
        <p:nvSpPr>
          <p:cNvPr id="3" name="Content Placeholder 2"/>
          <p:cNvSpPr>
            <a:spLocks noGrp="1"/>
          </p:cNvSpPr>
          <p:nvPr>
            <p:ph idx="1"/>
          </p:nvPr>
        </p:nvSpPr>
        <p:spPr/>
        <p:txBody>
          <a:bodyPr/>
          <a:lstStyle/>
          <a:p>
            <a:r>
              <a:rPr lang="en-US" altLang="en-US" b="1" dirty="0"/>
              <a:t>Expanded central, secure data warehouse </a:t>
            </a:r>
          </a:p>
          <a:p>
            <a:r>
              <a:rPr lang="en-US" b="1" dirty="0"/>
              <a:t>Construct the </a:t>
            </a:r>
            <a:r>
              <a:rPr lang="en-US" b="1" i="1" dirty="0" err="1"/>
              <a:t>My</a:t>
            </a:r>
            <a:r>
              <a:rPr lang="en-US" b="1" dirty="0" err="1"/>
              <a:t>CareContinuum</a:t>
            </a:r>
            <a:r>
              <a:rPr lang="en-US" b="1" dirty="0"/>
              <a:t> Dashboard</a:t>
            </a:r>
          </a:p>
          <a:p>
            <a:r>
              <a:rPr lang="en-US" b="1" dirty="0"/>
              <a:t>Allows broader analysis of Care Continuum indicators</a:t>
            </a:r>
          </a:p>
          <a:p>
            <a:r>
              <a:rPr lang="en-US" b="1" dirty="0"/>
              <a:t>Supports planning, quality care and collaboration</a:t>
            </a:r>
          </a:p>
          <a:p>
            <a:r>
              <a:rPr lang="en-US" b="1" dirty="0"/>
              <a:t>Supports coordination across the TGA in accordance with the Integrated Prevention and Care Plan</a:t>
            </a:r>
          </a:p>
          <a:p>
            <a:r>
              <a:rPr lang="en-US" b="1" dirty="0"/>
              <a:t>Improve Patient Outcomes</a:t>
            </a:r>
          </a:p>
          <a:p>
            <a:pPr marL="0" indent="0">
              <a:buNone/>
            </a:pPr>
            <a:endParaRPr lang="en-US" b="1" dirty="0"/>
          </a:p>
          <a:p>
            <a:pPr marL="0" indent="0">
              <a:buNone/>
            </a:pPr>
            <a:endParaRPr lang="en-US" sz="2400" dirty="0"/>
          </a:p>
          <a:p>
            <a:pPr marL="0" indent="0">
              <a:buNone/>
            </a:pPr>
            <a:endParaRPr lang="en-US" sz="2400" dirty="0"/>
          </a:p>
          <a:p>
            <a:endParaRPr lang="en-US" sz="2400" dirty="0"/>
          </a:p>
          <a:p>
            <a:endParaRPr lang="en-US" sz="2400" dirty="0"/>
          </a:p>
        </p:txBody>
      </p:sp>
    </p:spTree>
    <p:extLst>
      <p:ext uri="{BB962C8B-B14F-4D97-AF65-F5344CB8AC3E}">
        <p14:creationId xmlns:p14="http://schemas.microsoft.com/office/powerpoint/2010/main" val="8439747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sz="4800" b="1" dirty="0" smtClean="0">
                <a:solidFill>
                  <a:srgbClr val="095895"/>
                </a:solidFill>
                <a:latin typeface="+mn-lt"/>
              </a:rPr>
              <a:t>Benefits </a:t>
            </a:r>
            <a:r>
              <a:rPr lang="en-US" sz="4800" b="1" dirty="0">
                <a:solidFill>
                  <a:srgbClr val="095895"/>
                </a:solidFill>
                <a:latin typeface="+mn-lt"/>
              </a:rPr>
              <a:t>to St. Joseph’s</a:t>
            </a:r>
          </a:p>
        </p:txBody>
      </p:sp>
      <p:sp>
        <p:nvSpPr>
          <p:cNvPr id="3" name="Content Placeholder 2"/>
          <p:cNvSpPr>
            <a:spLocks noGrp="1"/>
          </p:cNvSpPr>
          <p:nvPr>
            <p:ph idx="1"/>
          </p:nvPr>
        </p:nvSpPr>
        <p:spPr/>
        <p:txBody>
          <a:bodyPr/>
          <a:lstStyle/>
          <a:p>
            <a:r>
              <a:rPr lang="en-US" altLang="en-US" b="1" dirty="0"/>
              <a:t>Reduce double data entry</a:t>
            </a:r>
          </a:p>
          <a:p>
            <a:r>
              <a:rPr lang="en-US" altLang="en-US" b="1" dirty="0"/>
              <a:t>Access to Part A Quality Program</a:t>
            </a:r>
          </a:p>
          <a:p>
            <a:r>
              <a:rPr lang="en-US" altLang="en-US" b="1" dirty="0"/>
              <a:t>Potential cross part reports </a:t>
            </a:r>
          </a:p>
          <a:p>
            <a:pPr marL="0" indent="0">
              <a:buNone/>
            </a:pPr>
            <a:endParaRPr lang="en-US" b="1" dirty="0"/>
          </a:p>
          <a:p>
            <a:pPr marL="0" indent="0">
              <a:buNone/>
            </a:pPr>
            <a:endParaRPr lang="en-US" b="1" dirty="0"/>
          </a:p>
          <a:p>
            <a:endParaRPr lang="en-US" b="1" dirty="0"/>
          </a:p>
          <a:p>
            <a:endParaRPr lang="en-US" sz="2400" dirty="0"/>
          </a:p>
        </p:txBody>
      </p:sp>
    </p:spTree>
    <p:extLst>
      <p:ext uri="{BB962C8B-B14F-4D97-AF65-F5344CB8AC3E}">
        <p14:creationId xmlns:p14="http://schemas.microsoft.com/office/powerpoint/2010/main" val="39077572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808606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sz="4800" b="1" dirty="0">
                <a:solidFill>
                  <a:srgbClr val="095895"/>
                </a:solidFill>
                <a:latin typeface="+mn-lt"/>
              </a:rPr>
              <a:t> </a:t>
            </a:r>
            <a:r>
              <a:rPr lang="en-US" sz="4800" b="1" dirty="0" err="1">
                <a:solidFill>
                  <a:srgbClr val="095895"/>
                </a:solidFill>
                <a:latin typeface="+mn-lt"/>
              </a:rPr>
              <a:t>eHIE</a:t>
            </a:r>
            <a:r>
              <a:rPr lang="en-US" sz="4800" b="1" dirty="0">
                <a:solidFill>
                  <a:srgbClr val="095895"/>
                </a:solidFill>
                <a:latin typeface="+mn-lt"/>
              </a:rPr>
              <a:t>- Data Import from </a:t>
            </a:r>
            <a:br>
              <a:rPr lang="en-US" sz="4800" b="1" dirty="0">
                <a:solidFill>
                  <a:srgbClr val="095895"/>
                </a:solidFill>
                <a:latin typeface="+mn-lt"/>
              </a:rPr>
            </a:br>
            <a:r>
              <a:rPr lang="en-US" sz="4800" b="1" dirty="0">
                <a:solidFill>
                  <a:srgbClr val="095895"/>
                </a:solidFill>
                <a:latin typeface="+mn-lt"/>
              </a:rPr>
              <a:t>NJ-DHSTS (</a:t>
            </a:r>
            <a:r>
              <a:rPr lang="en-US" sz="4800" b="1" dirty="0" err="1">
                <a:solidFill>
                  <a:srgbClr val="095895"/>
                </a:solidFill>
                <a:latin typeface="+mn-lt"/>
              </a:rPr>
              <a:t>eHARS</a:t>
            </a:r>
            <a:r>
              <a:rPr lang="en-US" sz="4800" b="1" dirty="0">
                <a:solidFill>
                  <a:srgbClr val="095895"/>
                </a:solidFill>
                <a:latin typeface="+mn-lt"/>
              </a:rPr>
              <a:t>)</a:t>
            </a:r>
          </a:p>
        </p:txBody>
      </p:sp>
    </p:spTree>
    <p:extLst>
      <p:ext uri="{BB962C8B-B14F-4D97-AF65-F5344CB8AC3E}">
        <p14:creationId xmlns:p14="http://schemas.microsoft.com/office/powerpoint/2010/main" val="8665536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sz="4800" b="1" dirty="0">
                <a:solidFill>
                  <a:srgbClr val="095895"/>
                </a:solidFill>
                <a:latin typeface="+mn-lt"/>
              </a:rPr>
              <a:t>Objectives</a:t>
            </a:r>
          </a:p>
        </p:txBody>
      </p:sp>
      <p:sp>
        <p:nvSpPr>
          <p:cNvPr id="3" name="Content Placeholder 2"/>
          <p:cNvSpPr>
            <a:spLocks noGrp="1"/>
          </p:cNvSpPr>
          <p:nvPr>
            <p:ph idx="1"/>
          </p:nvPr>
        </p:nvSpPr>
        <p:spPr/>
        <p:txBody>
          <a:bodyPr/>
          <a:lstStyle/>
          <a:p>
            <a:r>
              <a:rPr lang="en-US" b="1" dirty="0"/>
              <a:t>Construct the Regional HIV Care Continuum in accordance with SPNS objectives, i.e. an interactive Continuum that allows the user to view any sub-section desired.</a:t>
            </a:r>
          </a:p>
          <a:p>
            <a:r>
              <a:rPr lang="en-US" b="1" dirty="0"/>
              <a:t>Institute a bi-directional data exchange between </a:t>
            </a:r>
            <a:r>
              <a:rPr lang="en-US" b="1" dirty="0" err="1"/>
              <a:t>eCOMPAS</a:t>
            </a:r>
            <a:r>
              <a:rPr lang="en-US" b="1" dirty="0"/>
              <a:t> and </a:t>
            </a:r>
            <a:r>
              <a:rPr lang="en-US" b="1" dirty="0" err="1"/>
              <a:t>eHARS</a:t>
            </a:r>
            <a:r>
              <a:rPr lang="en-US" b="1" dirty="0"/>
              <a:t>. </a:t>
            </a:r>
          </a:p>
          <a:p>
            <a:r>
              <a:rPr lang="en-US" b="1" dirty="0"/>
              <a:t>Focus limited resources on clients who are truly out of care</a:t>
            </a:r>
          </a:p>
          <a:p>
            <a:r>
              <a:rPr lang="en-US" b="1" dirty="0"/>
              <a:t>Successful collaboration with NJ-DHSTS</a:t>
            </a:r>
          </a:p>
          <a:p>
            <a:endParaRPr lang="en-US" sz="2400" dirty="0"/>
          </a:p>
          <a:p>
            <a:endParaRPr lang="en-US" sz="2400" dirty="0"/>
          </a:p>
        </p:txBody>
      </p:sp>
    </p:spTree>
    <p:extLst>
      <p:ext uri="{BB962C8B-B14F-4D97-AF65-F5344CB8AC3E}">
        <p14:creationId xmlns:p14="http://schemas.microsoft.com/office/powerpoint/2010/main" val="29484206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sz="4800" b="1" dirty="0">
                <a:solidFill>
                  <a:srgbClr val="095895"/>
                </a:solidFill>
                <a:latin typeface="+mn-lt"/>
              </a:rPr>
              <a:t>Barriers and Mitigation</a:t>
            </a:r>
          </a:p>
        </p:txBody>
      </p:sp>
      <p:sp>
        <p:nvSpPr>
          <p:cNvPr id="15" name="Rectangle 14"/>
          <p:cNvSpPr/>
          <p:nvPr/>
        </p:nvSpPr>
        <p:spPr>
          <a:xfrm>
            <a:off x="565832" y="1292926"/>
            <a:ext cx="1208088" cy="369332"/>
          </a:xfrm>
          <a:prstGeom prst="rect">
            <a:avLst/>
          </a:prstGeom>
        </p:spPr>
        <p:txBody>
          <a:bodyPr wrap="none">
            <a:spAutoFit/>
          </a:bodyPr>
          <a:lstStyle/>
          <a:p>
            <a:r>
              <a:rPr lang="en-US" b="1" dirty="0"/>
              <a:t>Challenges</a:t>
            </a:r>
            <a:endParaRPr lang="en-US" dirty="0"/>
          </a:p>
        </p:txBody>
      </p:sp>
      <p:grpSp>
        <p:nvGrpSpPr>
          <p:cNvPr id="4" name="Group 3"/>
          <p:cNvGrpSpPr/>
          <p:nvPr/>
        </p:nvGrpSpPr>
        <p:grpSpPr>
          <a:xfrm>
            <a:off x="184832" y="1673929"/>
            <a:ext cx="2362200" cy="4418183"/>
            <a:chOff x="152400" y="2286000"/>
            <a:chExt cx="2362200" cy="4038600"/>
          </a:xfrm>
          <a:solidFill>
            <a:srgbClr val="FFCC99"/>
          </a:solidFill>
        </p:grpSpPr>
        <p:sp>
          <p:nvSpPr>
            <p:cNvPr id="5" name="Rounded Rectangle 4"/>
            <p:cNvSpPr/>
            <p:nvPr/>
          </p:nvSpPr>
          <p:spPr>
            <a:xfrm>
              <a:off x="152400" y="2286000"/>
              <a:ext cx="2362200" cy="4038600"/>
            </a:xfrm>
            <a:prstGeom prst="roundRect">
              <a:avLst/>
            </a:prstGeom>
            <a:grp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C00000"/>
                </a:buClr>
                <a:buSzPct val="100000"/>
              </a:pPr>
              <a:endParaRPr lang="en-US" sz="1400" dirty="0">
                <a:solidFill>
                  <a:srgbClr val="000000"/>
                </a:solidFill>
              </a:endParaRPr>
            </a:p>
          </p:txBody>
        </p:sp>
        <p:sp>
          <p:nvSpPr>
            <p:cNvPr id="6" name="TextBox 5"/>
            <p:cNvSpPr txBox="1"/>
            <p:nvPr/>
          </p:nvSpPr>
          <p:spPr>
            <a:xfrm>
              <a:off x="152400" y="2438400"/>
              <a:ext cx="2362200" cy="3595452"/>
            </a:xfrm>
            <a:prstGeom prst="rect">
              <a:avLst/>
            </a:prstGeom>
            <a:noFill/>
          </p:spPr>
          <p:txBody>
            <a:bodyPr wrap="square" rtlCol="0">
              <a:spAutoFit/>
            </a:bodyPr>
            <a:lstStyle/>
            <a:p>
              <a:pPr marL="285750" indent="-285750">
                <a:lnSpc>
                  <a:spcPct val="90000"/>
                </a:lnSpc>
                <a:buSzPct val="100000"/>
                <a:buFont typeface="Arial" panose="020B0604020202020204" pitchFamily="34" charset="0"/>
                <a:buChar char="•"/>
              </a:pPr>
              <a:r>
                <a:rPr lang="en-US" sz="1200" b="1" dirty="0">
                  <a:solidFill>
                    <a:srgbClr val="000000"/>
                  </a:solidFill>
                </a:rPr>
                <a:t>Coordinating with NJDHSTS to receive client level </a:t>
              </a:r>
              <a:r>
                <a:rPr lang="en-US" sz="1200" b="1" dirty="0" err="1">
                  <a:solidFill>
                    <a:srgbClr val="000000"/>
                  </a:solidFill>
                </a:rPr>
                <a:t>eHARS</a:t>
              </a:r>
              <a:r>
                <a:rPr lang="en-US" sz="1200" b="1" dirty="0">
                  <a:solidFill>
                    <a:srgbClr val="000000"/>
                  </a:solidFill>
                </a:rPr>
                <a:t> data. </a:t>
              </a:r>
            </a:p>
            <a:p>
              <a:pPr>
                <a:lnSpc>
                  <a:spcPct val="90000"/>
                </a:lnSpc>
                <a:buSzPct val="100000"/>
              </a:pPr>
              <a:endParaRPr lang="en-US" sz="1200" b="1" dirty="0">
                <a:solidFill>
                  <a:srgbClr val="000000"/>
                </a:solidFill>
              </a:endParaRPr>
            </a:p>
            <a:p>
              <a:pPr marL="285750" indent="-285750">
                <a:lnSpc>
                  <a:spcPct val="90000"/>
                </a:lnSpc>
                <a:buSzPct val="100000"/>
                <a:buFont typeface="Arial" panose="020B0604020202020204" pitchFamily="34" charset="0"/>
                <a:buChar char="•"/>
              </a:pPr>
              <a:r>
                <a:rPr lang="en-US" sz="1200" b="1" dirty="0">
                  <a:solidFill>
                    <a:srgbClr val="000000"/>
                  </a:solidFill>
                </a:rPr>
                <a:t>Client matching between </a:t>
              </a:r>
              <a:r>
                <a:rPr lang="en-US" sz="1200" b="1" dirty="0" err="1">
                  <a:solidFill>
                    <a:srgbClr val="000000"/>
                  </a:solidFill>
                </a:rPr>
                <a:t>eCOMPAS</a:t>
              </a:r>
              <a:r>
                <a:rPr lang="en-US" sz="1200" b="1" dirty="0">
                  <a:solidFill>
                    <a:srgbClr val="000000"/>
                  </a:solidFill>
                </a:rPr>
                <a:t> and </a:t>
              </a:r>
              <a:r>
                <a:rPr lang="en-US" sz="1200" b="1" dirty="0" err="1">
                  <a:solidFill>
                    <a:srgbClr val="000000"/>
                  </a:solidFill>
                </a:rPr>
                <a:t>eHARS</a:t>
              </a:r>
              <a:r>
                <a:rPr lang="en-US" sz="1200" b="1" dirty="0">
                  <a:solidFill>
                    <a:srgbClr val="000000"/>
                  </a:solidFill>
                </a:rPr>
                <a:t>.</a:t>
              </a:r>
            </a:p>
            <a:p>
              <a:pPr marL="285750" indent="-285750">
                <a:lnSpc>
                  <a:spcPct val="90000"/>
                </a:lnSpc>
                <a:buSzPct val="100000"/>
                <a:buFont typeface="Arial" panose="020B0604020202020204" pitchFamily="34" charset="0"/>
                <a:buChar char="•"/>
              </a:pPr>
              <a:endParaRPr lang="en-US" sz="1200" b="1" dirty="0">
                <a:solidFill>
                  <a:srgbClr val="000000"/>
                </a:solidFill>
              </a:endParaRPr>
            </a:p>
            <a:p>
              <a:pPr>
                <a:lnSpc>
                  <a:spcPct val="90000"/>
                </a:lnSpc>
                <a:buSzPct val="100000"/>
              </a:pPr>
              <a:endParaRPr lang="en-US" sz="1200" b="1" dirty="0">
                <a:solidFill>
                  <a:srgbClr val="000000"/>
                </a:solidFill>
              </a:endParaRPr>
            </a:p>
            <a:p>
              <a:pPr marL="285750" indent="-285750">
                <a:lnSpc>
                  <a:spcPct val="90000"/>
                </a:lnSpc>
                <a:buSzPct val="100000"/>
                <a:buFont typeface="Arial" panose="020B0604020202020204" pitchFamily="34" charset="0"/>
                <a:buChar char="•"/>
              </a:pPr>
              <a:r>
                <a:rPr lang="en-US" sz="1200" b="1" dirty="0">
                  <a:solidFill>
                    <a:srgbClr val="000000"/>
                  </a:solidFill>
                </a:rPr>
                <a:t>Establishing Data Exchange Agreement.</a:t>
              </a:r>
            </a:p>
            <a:p>
              <a:pPr>
                <a:lnSpc>
                  <a:spcPct val="90000"/>
                </a:lnSpc>
                <a:buSzPct val="100000"/>
              </a:pPr>
              <a:r>
                <a:rPr lang="en-US" sz="1200" b="1" dirty="0">
                  <a:solidFill>
                    <a:srgbClr val="000000"/>
                  </a:solidFill>
                </a:rPr>
                <a:t> </a:t>
              </a:r>
            </a:p>
            <a:p>
              <a:pPr marL="285750" indent="-285750">
                <a:lnSpc>
                  <a:spcPct val="90000"/>
                </a:lnSpc>
                <a:buSzPct val="100000"/>
                <a:buFont typeface="Arial" panose="020B0604020202020204" pitchFamily="34" charset="0"/>
                <a:buChar char="•"/>
              </a:pPr>
              <a:r>
                <a:rPr lang="en-US" sz="1200" b="1" dirty="0">
                  <a:solidFill>
                    <a:srgbClr val="000000"/>
                  </a:solidFill>
                </a:rPr>
                <a:t>Reviewing protocols and confidentiality policy.</a:t>
              </a:r>
            </a:p>
            <a:p>
              <a:pPr marL="285750" indent="-285750">
                <a:lnSpc>
                  <a:spcPct val="90000"/>
                </a:lnSpc>
                <a:buSzPct val="100000"/>
                <a:buFont typeface="Arial" panose="020B0604020202020204" pitchFamily="34" charset="0"/>
                <a:buChar char="•"/>
              </a:pPr>
              <a:endParaRPr lang="en-US" sz="1200" b="1" dirty="0">
                <a:solidFill>
                  <a:srgbClr val="000000"/>
                </a:solidFill>
              </a:endParaRPr>
            </a:p>
            <a:p>
              <a:pPr marL="285750" indent="-285750">
                <a:lnSpc>
                  <a:spcPct val="90000"/>
                </a:lnSpc>
                <a:buSzPct val="100000"/>
                <a:buFont typeface="Arial" panose="020B0604020202020204" pitchFamily="34" charset="0"/>
                <a:buChar char="•"/>
              </a:pPr>
              <a:r>
                <a:rPr lang="en-US" sz="1200" b="1" dirty="0">
                  <a:solidFill>
                    <a:srgbClr val="000000"/>
                  </a:solidFill>
                </a:rPr>
                <a:t>NJDHSTS requirement to perform client matches before data exchange. </a:t>
              </a:r>
            </a:p>
            <a:p>
              <a:pPr>
                <a:lnSpc>
                  <a:spcPct val="90000"/>
                </a:lnSpc>
                <a:buSzPct val="100000"/>
              </a:pPr>
              <a:endParaRPr lang="en-US" sz="1200" b="1" dirty="0">
                <a:solidFill>
                  <a:srgbClr val="000000"/>
                </a:solidFill>
              </a:endParaRPr>
            </a:p>
            <a:p>
              <a:pPr marL="285750" indent="-285750">
                <a:lnSpc>
                  <a:spcPct val="90000"/>
                </a:lnSpc>
                <a:buSzPct val="100000"/>
                <a:buFont typeface="Arial" panose="020B0604020202020204" pitchFamily="34" charset="0"/>
                <a:buChar char="•"/>
              </a:pPr>
              <a:r>
                <a:rPr lang="en-US" sz="1200" b="1" dirty="0">
                  <a:solidFill>
                    <a:srgbClr val="000000"/>
                  </a:solidFill>
                </a:rPr>
                <a:t>City of Paterson not compatible with NJDHSTS requirements for full client match</a:t>
              </a:r>
            </a:p>
            <a:p>
              <a:endParaRPr lang="en-US" sz="1200" dirty="0">
                <a:solidFill>
                  <a:srgbClr val="000000"/>
                </a:solidFill>
              </a:endParaRPr>
            </a:p>
          </p:txBody>
        </p:sp>
      </p:grpSp>
      <p:sp>
        <p:nvSpPr>
          <p:cNvPr id="13" name="Right Arrow 12"/>
          <p:cNvSpPr/>
          <p:nvPr/>
        </p:nvSpPr>
        <p:spPr>
          <a:xfrm>
            <a:off x="2623232" y="3502727"/>
            <a:ext cx="533400" cy="191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p:nvSpPr>
        <p:spPr>
          <a:xfrm>
            <a:off x="3744148" y="1260660"/>
            <a:ext cx="1178849" cy="369332"/>
          </a:xfrm>
          <a:prstGeom prst="rect">
            <a:avLst/>
          </a:prstGeom>
        </p:spPr>
        <p:txBody>
          <a:bodyPr wrap="none">
            <a:spAutoFit/>
          </a:bodyPr>
          <a:lstStyle/>
          <a:p>
            <a:r>
              <a:rPr lang="en-US" b="1" dirty="0"/>
              <a:t>Mitigation</a:t>
            </a:r>
            <a:endParaRPr lang="en-US" dirty="0"/>
          </a:p>
        </p:txBody>
      </p:sp>
      <p:grpSp>
        <p:nvGrpSpPr>
          <p:cNvPr id="7" name="Group 6"/>
          <p:cNvGrpSpPr/>
          <p:nvPr/>
        </p:nvGrpSpPr>
        <p:grpSpPr>
          <a:xfrm>
            <a:off x="3200401" y="1676400"/>
            <a:ext cx="2470832" cy="4915888"/>
            <a:chOff x="3167968" y="2288474"/>
            <a:chExt cx="2470832" cy="4036126"/>
          </a:xfrm>
        </p:grpSpPr>
        <p:sp>
          <p:nvSpPr>
            <p:cNvPr id="8" name="Rounded Rectangle 7"/>
            <p:cNvSpPr/>
            <p:nvPr/>
          </p:nvSpPr>
          <p:spPr>
            <a:xfrm>
              <a:off x="3200400" y="2288474"/>
              <a:ext cx="2438400" cy="4036126"/>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endParaRPr>
            </a:p>
          </p:txBody>
        </p:sp>
        <p:sp>
          <p:nvSpPr>
            <p:cNvPr id="9" name="TextBox 8"/>
            <p:cNvSpPr txBox="1"/>
            <p:nvPr/>
          </p:nvSpPr>
          <p:spPr>
            <a:xfrm>
              <a:off x="3167968" y="2438400"/>
              <a:ext cx="2362200" cy="3775278"/>
            </a:xfrm>
            <a:prstGeom prst="rect">
              <a:avLst/>
            </a:prstGeom>
            <a:noFill/>
          </p:spPr>
          <p:txBody>
            <a:bodyPr wrap="square" rtlCol="0">
              <a:spAutoFit/>
            </a:bodyPr>
            <a:lstStyle/>
            <a:p>
              <a:pPr marL="171450" indent="-171450">
                <a:lnSpc>
                  <a:spcPct val="90000"/>
                </a:lnSpc>
                <a:buClr>
                  <a:srgbClr val="000000"/>
                </a:buClr>
                <a:buSzPct val="100000"/>
                <a:buFont typeface="Arial" panose="020B0604020202020204" pitchFamily="34" charset="0"/>
                <a:buChar char="•"/>
              </a:pPr>
              <a:r>
                <a:rPr lang="en-US" sz="1200" b="1" dirty="0">
                  <a:solidFill>
                    <a:srgbClr val="000000"/>
                  </a:solidFill>
                </a:rPr>
                <a:t>SPNS team engaged in multiple conference calls with key data personnel.</a:t>
              </a:r>
            </a:p>
            <a:p>
              <a:pPr marL="171450" indent="-171450">
                <a:lnSpc>
                  <a:spcPct val="90000"/>
                </a:lnSpc>
                <a:buClr>
                  <a:srgbClr val="000000"/>
                </a:buClr>
                <a:buSzPct val="100000"/>
                <a:buFont typeface="Arial" panose="020B0604020202020204" pitchFamily="34" charset="0"/>
                <a:buChar char="•"/>
              </a:pPr>
              <a:endParaRPr lang="en-US" sz="1200" b="1" dirty="0">
                <a:solidFill>
                  <a:srgbClr val="000000"/>
                </a:solidFill>
              </a:endParaRPr>
            </a:p>
            <a:p>
              <a:pPr marL="171450" indent="-171450">
                <a:lnSpc>
                  <a:spcPct val="90000"/>
                </a:lnSpc>
                <a:buClr>
                  <a:srgbClr val="000000"/>
                </a:buClr>
                <a:buSzPct val="100000"/>
                <a:buFont typeface="Arial" panose="020B0604020202020204" pitchFamily="34" charset="0"/>
                <a:buChar char="•"/>
              </a:pPr>
              <a:r>
                <a:rPr lang="en-US" sz="1200" b="1" dirty="0">
                  <a:solidFill>
                    <a:srgbClr val="000000"/>
                  </a:solidFill>
                </a:rPr>
                <a:t>SPNS team proposed a matching algorithm using common elements between </a:t>
              </a:r>
              <a:r>
                <a:rPr lang="en-US" sz="1200" b="1" dirty="0" err="1">
                  <a:solidFill>
                    <a:srgbClr val="000000"/>
                  </a:solidFill>
                </a:rPr>
                <a:t>eHARS</a:t>
              </a:r>
              <a:r>
                <a:rPr lang="en-US" sz="1200" b="1" dirty="0">
                  <a:solidFill>
                    <a:srgbClr val="000000"/>
                  </a:solidFill>
                </a:rPr>
                <a:t> and </a:t>
              </a:r>
              <a:r>
                <a:rPr lang="en-US" sz="1200" b="1" dirty="0" err="1">
                  <a:solidFill>
                    <a:srgbClr val="000000"/>
                  </a:solidFill>
                </a:rPr>
                <a:t>eCOMPAS</a:t>
              </a:r>
              <a:r>
                <a:rPr lang="en-US" sz="1200" b="1" dirty="0">
                  <a:solidFill>
                    <a:srgbClr val="000000"/>
                  </a:solidFill>
                </a:rPr>
                <a:t>.</a:t>
              </a:r>
            </a:p>
            <a:p>
              <a:pPr marL="171450" indent="-171450">
                <a:lnSpc>
                  <a:spcPct val="90000"/>
                </a:lnSpc>
                <a:buClr>
                  <a:srgbClr val="000000"/>
                </a:buClr>
                <a:buSzPct val="100000"/>
                <a:buFont typeface="Arial" panose="020B0604020202020204" pitchFamily="34" charset="0"/>
                <a:buChar char="•"/>
              </a:pPr>
              <a:endParaRPr lang="en-US" sz="1200" b="1" dirty="0">
                <a:solidFill>
                  <a:srgbClr val="000000"/>
                </a:solidFill>
              </a:endParaRPr>
            </a:p>
            <a:p>
              <a:pPr marL="171450" indent="-171450">
                <a:lnSpc>
                  <a:spcPct val="90000"/>
                </a:lnSpc>
                <a:buClr>
                  <a:srgbClr val="000000"/>
                </a:buClr>
                <a:buSzPct val="100000"/>
                <a:buFont typeface="Arial" panose="020B0604020202020204" pitchFamily="34" charset="0"/>
                <a:buChar char="•"/>
              </a:pPr>
              <a:r>
                <a:rPr lang="en-US" sz="1200" b="1" dirty="0">
                  <a:solidFill>
                    <a:srgbClr val="000000"/>
                  </a:solidFill>
                </a:rPr>
                <a:t>Proposed a win-win idea to send Part A data to the State for matching and </a:t>
              </a:r>
              <a:r>
                <a:rPr lang="en-US" sz="1200" b="1" dirty="0" err="1">
                  <a:solidFill>
                    <a:srgbClr val="000000"/>
                  </a:solidFill>
                </a:rPr>
                <a:t>eHARS</a:t>
              </a:r>
              <a:r>
                <a:rPr lang="en-US" sz="1200" b="1" dirty="0">
                  <a:solidFill>
                    <a:srgbClr val="000000"/>
                  </a:solidFill>
                </a:rPr>
                <a:t> supplementation.</a:t>
              </a:r>
            </a:p>
            <a:p>
              <a:pPr marL="171450" indent="-171450">
                <a:lnSpc>
                  <a:spcPct val="90000"/>
                </a:lnSpc>
                <a:buClr>
                  <a:srgbClr val="000000"/>
                </a:buClr>
                <a:buSzPct val="100000"/>
                <a:buFont typeface="Arial" panose="020B0604020202020204" pitchFamily="34" charset="0"/>
                <a:buChar char="•"/>
              </a:pPr>
              <a:endParaRPr lang="en-US" sz="1200" b="1" dirty="0">
                <a:solidFill>
                  <a:srgbClr val="000000"/>
                </a:solidFill>
              </a:endParaRPr>
            </a:p>
            <a:p>
              <a:pPr marL="171450" indent="-171450">
                <a:lnSpc>
                  <a:spcPct val="90000"/>
                </a:lnSpc>
                <a:buClr>
                  <a:srgbClr val="000000"/>
                </a:buClr>
                <a:buSzPct val="100000"/>
                <a:buFont typeface="Arial" panose="020B0604020202020204" pitchFamily="34" charset="0"/>
                <a:buChar char="•"/>
              </a:pPr>
              <a:r>
                <a:rPr lang="en-US" sz="1200" b="1" dirty="0">
                  <a:solidFill>
                    <a:srgbClr val="000000"/>
                  </a:solidFill>
                </a:rPr>
                <a:t>Pilot test for 100 clients</a:t>
              </a:r>
            </a:p>
            <a:p>
              <a:pPr marL="171450" indent="-171450">
                <a:lnSpc>
                  <a:spcPct val="90000"/>
                </a:lnSpc>
                <a:buClr>
                  <a:srgbClr val="000000"/>
                </a:buClr>
                <a:buSzPct val="100000"/>
                <a:buFont typeface="Arial" panose="020B0604020202020204" pitchFamily="34" charset="0"/>
                <a:buChar char="•"/>
              </a:pPr>
              <a:endParaRPr lang="en-US" sz="1200" b="1" dirty="0">
                <a:solidFill>
                  <a:srgbClr val="000000"/>
                </a:solidFill>
              </a:endParaRPr>
            </a:p>
            <a:p>
              <a:pPr marL="171450" indent="-171450">
                <a:lnSpc>
                  <a:spcPct val="90000"/>
                </a:lnSpc>
                <a:buClr>
                  <a:srgbClr val="000000"/>
                </a:buClr>
                <a:buSzPct val="100000"/>
                <a:buFont typeface="Arial" panose="020B0604020202020204" pitchFamily="34" charset="0"/>
                <a:buChar char="•"/>
              </a:pPr>
              <a:r>
                <a:rPr lang="en-US" sz="1200" b="1" dirty="0">
                  <a:solidFill>
                    <a:srgbClr val="000000"/>
                  </a:solidFill>
                </a:rPr>
                <a:t>Use random Reference ID to identify matching clients to comply with client confidentiality. </a:t>
              </a:r>
            </a:p>
            <a:p>
              <a:pPr marL="171450" indent="-171450">
                <a:lnSpc>
                  <a:spcPct val="90000"/>
                </a:lnSpc>
                <a:buClr>
                  <a:srgbClr val="000000"/>
                </a:buClr>
                <a:buSzPct val="100000"/>
                <a:buFont typeface="Arial" panose="020B0604020202020204" pitchFamily="34" charset="0"/>
                <a:buChar char="•"/>
              </a:pPr>
              <a:endParaRPr lang="en-US" sz="1200" b="1" dirty="0">
                <a:solidFill>
                  <a:srgbClr val="000000"/>
                </a:solidFill>
              </a:endParaRPr>
            </a:p>
            <a:p>
              <a:pPr marL="285750" indent="-285750">
                <a:lnSpc>
                  <a:spcPct val="90000"/>
                </a:lnSpc>
                <a:buSzPct val="100000"/>
                <a:buFont typeface="Arial" panose="020B0604020202020204" pitchFamily="34" charset="0"/>
                <a:buChar char="•"/>
              </a:pPr>
              <a:r>
                <a:rPr lang="en-US" sz="1200" b="1" dirty="0">
                  <a:solidFill>
                    <a:srgbClr val="000000"/>
                  </a:solidFill>
                </a:rPr>
                <a:t>Expanding </a:t>
              </a:r>
              <a:r>
                <a:rPr lang="en-US" sz="1200" b="1" dirty="0" err="1">
                  <a:solidFill>
                    <a:srgbClr val="000000"/>
                  </a:solidFill>
                </a:rPr>
                <a:t>eCOMPAS</a:t>
              </a:r>
              <a:r>
                <a:rPr lang="en-US" sz="1200" b="1" dirty="0">
                  <a:solidFill>
                    <a:srgbClr val="000000"/>
                  </a:solidFill>
                </a:rPr>
                <a:t> to have the ability to capture full first and last names using advanced encryption model (LKMv2.1 -Local Key Model)</a:t>
              </a:r>
            </a:p>
            <a:p>
              <a:pPr marL="285750" indent="-285750">
                <a:buClr>
                  <a:srgbClr val="000000"/>
                </a:buClr>
                <a:buFont typeface="Arial" panose="020B0604020202020204" pitchFamily="34" charset="0"/>
                <a:buChar char="•"/>
              </a:pPr>
              <a:endParaRPr lang="en-US" sz="1200" b="1" dirty="0">
                <a:solidFill>
                  <a:srgbClr val="000000"/>
                </a:solidFill>
              </a:endParaRPr>
            </a:p>
          </p:txBody>
        </p:sp>
      </p:grpSp>
      <p:sp>
        <p:nvSpPr>
          <p:cNvPr id="14" name="Right Arrow 13"/>
          <p:cNvSpPr/>
          <p:nvPr/>
        </p:nvSpPr>
        <p:spPr>
          <a:xfrm>
            <a:off x="5861732" y="3531438"/>
            <a:ext cx="533400" cy="191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p:cNvSpPr/>
          <p:nvPr/>
        </p:nvSpPr>
        <p:spPr>
          <a:xfrm>
            <a:off x="7054642" y="1292926"/>
            <a:ext cx="907621" cy="369332"/>
          </a:xfrm>
          <a:prstGeom prst="rect">
            <a:avLst/>
          </a:prstGeom>
        </p:spPr>
        <p:txBody>
          <a:bodyPr wrap="none">
            <a:spAutoFit/>
          </a:bodyPr>
          <a:lstStyle/>
          <a:p>
            <a:r>
              <a:rPr lang="en-US" b="1" dirty="0"/>
              <a:t>Success</a:t>
            </a:r>
            <a:endParaRPr lang="en-US" dirty="0"/>
          </a:p>
        </p:txBody>
      </p:sp>
      <p:grpSp>
        <p:nvGrpSpPr>
          <p:cNvPr id="10" name="Group 9"/>
          <p:cNvGrpSpPr/>
          <p:nvPr/>
        </p:nvGrpSpPr>
        <p:grpSpPr>
          <a:xfrm>
            <a:off x="6509432" y="1676403"/>
            <a:ext cx="2506188" cy="4723791"/>
            <a:chOff x="6477000" y="2288474"/>
            <a:chExt cx="2506188" cy="4036126"/>
          </a:xfrm>
          <a:solidFill>
            <a:srgbClr val="92D050"/>
          </a:solidFill>
        </p:grpSpPr>
        <p:sp>
          <p:nvSpPr>
            <p:cNvPr id="11" name="Rounded Rectangle 10"/>
            <p:cNvSpPr/>
            <p:nvPr/>
          </p:nvSpPr>
          <p:spPr>
            <a:xfrm>
              <a:off x="6477000" y="2288474"/>
              <a:ext cx="2506188" cy="4036126"/>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Box 11"/>
            <p:cNvSpPr txBox="1"/>
            <p:nvPr/>
          </p:nvSpPr>
          <p:spPr>
            <a:xfrm>
              <a:off x="6613189" y="2358124"/>
              <a:ext cx="2362200" cy="3742092"/>
            </a:xfrm>
            <a:prstGeom prst="rect">
              <a:avLst/>
            </a:prstGeom>
            <a:noFill/>
            <a:ln>
              <a:noFill/>
            </a:ln>
          </p:spPr>
          <p:txBody>
            <a:bodyPr wrap="square" rtlCol="0">
              <a:spAutoFit/>
            </a:bodyPr>
            <a:lstStyle/>
            <a:p>
              <a:pPr marL="285750" lvl="1" indent="-285750">
                <a:lnSpc>
                  <a:spcPct val="90000"/>
                </a:lnSpc>
                <a:buSzPct val="100000"/>
                <a:buFont typeface="Arial" panose="020B0604020202020204" pitchFamily="34" charset="0"/>
                <a:buChar char="•"/>
              </a:pPr>
              <a:r>
                <a:rPr lang="en-US" sz="1400" b="1" dirty="0">
                  <a:solidFill>
                    <a:srgbClr val="000000"/>
                  </a:solidFill>
                </a:rPr>
                <a:t>For the first time, NJ-DHSTS agrees to collaborate on Data Exchange. </a:t>
              </a:r>
            </a:p>
            <a:p>
              <a:pPr marL="285750" indent="-285750">
                <a:lnSpc>
                  <a:spcPct val="90000"/>
                </a:lnSpc>
                <a:buSzPct val="100000"/>
                <a:buFont typeface="Arial" panose="020B0604020202020204" pitchFamily="34" charset="0"/>
                <a:buChar char="•"/>
              </a:pPr>
              <a:endParaRPr lang="en-US" sz="1400" b="1" dirty="0">
                <a:solidFill>
                  <a:srgbClr val="000000"/>
                </a:solidFill>
              </a:endParaRPr>
            </a:p>
            <a:p>
              <a:pPr marL="285750" indent="-285750">
                <a:lnSpc>
                  <a:spcPct val="90000"/>
                </a:lnSpc>
                <a:buSzPct val="100000"/>
                <a:buFont typeface="Arial" panose="020B0604020202020204" pitchFamily="34" charset="0"/>
                <a:buChar char="•"/>
              </a:pPr>
              <a:r>
                <a:rPr lang="en-US" sz="1400" b="1" dirty="0">
                  <a:solidFill>
                    <a:srgbClr val="000000"/>
                  </a:solidFill>
                </a:rPr>
                <a:t>SPNS team continue to collaborate with NJ-DHSTS with the intention to succeed.</a:t>
              </a:r>
            </a:p>
            <a:p>
              <a:pPr marL="285750" indent="-285750">
                <a:lnSpc>
                  <a:spcPct val="90000"/>
                </a:lnSpc>
                <a:buSzPct val="100000"/>
                <a:buFont typeface="Arial" panose="020B0604020202020204" pitchFamily="34" charset="0"/>
                <a:buChar char="•"/>
              </a:pPr>
              <a:endParaRPr lang="en-US" sz="1400" b="1" dirty="0">
                <a:solidFill>
                  <a:srgbClr val="000000"/>
                </a:solidFill>
              </a:endParaRPr>
            </a:p>
            <a:p>
              <a:pPr marL="285750" indent="-285750">
                <a:lnSpc>
                  <a:spcPct val="90000"/>
                </a:lnSpc>
                <a:buSzPct val="100000"/>
                <a:buFont typeface="Arial" panose="020B0604020202020204" pitchFamily="34" charset="0"/>
                <a:buChar char="•"/>
              </a:pPr>
              <a:r>
                <a:rPr lang="en-US" sz="1400" b="1" dirty="0">
                  <a:solidFill>
                    <a:srgbClr val="000000"/>
                  </a:solidFill>
                </a:rPr>
                <a:t>If </a:t>
              </a:r>
              <a:r>
                <a:rPr lang="en-US" sz="1400" b="1" dirty="0" err="1">
                  <a:solidFill>
                    <a:srgbClr val="000000"/>
                  </a:solidFill>
                </a:rPr>
                <a:t>eHARS</a:t>
              </a:r>
              <a:r>
                <a:rPr lang="en-US" sz="1400" b="1" dirty="0">
                  <a:solidFill>
                    <a:srgbClr val="000000"/>
                  </a:solidFill>
                </a:rPr>
                <a:t> is missing data, the data exchange will help NJ-DHSTS complete </a:t>
              </a:r>
              <a:r>
                <a:rPr lang="en-US" sz="1400" b="1" dirty="0" err="1">
                  <a:solidFill>
                    <a:srgbClr val="000000"/>
                  </a:solidFill>
                </a:rPr>
                <a:t>eHARS</a:t>
              </a:r>
              <a:r>
                <a:rPr lang="en-US" sz="1400" b="1" dirty="0">
                  <a:solidFill>
                    <a:srgbClr val="000000"/>
                  </a:solidFill>
                </a:rPr>
                <a:t> data.</a:t>
              </a:r>
            </a:p>
            <a:p>
              <a:pPr marL="285750" indent="-285750">
                <a:lnSpc>
                  <a:spcPct val="90000"/>
                </a:lnSpc>
                <a:buSzPct val="100000"/>
                <a:buFont typeface="Arial" panose="020B0604020202020204" pitchFamily="34" charset="0"/>
                <a:buChar char="•"/>
              </a:pPr>
              <a:endParaRPr lang="en-US" sz="1400" b="1" dirty="0">
                <a:solidFill>
                  <a:srgbClr val="000000"/>
                </a:solidFill>
              </a:endParaRPr>
            </a:p>
            <a:p>
              <a:pPr marL="285750" indent="-285750">
                <a:lnSpc>
                  <a:spcPct val="90000"/>
                </a:lnSpc>
                <a:buSzPct val="100000"/>
                <a:buFont typeface="Arial" panose="020B0604020202020204" pitchFamily="34" charset="0"/>
                <a:buChar char="•"/>
              </a:pPr>
              <a:r>
                <a:rPr lang="en-US" sz="1400" b="1" dirty="0" err="1">
                  <a:solidFill>
                    <a:srgbClr val="000000"/>
                  </a:solidFill>
                </a:rPr>
                <a:t>eCOMPAS</a:t>
              </a:r>
              <a:r>
                <a:rPr lang="en-US" sz="1400" b="1" dirty="0">
                  <a:solidFill>
                    <a:srgbClr val="000000"/>
                  </a:solidFill>
                </a:rPr>
                <a:t> users can enter and track full first and last names with advanced encryption model (LKMv2.1 -Local Key Model)</a:t>
              </a:r>
            </a:p>
            <a:p>
              <a:pPr marL="285750" indent="-285750">
                <a:buFont typeface="Arial" panose="020B0604020202020204" pitchFamily="34" charset="0"/>
                <a:buChar char="•"/>
              </a:pPr>
              <a:endParaRPr lang="en-US" sz="1400" b="1" dirty="0">
                <a:solidFill>
                  <a:srgbClr val="FFFFFF"/>
                </a:solidFill>
              </a:endParaRPr>
            </a:p>
          </p:txBody>
        </p:sp>
      </p:grpSp>
    </p:spTree>
    <p:extLst>
      <p:ext uri="{BB962C8B-B14F-4D97-AF65-F5344CB8AC3E}">
        <p14:creationId xmlns:p14="http://schemas.microsoft.com/office/powerpoint/2010/main" val="42101294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animBg="1"/>
      <p:bldP spid="16" grpId="0"/>
      <p:bldP spid="14"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sz="4800" b="1" dirty="0">
                <a:solidFill>
                  <a:srgbClr val="095895"/>
                </a:solidFill>
                <a:latin typeface="+mn-lt"/>
              </a:rPr>
              <a:t>Coordinating with NJ-DHSTS to receive client level </a:t>
            </a:r>
            <a:r>
              <a:rPr lang="en-US" sz="4800" b="1" dirty="0" err="1">
                <a:solidFill>
                  <a:srgbClr val="095895"/>
                </a:solidFill>
                <a:latin typeface="+mn-lt"/>
              </a:rPr>
              <a:t>eHARS</a:t>
            </a:r>
            <a:r>
              <a:rPr lang="en-US" sz="4800" b="1" dirty="0">
                <a:solidFill>
                  <a:srgbClr val="095895"/>
                </a:solidFill>
                <a:latin typeface="+mn-lt"/>
              </a:rPr>
              <a:t> data. </a:t>
            </a:r>
            <a:br>
              <a:rPr lang="en-US" sz="4800" b="1" dirty="0">
                <a:solidFill>
                  <a:srgbClr val="095895"/>
                </a:solidFill>
                <a:latin typeface="+mn-lt"/>
              </a:rPr>
            </a:br>
            <a:endParaRPr lang="en-US" sz="4800" b="1" dirty="0">
              <a:solidFill>
                <a:srgbClr val="095895"/>
              </a:solidFill>
              <a:latin typeface="+mn-lt"/>
            </a:endParaRPr>
          </a:p>
        </p:txBody>
      </p:sp>
      <p:sp>
        <p:nvSpPr>
          <p:cNvPr id="3" name="Content Placeholder 2"/>
          <p:cNvSpPr>
            <a:spLocks noGrp="1"/>
          </p:cNvSpPr>
          <p:nvPr>
            <p:ph idx="1"/>
          </p:nvPr>
        </p:nvSpPr>
        <p:spPr/>
        <p:txBody>
          <a:bodyPr/>
          <a:lstStyle/>
          <a:p>
            <a:pPr marL="342900" lvl="1" indent="-342900"/>
            <a:r>
              <a:rPr lang="en-US" sz="3200" b="1" dirty="0"/>
              <a:t>100 clients pilot is complete</a:t>
            </a:r>
          </a:p>
          <a:p>
            <a:pPr marL="685800" lvl="2" indent="-342900"/>
            <a:r>
              <a:rPr lang="en-US" sz="2600" b="1" dirty="0"/>
              <a:t>Full match between </a:t>
            </a:r>
            <a:r>
              <a:rPr lang="en-US" sz="2600" b="1" dirty="0" err="1"/>
              <a:t>eCOMPAS</a:t>
            </a:r>
            <a:r>
              <a:rPr lang="en-US" sz="2600" b="1" dirty="0"/>
              <a:t> and </a:t>
            </a:r>
            <a:r>
              <a:rPr lang="en-US" sz="2600" b="1" dirty="0" err="1"/>
              <a:t>eHARS</a:t>
            </a:r>
            <a:endParaRPr lang="en-US" sz="2600" b="1" dirty="0"/>
          </a:p>
          <a:p>
            <a:pPr marL="342900" lvl="1" indent="-342900">
              <a:buChar char="•"/>
            </a:pPr>
            <a:r>
              <a:rPr lang="en-US" sz="3200" b="1" dirty="0"/>
              <a:t>SPNS team and NJ-DHSTS continue to identify mutual benefits of client level data exchange and care continuum</a:t>
            </a:r>
          </a:p>
          <a:p>
            <a:pPr marL="342900" lvl="1" indent="-342900">
              <a:buChar char="•"/>
            </a:pPr>
            <a:r>
              <a:rPr lang="en-US" sz="3200" b="1" dirty="0"/>
              <a:t>Consensus and agreement</a:t>
            </a:r>
          </a:p>
          <a:p>
            <a:pPr marL="342900" lvl="1" indent="-342900">
              <a:buChar char="•"/>
            </a:pPr>
            <a:r>
              <a:rPr lang="en-US" sz="3200" b="1" dirty="0"/>
              <a:t>Data exchange design</a:t>
            </a:r>
          </a:p>
          <a:p>
            <a:pPr lvl="1"/>
            <a:endParaRPr lang="en-US" dirty="0"/>
          </a:p>
        </p:txBody>
      </p:sp>
    </p:spTree>
    <p:extLst>
      <p:ext uri="{BB962C8B-B14F-4D97-AF65-F5344CB8AC3E}">
        <p14:creationId xmlns:p14="http://schemas.microsoft.com/office/powerpoint/2010/main" val="35684008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itle 1"/>
          <p:cNvSpPr txBox="1">
            <a:spLocks/>
          </p:cNvSpPr>
          <p:nvPr/>
        </p:nvSpPr>
        <p:spPr>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fontAlgn="base">
              <a:lnSpc>
                <a:spcPct val="90000"/>
              </a:lnSpc>
              <a:spcBef>
                <a:spcPct val="0"/>
              </a:spcBef>
              <a:spcAft>
                <a:spcPct val="0"/>
              </a:spcAft>
              <a:buNone/>
              <a:defRPr sz="4800" b="1">
                <a:solidFill>
                  <a:srgbClr val="095895"/>
                </a:solidFill>
                <a:ea typeface="+mj-ea"/>
                <a:cs typeface="+mj-cs"/>
              </a:defRPr>
            </a:lvl1pPr>
          </a:lstStyle>
          <a:p>
            <a:r>
              <a:rPr lang="en-US" sz="4400" dirty="0"/>
              <a:t>Data Exchange TGA’s Perspective</a:t>
            </a:r>
          </a:p>
        </p:txBody>
      </p:sp>
      <p:sp>
        <p:nvSpPr>
          <p:cNvPr id="26" name="Rounded Rectangle 25"/>
          <p:cNvSpPr/>
          <p:nvPr/>
        </p:nvSpPr>
        <p:spPr>
          <a:xfrm>
            <a:off x="5510233" y="1539110"/>
            <a:ext cx="1970190" cy="6858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Data file from </a:t>
            </a:r>
            <a:r>
              <a:rPr lang="en-US" dirty="0" err="1">
                <a:solidFill>
                  <a:sysClr val="windowText" lastClr="000000"/>
                </a:solidFill>
              </a:rPr>
              <a:t>eHARS</a:t>
            </a:r>
            <a:endParaRPr lang="en-US" dirty="0">
              <a:solidFill>
                <a:sysClr val="windowText" lastClr="000000"/>
              </a:solidFill>
            </a:endParaRPr>
          </a:p>
        </p:txBody>
      </p:sp>
      <p:sp>
        <p:nvSpPr>
          <p:cNvPr id="13" name="TextBox 12"/>
          <p:cNvSpPr txBox="1"/>
          <p:nvPr/>
        </p:nvSpPr>
        <p:spPr>
          <a:xfrm>
            <a:off x="3700419" y="2057400"/>
            <a:ext cx="1568506" cy="369332"/>
          </a:xfrm>
          <a:prstGeom prst="rect">
            <a:avLst/>
          </a:prstGeom>
          <a:noFill/>
        </p:spPr>
        <p:txBody>
          <a:bodyPr wrap="none" rtlCol="0">
            <a:spAutoFit/>
          </a:bodyPr>
          <a:lstStyle/>
          <a:p>
            <a:r>
              <a:rPr lang="en-US" dirty="0"/>
              <a:t>Upload into e2</a:t>
            </a:r>
          </a:p>
        </p:txBody>
      </p:sp>
      <p:cxnSp>
        <p:nvCxnSpPr>
          <p:cNvPr id="25" name="Straight Arrow Connector 24"/>
          <p:cNvCxnSpPr/>
          <p:nvPr/>
        </p:nvCxnSpPr>
        <p:spPr>
          <a:xfrm flipH="1">
            <a:off x="3837319" y="1854457"/>
            <a:ext cx="1426229" cy="0"/>
          </a:xfrm>
          <a:prstGeom prst="straightConnector1">
            <a:avLst/>
          </a:prstGeom>
          <a:ln w="28575">
            <a:solidFill>
              <a:srgbClr val="00B0F0"/>
            </a:solidFill>
            <a:tailEnd type="arrow"/>
          </a:ln>
        </p:spPr>
        <p:style>
          <a:lnRef idx="1">
            <a:schemeClr val="accent6"/>
          </a:lnRef>
          <a:fillRef idx="0">
            <a:schemeClr val="accent6"/>
          </a:fillRef>
          <a:effectRef idx="0">
            <a:schemeClr val="accent6"/>
          </a:effectRef>
          <a:fontRef idx="minor">
            <a:schemeClr val="tx1"/>
          </a:fontRef>
        </p:style>
      </p:cxnSp>
      <p:sp>
        <p:nvSpPr>
          <p:cNvPr id="27" name="Rounded Rectangle 26"/>
          <p:cNvSpPr/>
          <p:nvPr/>
        </p:nvSpPr>
        <p:spPr>
          <a:xfrm>
            <a:off x="1982913" y="1340268"/>
            <a:ext cx="1491761" cy="88464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err="1">
                <a:solidFill>
                  <a:srgbClr val="000000"/>
                </a:solidFill>
              </a:rPr>
              <a:t>eCOMPAS</a:t>
            </a:r>
            <a:endParaRPr lang="en-US" sz="1200" dirty="0">
              <a:solidFill>
                <a:srgbClr val="000000"/>
              </a:solidFill>
            </a:endParaRPr>
          </a:p>
        </p:txBody>
      </p:sp>
      <p:sp>
        <p:nvSpPr>
          <p:cNvPr id="14" name="Down Arrow 13"/>
          <p:cNvSpPr/>
          <p:nvPr/>
        </p:nvSpPr>
        <p:spPr>
          <a:xfrm rot="2398560">
            <a:off x="2304004" y="2265721"/>
            <a:ext cx="223682" cy="707402"/>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p:cNvSpPr/>
          <p:nvPr/>
        </p:nvSpPr>
        <p:spPr>
          <a:xfrm>
            <a:off x="1056149" y="2973385"/>
            <a:ext cx="1219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000000"/>
                </a:solidFill>
              </a:rPr>
              <a:t>Mismatched data will not be imported</a:t>
            </a:r>
          </a:p>
        </p:txBody>
      </p:sp>
      <p:sp>
        <p:nvSpPr>
          <p:cNvPr id="15" name="Down Arrow 14"/>
          <p:cNvSpPr/>
          <p:nvPr/>
        </p:nvSpPr>
        <p:spPr>
          <a:xfrm rot="19593104">
            <a:off x="3123577" y="2294626"/>
            <a:ext cx="223682" cy="707402"/>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p:cNvSpPr/>
          <p:nvPr/>
        </p:nvSpPr>
        <p:spPr>
          <a:xfrm>
            <a:off x="3494550" y="3051457"/>
            <a:ext cx="1219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000000"/>
                </a:solidFill>
              </a:rPr>
              <a:t>Clean data will be imported to e2 Database </a:t>
            </a:r>
          </a:p>
        </p:txBody>
      </p:sp>
      <p:sp>
        <p:nvSpPr>
          <p:cNvPr id="19" name="Right Arrow 18"/>
          <p:cNvSpPr/>
          <p:nvPr/>
        </p:nvSpPr>
        <p:spPr>
          <a:xfrm>
            <a:off x="4682635" y="3947092"/>
            <a:ext cx="838200" cy="26612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ounded Rectangle 19"/>
          <p:cNvSpPr/>
          <p:nvPr/>
        </p:nvSpPr>
        <p:spPr>
          <a:xfrm>
            <a:off x="5595557" y="3661057"/>
            <a:ext cx="1810949"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rPr>
              <a:t>Regional Care Continuum Dashboard</a:t>
            </a:r>
          </a:p>
        </p:txBody>
      </p:sp>
    </p:spTree>
    <p:extLst>
      <p:ext uri="{BB962C8B-B14F-4D97-AF65-F5344CB8AC3E}">
        <p14:creationId xmlns:p14="http://schemas.microsoft.com/office/powerpoint/2010/main" val="6666485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3" grpId="0"/>
      <p:bldP spid="27" grpId="0" animBg="1"/>
      <p:bldP spid="14" grpId="0" animBg="1"/>
      <p:bldP spid="17" grpId="0" animBg="1"/>
      <p:bldP spid="15" grpId="0" animBg="1"/>
      <p:bldP spid="18" grpId="0" animBg="1"/>
      <p:bldP spid="19"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b="1" dirty="0">
                <a:solidFill>
                  <a:srgbClr val="095895"/>
                </a:solidFill>
                <a:latin typeface="+mn-lt"/>
              </a:rPr>
              <a:t>Data Exchange NJ-DHSTS’ Perspective</a:t>
            </a:r>
          </a:p>
        </p:txBody>
      </p:sp>
      <p:sp>
        <p:nvSpPr>
          <p:cNvPr id="4" name="Rounded Rectangle 3"/>
          <p:cNvSpPr/>
          <p:nvPr/>
        </p:nvSpPr>
        <p:spPr>
          <a:xfrm>
            <a:off x="856045" y="1710750"/>
            <a:ext cx="1491761" cy="88464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a:solidFill>
                  <a:srgbClr val="000000"/>
                </a:solidFill>
              </a:rPr>
              <a:t>Data File from </a:t>
            </a:r>
            <a:r>
              <a:rPr lang="en-US" sz="1200" dirty="0" err="1">
                <a:solidFill>
                  <a:srgbClr val="000000"/>
                </a:solidFill>
              </a:rPr>
              <a:t>eCOMPAS</a:t>
            </a:r>
            <a:r>
              <a:rPr lang="en-US" sz="1200" dirty="0">
                <a:solidFill>
                  <a:srgbClr val="000000"/>
                </a:solidFill>
              </a:rPr>
              <a:t> extracted by Grantee</a:t>
            </a:r>
          </a:p>
        </p:txBody>
      </p:sp>
      <p:sp>
        <p:nvSpPr>
          <p:cNvPr id="13" name="TextBox 12"/>
          <p:cNvSpPr txBox="1"/>
          <p:nvPr/>
        </p:nvSpPr>
        <p:spPr>
          <a:xfrm>
            <a:off x="1855783" y="2595396"/>
            <a:ext cx="2503955" cy="276999"/>
          </a:xfrm>
          <a:prstGeom prst="rect">
            <a:avLst/>
          </a:prstGeom>
          <a:noFill/>
        </p:spPr>
        <p:txBody>
          <a:bodyPr wrap="none" rtlCol="0">
            <a:spAutoFit/>
          </a:bodyPr>
          <a:lstStyle/>
          <a:p>
            <a:r>
              <a:rPr lang="en-US" sz="1200" dirty="0"/>
              <a:t>Securely sent to NJ-DHSTS (e.g. SFTP)</a:t>
            </a:r>
          </a:p>
        </p:txBody>
      </p:sp>
      <p:cxnSp>
        <p:nvCxnSpPr>
          <p:cNvPr id="28" name="Straight Arrow Connector 27"/>
          <p:cNvCxnSpPr/>
          <p:nvPr/>
        </p:nvCxnSpPr>
        <p:spPr>
          <a:xfrm>
            <a:off x="2630995" y="2215798"/>
            <a:ext cx="1644480" cy="0"/>
          </a:xfrm>
          <a:prstGeom prst="straightConnector1">
            <a:avLst/>
          </a:prstGeom>
          <a:ln w="28575">
            <a:solidFill>
              <a:srgbClr val="00B0F0"/>
            </a:solidFill>
            <a:tailEnd type="arrow"/>
          </a:ln>
        </p:spPr>
        <p:style>
          <a:lnRef idx="1">
            <a:schemeClr val="accent6"/>
          </a:lnRef>
          <a:fillRef idx="0">
            <a:schemeClr val="accent6"/>
          </a:fillRef>
          <a:effectRef idx="0">
            <a:schemeClr val="accent6"/>
          </a:effectRef>
          <a:fontRef idx="minor">
            <a:schemeClr val="tx1"/>
          </a:fontRef>
        </p:style>
      </p:cxnSp>
      <p:sp>
        <p:nvSpPr>
          <p:cNvPr id="8" name="Rounded Rectangle 7"/>
          <p:cNvSpPr/>
          <p:nvPr/>
        </p:nvSpPr>
        <p:spPr>
          <a:xfrm>
            <a:off x="4498358" y="1886813"/>
            <a:ext cx="1970190" cy="6858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ysClr val="windowText" lastClr="000000"/>
                </a:solidFill>
              </a:rPr>
              <a:t>eHARS</a:t>
            </a:r>
            <a:r>
              <a:rPr lang="en-US" dirty="0">
                <a:solidFill>
                  <a:sysClr val="windowText" lastClr="000000"/>
                </a:solidFill>
              </a:rPr>
              <a:t> </a:t>
            </a:r>
          </a:p>
          <a:p>
            <a:pPr algn="ctr"/>
            <a:r>
              <a:rPr lang="en-US" dirty="0">
                <a:solidFill>
                  <a:sysClr val="windowText" lastClr="000000"/>
                </a:solidFill>
              </a:rPr>
              <a:t>Matches clients</a:t>
            </a:r>
          </a:p>
        </p:txBody>
      </p:sp>
      <p:sp>
        <p:nvSpPr>
          <p:cNvPr id="14" name="Down Arrow 13"/>
          <p:cNvSpPr/>
          <p:nvPr/>
        </p:nvSpPr>
        <p:spPr>
          <a:xfrm rot="2398560">
            <a:off x="4967485" y="2569554"/>
            <a:ext cx="223682" cy="707402"/>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p:cNvSpPr/>
          <p:nvPr/>
        </p:nvSpPr>
        <p:spPr>
          <a:xfrm>
            <a:off x="3719630" y="3277218"/>
            <a:ext cx="1219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000000"/>
                </a:solidFill>
              </a:rPr>
              <a:t>Mismatched data will be not be imported</a:t>
            </a:r>
          </a:p>
        </p:txBody>
      </p:sp>
      <p:sp>
        <p:nvSpPr>
          <p:cNvPr id="15" name="Down Arrow 14"/>
          <p:cNvSpPr/>
          <p:nvPr/>
        </p:nvSpPr>
        <p:spPr>
          <a:xfrm rot="19593104">
            <a:off x="5782786" y="2598459"/>
            <a:ext cx="223682" cy="707402"/>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p:cNvSpPr/>
          <p:nvPr/>
        </p:nvSpPr>
        <p:spPr>
          <a:xfrm>
            <a:off x="5718876" y="3288583"/>
            <a:ext cx="1607185" cy="944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000000"/>
                </a:solidFill>
              </a:rPr>
              <a:t>Clean data will be imported to </a:t>
            </a:r>
            <a:r>
              <a:rPr lang="en-US" sz="1100" dirty="0" err="1">
                <a:solidFill>
                  <a:srgbClr val="000000"/>
                </a:solidFill>
              </a:rPr>
              <a:t>eHARS</a:t>
            </a:r>
            <a:r>
              <a:rPr lang="en-US" sz="1100" dirty="0">
                <a:solidFill>
                  <a:srgbClr val="000000"/>
                </a:solidFill>
              </a:rPr>
              <a:t> Database.</a:t>
            </a:r>
          </a:p>
        </p:txBody>
      </p:sp>
      <p:sp>
        <p:nvSpPr>
          <p:cNvPr id="19" name="Right Arrow 18"/>
          <p:cNvSpPr/>
          <p:nvPr/>
        </p:nvSpPr>
        <p:spPr>
          <a:xfrm rot="5400000">
            <a:off x="6373375" y="4469596"/>
            <a:ext cx="579977" cy="26612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ounded Rectangle 19"/>
          <p:cNvSpPr/>
          <p:nvPr/>
        </p:nvSpPr>
        <p:spPr>
          <a:xfrm>
            <a:off x="5211587" y="4999993"/>
            <a:ext cx="3168355" cy="1248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rPr>
              <a:t>New records created or existing records' data updated</a:t>
            </a:r>
          </a:p>
        </p:txBody>
      </p:sp>
    </p:spTree>
    <p:extLst>
      <p:ext uri="{BB962C8B-B14F-4D97-AF65-F5344CB8AC3E}">
        <p14:creationId xmlns:p14="http://schemas.microsoft.com/office/powerpoint/2010/main" val="11045444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8" grpId="0" animBg="1"/>
      <p:bldP spid="14" grpId="0" animBg="1"/>
      <p:bldP spid="17" grpId="0" animBg="1"/>
      <p:bldP spid="15" grpId="0" animBg="1"/>
      <p:bldP spid="18"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b="1" dirty="0">
                <a:solidFill>
                  <a:srgbClr val="095895"/>
                </a:solidFill>
                <a:latin typeface="+mn-lt"/>
              </a:rPr>
              <a:t>Benefits to the TGA</a:t>
            </a:r>
          </a:p>
        </p:txBody>
      </p:sp>
      <p:sp>
        <p:nvSpPr>
          <p:cNvPr id="3" name="Content Placeholder 2"/>
          <p:cNvSpPr>
            <a:spLocks noGrp="1"/>
          </p:cNvSpPr>
          <p:nvPr>
            <p:ph idx="1"/>
          </p:nvPr>
        </p:nvSpPr>
        <p:spPr/>
        <p:txBody>
          <a:bodyPr/>
          <a:lstStyle/>
          <a:p>
            <a:r>
              <a:rPr lang="en-US" altLang="en-US" b="1" dirty="0"/>
              <a:t>Expanded central, secure data warehouse </a:t>
            </a:r>
          </a:p>
          <a:p>
            <a:r>
              <a:rPr lang="en-US" b="1" dirty="0"/>
              <a:t>Construct the </a:t>
            </a:r>
            <a:r>
              <a:rPr lang="en-US" b="1" i="1" dirty="0" err="1"/>
              <a:t>My</a:t>
            </a:r>
            <a:r>
              <a:rPr lang="en-US" b="1" dirty="0" err="1"/>
              <a:t>CareContinnum</a:t>
            </a:r>
            <a:r>
              <a:rPr lang="en-US" b="1" dirty="0"/>
              <a:t> Dashboard</a:t>
            </a:r>
          </a:p>
          <a:p>
            <a:r>
              <a:rPr lang="en-US" b="1" dirty="0"/>
              <a:t>Track Out of Care Patients using the Data from </a:t>
            </a:r>
            <a:r>
              <a:rPr lang="en-US" b="1" dirty="0" err="1"/>
              <a:t>eHARS</a:t>
            </a:r>
            <a:endParaRPr lang="en-US" b="1" dirty="0"/>
          </a:p>
          <a:p>
            <a:pPr marL="0" indent="0">
              <a:buNone/>
            </a:pPr>
            <a:endParaRPr lang="en-US" sz="2400" dirty="0"/>
          </a:p>
          <a:p>
            <a:pPr marL="0" indent="0">
              <a:buNone/>
            </a:pPr>
            <a:endParaRPr lang="en-US" sz="2400" dirty="0"/>
          </a:p>
          <a:p>
            <a:endParaRPr lang="en-US" sz="2400" dirty="0"/>
          </a:p>
          <a:p>
            <a:endParaRPr lang="en-US" sz="2400" dirty="0"/>
          </a:p>
        </p:txBody>
      </p:sp>
    </p:spTree>
    <p:extLst>
      <p:ext uri="{BB962C8B-B14F-4D97-AF65-F5344CB8AC3E}">
        <p14:creationId xmlns:p14="http://schemas.microsoft.com/office/powerpoint/2010/main" val="1667212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b="1" dirty="0">
                <a:solidFill>
                  <a:srgbClr val="095895"/>
                </a:solidFill>
                <a:latin typeface="+mn-lt"/>
              </a:rPr>
              <a:t>Benefits to NJ-DHSTS</a:t>
            </a:r>
          </a:p>
        </p:txBody>
      </p:sp>
      <p:sp>
        <p:nvSpPr>
          <p:cNvPr id="3" name="Content Placeholder 2"/>
          <p:cNvSpPr>
            <a:spLocks noGrp="1"/>
          </p:cNvSpPr>
          <p:nvPr>
            <p:ph idx="1"/>
          </p:nvPr>
        </p:nvSpPr>
        <p:spPr/>
        <p:txBody>
          <a:bodyPr/>
          <a:lstStyle/>
          <a:p>
            <a:r>
              <a:rPr lang="en-US" altLang="en-US" b="1" dirty="0"/>
              <a:t>Expand </a:t>
            </a:r>
            <a:r>
              <a:rPr lang="en-US" altLang="en-US" b="1" dirty="0" err="1"/>
              <a:t>eHARS</a:t>
            </a:r>
            <a:r>
              <a:rPr lang="en-US" altLang="en-US" b="1" dirty="0"/>
              <a:t> data sources</a:t>
            </a:r>
          </a:p>
          <a:p>
            <a:r>
              <a:rPr lang="en-US" altLang="en-US" b="1" dirty="0"/>
              <a:t>Facilitate an Out of Care list</a:t>
            </a:r>
          </a:p>
          <a:p>
            <a:r>
              <a:rPr lang="en-US" altLang="en-US" b="1" dirty="0"/>
              <a:t>Replicate Data Exchange model with other EMA/TGAs.</a:t>
            </a:r>
          </a:p>
          <a:p>
            <a:pPr marL="0" indent="0">
              <a:buNone/>
            </a:pPr>
            <a:endParaRPr lang="en-US" b="1" dirty="0"/>
          </a:p>
          <a:p>
            <a:endParaRPr lang="en-US" sz="2400" dirty="0"/>
          </a:p>
          <a:p>
            <a:endParaRPr lang="en-US" sz="2400" dirty="0"/>
          </a:p>
        </p:txBody>
      </p:sp>
    </p:spTree>
    <p:extLst>
      <p:ext uri="{BB962C8B-B14F-4D97-AF65-F5344CB8AC3E}">
        <p14:creationId xmlns:p14="http://schemas.microsoft.com/office/powerpoint/2010/main" val="1352746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46" name="Picture 3" descr="Image of the city of Paterson" title="City of Paters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51438" y="3505200"/>
            <a:ext cx="3697288"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title"/>
          </p:nvPr>
        </p:nvSpPr>
        <p:spPr/>
        <p:txBody>
          <a:bodyPr anchor="t">
            <a:normAutofit/>
          </a:bodyPr>
          <a:lstStyle/>
          <a:p>
            <a:r>
              <a:rPr lang="en-US" altLang="en-US" sz="5400" b="1" dirty="0">
                <a:solidFill>
                  <a:srgbClr val="095895"/>
                </a:solidFill>
                <a:latin typeface="+mn-lt"/>
              </a:rPr>
              <a:t>Introduction</a:t>
            </a:r>
          </a:p>
        </p:txBody>
      </p:sp>
      <p:sp>
        <p:nvSpPr>
          <p:cNvPr id="10247" name="Rectangle 10"/>
          <p:cNvSpPr>
            <a:spLocks noChangeArrowheads="1"/>
          </p:cNvSpPr>
          <p:nvPr/>
        </p:nvSpPr>
        <p:spPr bwMode="auto">
          <a:xfrm>
            <a:off x="5151438" y="1600204"/>
            <a:ext cx="3505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i="1" dirty="0">
                <a:ea typeface="Calibri" panose="020F0502020204030204" pitchFamily="34" charset="0"/>
                <a:cs typeface="Arial" panose="020B0604020202020204" pitchFamily="34" charset="0"/>
              </a:rPr>
              <a:t>Coordinating systems through </a:t>
            </a:r>
            <a:r>
              <a:rPr lang="en-US" altLang="en-US" sz="2400" b="1" i="1" dirty="0" err="1">
                <a:ea typeface="Calibri" panose="020F0502020204030204" pitchFamily="34" charset="0"/>
                <a:cs typeface="Arial" panose="020B0604020202020204" pitchFamily="34" charset="0"/>
              </a:rPr>
              <a:t>eHIE</a:t>
            </a:r>
            <a:endParaRPr lang="en-US" altLang="en-US" sz="2400" dirty="0">
              <a:ea typeface="Calibri" panose="020F0502020204030204" pitchFamily="34" charset="0"/>
              <a:cs typeface="Arial" panose="020B0604020202020204" pitchFamily="34" charset="0"/>
            </a:endParaRPr>
          </a:p>
        </p:txBody>
      </p:sp>
      <p:pic>
        <p:nvPicPr>
          <p:cNvPr id="8" name="Picture 3" descr="Map view of Bergen and Passaic County" title="The Bergen-Passaic TGA"/>
          <p:cNvPicPr>
            <a:picLocks noChangeAspect="1" noChangeArrowheads="1"/>
          </p:cNvPicPr>
          <p:nvPr/>
        </p:nvPicPr>
        <p:blipFill>
          <a:blip r:embed="rId6" cstate="print"/>
          <a:srcRect l="33856" t="2802" r="34796" b="35841"/>
          <a:stretch>
            <a:fillRect/>
          </a:stretch>
        </p:blipFill>
        <p:spPr bwMode="auto">
          <a:xfrm>
            <a:off x="517527" y="2016129"/>
            <a:ext cx="3841750" cy="2905125"/>
          </a:xfrm>
          <a:prstGeom prst="rect">
            <a:avLst/>
          </a:prstGeom>
          <a:ln w="38100">
            <a:solidFill>
              <a:schemeClr val="bg1"/>
            </a:solidFill>
          </a:ln>
          <a:effectLst>
            <a:outerShdw blurRad="292100" dist="139700" dir="2700000" algn="tl" rotWithShape="0">
              <a:srgbClr val="333333">
                <a:alpha val="65000"/>
              </a:srgbClr>
            </a:outerShdw>
          </a:effectLst>
        </p:spPr>
      </p:pic>
      <p:sp>
        <p:nvSpPr>
          <p:cNvPr id="9" name="TextBox 1"/>
          <p:cNvSpPr txBox="1">
            <a:spLocks noChangeArrowheads="1"/>
          </p:cNvSpPr>
          <p:nvPr/>
        </p:nvSpPr>
        <p:spPr bwMode="auto">
          <a:xfrm>
            <a:off x="439740" y="2209801"/>
            <a:ext cx="2651125" cy="1406188"/>
          </a:xfrm>
          <a:prstGeom prst="rightArrow">
            <a:avLst/>
          </a:prstGeom>
          <a:solidFill>
            <a:schemeClr val="accent3">
              <a:lumMod val="95000"/>
            </a:schemeClr>
          </a:solidFill>
          <a:ln w="9525">
            <a:noFill/>
            <a:miter lim="800000"/>
            <a:headEnd/>
            <a:tailEnd/>
          </a:ln>
          <a:effectLst>
            <a:outerShdw blurRad="50800" dist="38100" dir="2700000" algn="tl" rotWithShape="0">
              <a:prstClr val="black">
                <a:alpha val="40000"/>
              </a:prstClr>
            </a:outerShdw>
          </a:effectLst>
        </p:spPr>
        <p:txBody>
          <a:bodyPr>
            <a:spAutoFit/>
          </a:bodyPr>
          <a:lstStyle/>
          <a:p>
            <a:pPr algn="ctr">
              <a:defRPr/>
            </a:pPr>
            <a:r>
              <a:rPr lang="en-US" sz="2000" b="1" dirty="0">
                <a:solidFill>
                  <a:srgbClr val="C00000"/>
                </a:solidFill>
                <a:latin typeface="Calibri" pitchFamily="34" charset="0"/>
              </a:rPr>
              <a:t>The Bergen-Passaic TGA</a:t>
            </a:r>
          </a:p>
        </p:txBody>
      </p:sp>
    </p:spTree>
    <p:extLst>
      <p:ext uri="{BB962C8B-B14F-4D97-AF65-F5344CB8AC3E}">
        <p14:creationId xmlns:p14="http://schemas.microsoft.com/office/powerpoint/2010/main" val="129748482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b="1" dirty="0">
                <a:solidFill>
                  <a:srgbClr val="095895"/>
                </a:solidFill>
                <a:latin typeface="+mn-lt"/>
              </a:rPr>
              <a:t>Current Status and Next Steps</a:t>
            </a:r>
          </a:p>
        </p:txBody>
      </p:sp>
      <p:sp>
        <p:nvSpPr>
          <p:cNvPr id="3" name="Content Placeholder 2"/>
          <p:cNvSpPr>
            <a:spLocks noGrp="1"/>
          </p:cNvSpPr>
          <p:nvPr>
            <p:ph idx="1"/>
          </p:nvPr>
        </p:nvSpPr>
        <p:spPr>
          <a:xfrm>
            <a:off x="457200" y="1371604"/>
            <a:ext cx="8229600" cy="4525963"/>
          </a:xfrm>
        </p:spPr>
        <p:txBody>
          <a:bodyPr/>
          <a:lstStyle/>
          <a:p>
            <a:r>
              <a:rPr lang="en-US" b="1" dirty="0"/>
              <a:t>Data agreement executed.</a:t>
            </a:r>
          </a:p>
          <a:p>
            <a:r>
              <a:rPr lang="en-US" b="1" dirty="0"/>
              <a:t>100 pilot records delivered to NJ-DHSTS and all records match.</a:t>
            </a:r>
          </a:p>
          <a:p>
            <a:r>
              <a:rPr lang="en-US" b="1" dirty="0"/>
              <a:t>Decision point – Further collaboration under discussion.</a:t>
            </a:r>
          </a:p>
          <a:p>
            <a:r>
              <a:rPr lang="en-US" b="1" dirty="0"/>
              <a:t>LKMv2.1 implementation in </a:t>
            </a:r>
            <a:r>
              <a:rPr lang="en-US" b="1" dirty="0" err="1"/>
              <a:t>eCOMPAS</a:t>
            </a:r>
            <a:r>
              <a:rPr lang="en-US" b="1" dirty="0"/>
              <a:t> in progress.</a:t>
            </a:r>
          </a:p>
          <a:p>
            <a:endParaRPr lang="en-US" b="1" dirty="0"/>
          </a:p>
          <a:p>
            <a:endParaRPr lang="en-US" sz="2000" dirty="0"/>
          </a:p>
        </p:txBody>
      </p:sp>
    </p:spTree>
    <p:extLst>
      <p:ext uri="{BB962C8B-B14F-4D97-AF65-F5344CB8AC3E}">
        <p14:creationId xmlns:p14="http://schemas.microsoft.com/office/powerpoint/2010/main" val="25428304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b="1" dirty="0">
                <a:solidFill>
                  <a:srgbClr val="095895"/>
                </a:solidFill>
                <a:latin typeface="+mn-lt"/>
              </a:rPr>
              <a:t>Prototype</a:t>
            </a:r>
          </a:p>
        </p:txBody>
      </p:sp>
      <p:pic>
        <p:nvPicPr>
          <p:cNvPr id="4" name="Picture 2" descr="Paterson eCOMPAS upload screen. " title="Paterson eCOMPAS"/>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tretch>
            <a:fillRect/>
          </a:stretch>
        </p:blipFill>
        <p:spPr bwMode="auto">
          <a:xfrm>
            <a:off x="1567450" y="1127716"/>
            <a:ext cx="5725324" cy="4525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23728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Aft>
                <a:spcPct val="0"/>
              </a:spcAft>
            </a:pPr>
            <a:r>
              <a:rPr lang="en-US" sz="4800" b="1" dirty="0">
                <a:solidFill>
                  <a:srgbClr val="095895"/>
                </a:solidFill>
                <a:latin typeface="+mn-lt"/>
              </a:rPr>
              <a:t>Paterson eCOMPAS LKMv2</a:t>
            </a:r>
          </a:p>
        </p:txBody>
      </p:sp>
      <p:sp>
        <p:nvSpPr>
          <p:cNvPr id="3" name="Content Placeholder 2" descr="Paterson eCOMPAS Client Management screen." title="Paterson eCOMPAS"/>
          <p:cNvSpPr>
            <a:spLocks noGrp="1"/>
          </p:cNvSpPr>
          <p:nvPr>
            <p:ph idx="1"/>
          </p:nvPr>
        </p:nvSpPr>
        <p:spPr/>
        <p:txBody>
          <a:bodyPr/>
          <a:lstStyle/>
          <a:p>
            <a:r>
              <a:rPr lang="en-US" dirty="0">
                <a:hlinkClick r:id="rId6" action="ppaction://hlinkfile"/>
              </a:rPr>
              <a:t>Link to file</a:t>
            </a:r>
            <a:endParaRPr lang="en-US" dirty="0"/>
          </a:p>
        </p:txBody>
      </p:sp>
      <p:pic>
        <p:nvPicPr>
          <p:cNvPr id="9" name="PatersonLKMv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171700" y="2096815"/>
            <a:ext cx="4800600" cy="3846786"/>
          </a:xfrm>
          <a:prstGeom prst="rect">
            <a:avLst/>
          </a:prstGeom>
        </p:spPr>
      </p:pic>
    </p:spTree>
    <p:extLst>
      <p:ext uri="{BB962C8B-B14F-4D97-AF65-F5344CB8AC3E}">
        <p14:creationId xmlns:p14="http://schemas.microsoft.com/office/powerpoint/2010/main" val="39824273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fullScrn="1">
              <p:cMediaNode vol="80000" mute="1">
                <p:cTn id="7" fill="hold" display="0">
                  <p:stCondLst>
                    <p:cond delay="indefinite"/>
                  </p:stCondLst>
                </p:cTn>
                <p:tgtEl>
                  <p:spTgt spid="9"/>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b="1" dirty="0">
                <a:solidFill>
                  <a:srgbClr val="095895"/>
                </a:solidFill>
                <a:latin typeface="+mn-lt"/>
              </a:rPr>
              <a:t>Goal 2: </a:t>
            </a:r>
            <a:r>
              <a:rPr lang="en-US" b="1" i="1" dirty="0" err="1">
                <a:solidFill>
                  <a:srgbClr val="095895"/>
                </a:solidFill>
                <a:latin typeface="+mn-lt"/>
              </a:rPr>
              <a:t>My</a:t>
            </a:r>
            <a:r>
              <a:rPr lang="en-US" b="1" dirty="0" err="1">
                <a:solidFill>
                  <a:srgbClr val="095895"/>
                </a:solidFill>
                <a:latin typeface="+mn-lt"/>
              </a:rPr>
              <a:t>CareContinuum</a:t>
            </a:r>
            <a:r>
              <a:rPr lang="en-US" b="1" dirty="0">
                <a:solidFill>
                  <a:srgbClr val="095895"/>
                </a:solidFill>
                <a:latin typeface="+mn-lt"/>
              </a:rPr>
              <a:t> Dashboard</a:t>
            </a:r>
          </a:p>
        </p:txBody>
      </p:sp>
    </p:spTree>
    <p:extLst>
      <p:ext uri="{BB962C8B-B14F-4D97-AF65-F5344CB8AC3E}">
        <p14:creationId xmlns:p14="http://schemas.microsoft.com/office/powerpoint/2010/main" val="21679568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65"/>
          <p:cNvSpPr>
            <a:spLocks noChangeArrowheads="1"/>
          </p:cNvSpPr>
          <p:nvPr/>
        </p:nvSpPr>
        <p:spPr bwMode="auto">
          <a:xfrm>
            <a:off x="-1759465" y="18866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solidFill>
                <a:prstClr val="black"/>
              </a:solidFill>
            </a:endParaRPr>
          </a:p>
        </p:txBody>
      </p:sp>
      <p:sp>
        <p:nvSpPr>
          <p:cNvPr id="6" name="AutoShape 64"/>
          <p:cNvSpPr>
            <a:spLocks noChangeAspect="1" noChangeArrowheads="1"/>
          </p:cNvSpPr>
          <p:nvPr/>
        </p:nvSpPr>
        <p:spPr bwMode="auto">
          <a:xfrm>
            <a:off x="1078604" y="144727"/>
            <a:ext cx="7622580" cy="6858002"/>
          </a:xfrm>
          <a:prstGeom prst="rect">
            <a:avLst/>
          </a:prstGeom>
          <a:solidFill>
            <a:schemeClr val="bg1"/>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7" name="Oval 63"/>
          <p:cNvSpPr>
            <a:spLocks noChangeArrowheads="1"/>
          </p:cNvSpPr>
          <p:nvPr/>
        </p:nvSpPr>
        <p:spPr bwMode="auto">
          <a:xfrm>
            <a:off x="6390298" y="3751063"/>
            <a:ext cx="1412928" cy="738119"/>
          </a:xfrm>
          <a:prstGeom prst="ellipse">
            <a:avLst/>
          </a:prstGeom>
          <a:solidFill>
            <a:schemeClr val="bg1">
              <a:lumMod val="85000"/>
            </a:schemeClr>
          </a:solidFill>
          <a:ln w="9525">
            <a:solidFill>
              <a:schemeClr val="bg1">
                <a:lumMod val="85000"/>
              </a:schemeClr>
            </a:solidFill>
            <a:round/>
            <a:headEnd/>
            <a:tailEnd/>
          </a:ln>
          <a:effectLst>
            <a:outerShdw dist="20000" dir="5400000" rotWithShape="0">
              <a:srgbClr val="000000">
                <a:alpha val="37999"/>
              </a:srgbClr>
            </a:outerShdw>
          </a:effectLst>
        </p:spPr>
        <p:txBody>
          <a:bodyPr vert="horz" wrap="square" lIns="0" tIns="0" rIns="0" bIns="0" numCol="1" anchor="t" anchorCtr="0" compatLnSpc="1">
            <a:prstTxWarp prst="textNoShape">
              <a:avLst/>
            </a:prstTxWarp>
          </a:bodyPr>
          <a:lstStyle/>
          <a:p>
            <a:pPr algn="ctr" eaLnBrk="0" fontAlgn="base" hangingPunct="0">
              <a:spcBef>
                <a:spcPct val="0"/>
              </a:spcBef>
              <a:spcAft>
                <a:spcPct val="0"/>
              </a:spcAft>
            </a:pPr>
            <a:r>
              <a:rPr lang="en-US" altLang="en-US" sz="800">
                <a:solidFill>
                  <a:prstClr val="black"/>
                </a:solidFill>
                <a:latin typeface="Calibri" panose="020F0502020204030204" pitchFamily="34" charset="0"/>
                <a:ea typeface="Times New Roman" panose="02020603050405020304" pitchFamily="18" charset="0"/>
                <a:cs typeface="Times New Roman" panose="02020603050405020304" pitchFamily="18" charset="0"/>
              </a:rPr>
              <a:t>18 Medical and Support Providers, serving 1,600 consumers</a:t>
            </a:r>
            <a:endParaRPr lang="en-US" altLang="en-US">
              <a:solidFill>
                <a:prstClr val="black"/>
              </a:solidFill>
            </a:endParaRPr>
          </a:p>
        </p:txBody>
      </p:sp>
      <p:sp>
        <p:nvSpPr>
          <p:cNvPr id="8" name="Rectangle 25"/>
          <p:cNvSpPr>
            <a:spLocks noChangeArrowheads="1"/>
          </p:cNvSpPr>
          <p:nvPr/>
        </p:nvSpPr>
        <p:spPr bwMode="auto">
          <a:xfrm>
            <a:off x="1060820" y="144728"/>
            <a:ext cx="7612248" cy="295994"/>
          </a:xfrm>
          <a:prstGeom prst="rect">
            <a:avLst/>
          </a:prstGeom>
          <a:solidFill>
            <a:schemeClr val="bg1">
              <a:lumMod val="85000"/>
            </a:schemeClr>
          </a:solidFill>
          <a:ln w="9525">
            <a:solidFill>
              <a:schemeClr val="tx1"/>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en-US" sz="1200" b="1" i="1"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My</a:t>
            </a:r>
            <a:r>
              <a:rPr lang="en-US" altLang="en-US" sz="1200" b="1"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CareContinuum</a:t>
            </a:r>
            <a:r>
              <a:rPr lang="en-US" alt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dirty="0">
              <a:solidFill>
                <a:prstClr val="black"/>
              </a:solidFill>
            </a:endParaRPr>
          </a:p>
        </p:txBody>
      </p:sp>
      <p:sp>
        <p:nvSpPr>
          <p:cNvPr id="9" name="Rounded Rectangle 151"/>
          <p:cNvSpPr>
            <a:spLocks noChangeArrowheads="1"/>
          </p:cNvSpPr>
          <p:nvPr/>
        </p:nvSpPr>
        <p:spPr bwMode="auto">
          <a:xfrm>
            <a:off x="3000047" y="5609161"/>
            <a:ext cx="3796437" cy="1281575"/>
          </a:xfrm>
          <a:prstGeom prst="roundRect">
            <a:avLst>
              <a:gd name="adj" fmla="val 16667"/>
            </a:avLst>
          </a:prstGeom>
          <a:solidFill>
            <a:schemeClr val="bg1">
              <a:lumMod val="85000"/>
            </a:schemeClr>
          </a:solidFill>
          <a:ln w="28575">
            <a:solidFill>
              <a:schemeClr val="bg1">
                <a:lumMod val="75000"/>
              </a:schemeClr>
            </a:solidFill>
            <a:round/>
            <a:headEnd/>
            <a:tailEnd/>
          </a:ln>
          <a:effectLst>
            <a:outerShdw dist="20000" dir="5400000" rotWithShape="0">
              <a:srgbClr val="000000">
                <a:alpha val="37999"/>
              </a:srgbClr>
            </a:outerShdw>
          </a:effectLst>
        </p:spPr>
        <p:txBody>
          <a:bodyPr vert="horz" wrap="square" lIns="0" tIns="73152" rIns="0" bIns="45720" numCol="1" anchor="ctr"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10" name="Text Box 2"/>
          <p:cNvSpPr txBox="1">
            <a:spLocks noChangeArrowheads="1"/>
          </p:cNvSpPr>
          <p:nvPr/>
        </p:nvSpPr>
        <p:spPr bwMode="auto">
          <a:xfrm>
            <a:off x="3348757" y="5684893"/>
            <a:ext cx="3543944" cy="1182377"/>
          </a:xfrm>
          <a:prstGeom prst="rect">
            <a:avLst/>
          </a:prstGeom>
          <a:noFill/>
          <a:ln>
            <a:noFill/>
          </a:ln>
          <a:extLst/>
        </p:spPr>
        <p:txBody>
          <a:bodyPr vert="horz" wrap="square" lIns="0" tIns="0" rIns="0" bIns="0" numCol="1" anchor="t" anchorCtr="0" compatLnSpc="1">
            <a:prstTxWarp prst="textNoShape">
              <a:avLst/>
            </a:prstTxWarp>
          </a:bodyPr>
          <a:lstStyle/>
          <a:p>
            <a:pPr eaLnBrk="0" fontAlgn="base" hangingPunct="0">
              <a:spcBef>
                <a:spcPct val="0"/>
              </a:spcBef>
              <a:spcAft>
                <a:spcPct val="0"/>
              </a:spcAft>
            </a:pP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Powerful and successful HIE and Care &amp; Treatment System</a:t>
            </a:r>
            <a:b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Outreach, Linkage, Testing, and Surveillance integrated</a:t>
            </a:r>
            <a:b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Expanded central, secure data warehouse </a:t>
            </a:r>
            <a:b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Bi-monthly aggregate State surveillance data</a:t>
            </a:r>
            <a:b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altLang="en-US" sz="1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Near real-time data from largest medical provider </a:t>
            </a: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r>
            <a:b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Partners can access real time data reporting</a:t>
            </a:r>
            <a:b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Quality Improvement activities and PDSA enabled</a:t>
            </a:r>
            <a:endParaRPr lang="en-US" altLang="en-US" dirty="0">
              <a:solidFill>
                <a:prstClr val="black"/>
              </a:solidFill>
            </a:endParaRPr>
          </a:p>
        </p:txBody>
      </p:sp>
      <p:pic>
        <p:nvPicPr>
          <p:cNvPr id="11" name="Picture 153" descr="check, checkmark, green, ok, tick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32428" y="6009682"/>
            <a:ext cx="187271" cy="154664"/>
          </a:xfrm>
          <a:prstGeom prst="rect">
            <a:avLst/>
          </a:prstGeom>
          <a:solidFill>
            <a:schemeClr val="bg1">
              <a:lumMod val="85000"/>
            </a:schemeClr>
          </a:solidFill>
          <a:ln>
            <a:solidFill>
              <a:schemeClr val="bg1">
                <a:lumMod val="75000"/>
              </a:schemeClr>
            </a:solidFill>
          </a:ln>
          <a:extLst/>
        </p:spPr>
      </p:pic>
      <p:pic>
        <p:nvPicPr>
          <p:cNvPr id="12" name="Picture 154" descr="check, checkmark, green, ok, tick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32428" y="6164346"/>
            <a:ext cx="187271" cy="154130"/>
          </a:xfrm>
          <a:prstGeom prst="rect">
            <a:avLst/>
          </a:prstGeom>
          <a:solidFill>
            <a:schemeClr val="bg1">
              <a:lumMod val="85000"/>
            </a:schemeClr>
          </a:solidFill>
          <a:ln>
            <a:solidFill>
              <a:schemeClr val="bg1">
                <a:lumMod val="75000"/>
              </a:schemeClr>
            </a:solidFill>
          </a:ln>
          <a:extLst/>
        </p:spPr>
      </p:pic>
      <p:pic>
        <p:nvPicPr>
          <p:cNvPr id="13" name="Picture 155" descr="check, checkmark, green, ok, tick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32428" y="6662470"/>
            <a:ext cx="187271" cy="154664"/>
          </a:xfrm>
          <a:prstGeom prst="rect">
            <a:avLst/>
          </a:prstGeom>
          <a:solidFill>
            <a:schemeClr val="bg1">
              <a:lumMod val="85000"/>
            </a:schemeClr>
          </a:solidFill>
          <a:ln>
            <a:solidFill>
              <a:schemeClr val="bg1">
                <a:lumMod val="75000"/>
              </a:schemeClr>
            </a:solidFill>
          </a:ln>
          <a:extLst/>
        </p:spPr>
      </p:pic>
      <p:pic>
        <p:nvPicPr>
          <p:cNvPr id="14" name="Picture 156" descr="check, checkmark, green, ok, tick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32428" y="6507806"/>
            <a:ext cx="187271" cy="154664"/>
          </a:xfrm>
          <a:prstGeom prst="rect">
            <a:avLst/>
          </a:prstGeom>
          <a:solidFill>
            <a:schemeClr val="bg1">
              <a:lumMod val="85000"/>
            </a:schemeClr>
          </a:solidFill>
          <a:ln>
            <a:solidFill>
              <a:schemeClr val="bg1">
                <a:lumMod val="75000"/>
              </a:schemeClr>
            </a:solidFill>
          </a:ln>
          <a:extLst/>
        </p:spPr>
      </p:pic>
      <p:pic>
        <p:nvPicPr>
          <p:cNvPr id="15" name="Picture 157" descr="check, checkmark, green, ok, tick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32428" y="6353142"/>
            <a:ext cx="187271" cy="154664"/>
          </a:xfrm>
          <a:prstGeom prst="rect">
            <a:avLst/>
          </a:prstGeom>
          <a:solidFill>
            <a:schemeClr val="bg1">
              <a:lumMod val="85000"/>
            </a:schemeClr>
          </a:solidFill>
          <a:ln>
            <a:solidFill>
              <a:schemeClr val="bg1">
                <a:lumMod val="75000"/>
              </a:schemeClr>
            </a:solidFill>
          </a:ln>
          <a:extLst/>
        </p:spPr>
      </p:pic>
      <p:sp>
        <p:nvSpPr>
          <p:cNvPr id="16" name="Rectangle 162"/>
          <p:cNvSpPr>
            <a:spLocks noChangeArrowheads="1"/>
          </p:cNvSpPr>
          <p:nvPr/>
        </p:nvSpPr>
        <p:spPr bwMode="auto">
          <a:xfrm>
            <a:off x="7123884" y="1997497"/>
            <a:ext cx="1365142" cy="575989"/>
          </a:xfrm>
          <a:prstGeom prst="rect">
            <a:avLst/>
          </a:prstGeom>
          <a:gradFill rotWithShape="1">
            <a:gsLst>
              <a:gs pos="0">
                <a:srgbClr val="DAFDA7"/>
              </a:gs>
              <a:gs pos="35001">
                <a:srgbClr val="E4FDC2"/>
              </a:gs>
              <a:gs pos="100000">
                <a:srgbClr val="F5FFE6"/>
              </a:gs>
            </a:gsLst>
            <a:lin ang="16200000" scaled="1"/>
          </a:gradFill>
          <a:ln w="28575">
            <a:solidFill>
              <a:srgbClr val="94B64E"/>
            </a:solidFill>
            <a:miter lim="800000"/>
            <a:headEnd/>
            <a:tailEnd/>
          </a:ln>
          <a:effectLst>
            <a:outerShdw dist="20000" dir="5400000" rotWithShape="0">
              <a:srgbClr val="000000">
                <a:alpha val="37999"/>
              </a:srgbClr>
            </a:outerShdw>
          </a:effectLst>
        </p:spPr>
        <p:txBody>
          <a:bodyPr vert="horz" wrap="square" lIns="0" tIns="73152" rIns="0" bIns="45720" numCol="1" anchor="ctr" anchorCtr="0" compatLnSpc="1">
            <a:prstTxWarp prst="textNoShape">
              <a:avLst/>
            </a:prstTxWarp>
          </a:bodyPr>
          <a:lstStyle/>
          <a:p>
            <a:pPr algn="ctr" eaLnBrk="0" fontAlgn="base" hangingPunct="0">
              <a:spcBef>
                <a:spcPct val="0"/>
              </a:spcBef>
              <a:spcAft>
                <a:spcPct val="0"/>
              </a:spcAft>
            </a:pPr>
            <a:r>
              <a:rPr lang="en-US" altLang="en-US" sz="700" b="1" i="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r>
            <a:br>
              <a:rPr lang="en-US" altLang="en-US" sz="700" b="1" i="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br>
            <a:r>
              <a:rPr lang="en-US" altLang="en-US" sz="1100" b="1" i="1"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My</a:t>
            </a:r>
            <a:r>
              <a:rPr lang="en-US" altLang="en-US" sz="1100" b="1"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CareContinuum</a:t>
            </a:r>
            <a:r>
              <a:rPr lang="en-US" altLang="en-US" sz="11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Dashboard</a:t>
            </a:r>
            <a:endParaRPr lang="en-US" altLang="en-US" dirty="0">
              <a:solidFill>
                <a:prstClr val="black"/>
              </a:solidFill>
            </a:endParaRPr>
          </a:p>
        </p:txBody>
      </p:sp>
      <p:sp>
        <p:nvSpPr>
          <p:cNvPr id="17" name="Rectangle 163"/>
          <p:cNvSpPr>
            <a:spLocks noChangeArrowheads="1"/>
          </p:cNvSpPr>
          <p:nvPr/>
        </p:nvSpPr>
        <p:spPr bwMode="auto">
          <a:xfrm>
            <a:off x="4101717" y="3629465"/>
            <a:ext cx="1627321" cy="575989"/>
          </a:xfrm>
          <a:prstGeom prst="rect">
            <a:avLst/>
          </a:prstGeom>
          <a:solidFill>
            <a:schemeClr val="bg1">
              <a:lumMod val="85000"/>
            </a:schemeClr>
          </a:solidFill>
          <a:ln w="28575">
            <a:solidFill>
              <a:schemeClr val="bg1">
                <a:lumMod val="85000"/>
              </a:schemeClr>
            </a:solidFill>
            <a:miter lim="800000"/>
            <a:headEnd/>
            <a:tailEnd/>
          </a:ln>
          <a:effectLst>
            <a:outerShdw dist="20000" dir="5400000" rotWithShape="0">
              <a:srgbClr val="000000">
                <a:alpha val="37999"/>
              </a:srgbClr>
            </a:outerShdw>
          </a:effectLst>
        </p:spPr>
        <p:txBody>
          <a:bodyPr vert="horz" wrap="square" lIns="91440" tIns="73152" rIns="91440" bIns="45720" numCol="1" anchor="ctr" anchorCtr="0" compatLnSpc="1">
            <a:prstTxWarp prst="textNoShape">
              <a:avLst/>
            </a:prstTxWarp>
          </a:bodyPr>
          <a:lstStyle/>
          <a:p>
            <a:pPr algn="ctr" eaLnBrk="0" fontAlgn="base" hangingPunct="0">
              <a:spcBef>
                <a:spcPct val="0"/>
              </a:spcBef>
              <a:spcAft>
                <a:spcPct val="0"/>
              </a:spcAft>
            </a:pPr>
            <a:r>
              <a:rPr lang="en-US" altLang="en-US" sz="6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r>
            <a:br>
              <a:rPr lang="en-US" altLang="en-US" sz="6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br>
            <a: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Low Health Literacy Patient Portal </a:t>
            </a:r>
            <a:endParaRPr lang="en-US" altLang="en-US" dirty="0">
              <a:solidFill>
                <a:prstClr val="black"/>
              </a:solidFill>
            </a:endParaRPr>
          </a:p>
        </p:txBody>
      </p:sp>
      <p:sp>
        <p:nvSpPr>
          <p:cNvPr id="18" name="Rectangle 164"/>
          <p:cNvSpPr>
            <a:spLocks noChangeArrowheads="1"/>
          </p:cNvSpPr>
          <p:nvPr/>
        </p:nvSpPr>
        <p:spPr bwMode="auto">
          <a:xfrm>
            <a:off x="4101717" y="518058"/>
            <a:ext cx="1627321" cy="590389"/>
          </a:xfrm>
          <a:prstGeom prst="rect">
            <a:avLst/>
          </a:prstGeom>
          <a:solidFill>
            <a:schemeClr val="bg1">
              <a:lumMod val="85000"/>
            </a:schemeClr>
          </a:solidFill>
          <a:ln w="28575">
            <a:solidFill>
              <a:schemeClr val="bg1">
                <a:lumMod val="85000"/>
              </a:schemeClr>
            </a:solidFill>
            <a:miter lim="800000"/>
            <a:headEnd/>
            <a:tailEnd/>
          </a:ln>
          <a:effectLst>
            <a:outerShdw dist="20000" dir="5400000" rotWithShape="0">
              <a:srgbClr val="000000">
                <a:alpha val="37999"/>
              </a:srgbClr>
            </a:outerShdw>
          </a:effectLst>
        </p:spPr>
        <p:txBody>
          <a:bodyPr vert="horz" wrap="square" lIns="91440" tIns="73152" rIns="91440" bIns="45720" numCol="1" anchor="ctr" anchorCtr="0" compatLnSpc="1">
            <a:prstTxWarp prst="textNoShape">
              <a:avLst/>
            </a:prstTxWarp>
          </a:bodyPr>
          <a:lstStyle/>
          <a:p>
            <a:pPr algn="ctr" eaLnBrk="0" fontAlgn="base" hangingPunct="0">
              <a:spcBef>
                <a:spcPct val="0"/>
              </a:spcBef>
              <a:spcAft>
                <a:spcPct val="0"/>
              </a:spcAft>
            </a:pPr>
            <a:r>
              <a:rPr lang="en-US" altLang="en-US" sz="1100"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eP</a:t>
            </a:r>
            <a: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-TAS</a:t>
            </a:r>
            <a:b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br>
            <a: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People Taking Action, Saving Lives</a:t>
            </a:r>
            <a:endParaRPr lang="en-US" altLang="en-US" dirty="0">
              <a:solidFill>
                <a:prstClr val="black"/>
              </a:solidFill>
            </a:endParaRPr>
          </a:p>
        </p:txBody>
      </p:sp>
      <p:grpSp>
        <p:nvGrpSpPr>
          <p:cNvPr id="19" name="Group 21"/>
          <p:cNvGrpSpPr>
            <a:grpSpLocks/>
          </p:cNvGrpSpPr>
          <p:nvPr/>
        </p:nvGrpSpPr>
        <p:grpSpPr bwMode="auto">
          <a:xfrm>
            <a:off x="3348758" y="1482836"/>
            <a:ext cx="3193941" cy="1718900"/>
            <a:chOff x="21854" y="10426"/>
            <a:chExt cx="31407" cy="20461"/>
          </a:xfrm>
        </p:grpSpPr>
        <p:sp>
          <p:nvSpPr>
            <p:cNvPr id="60" name="Oval 11"/>
            <p:cNvSpPr>
              <a:spLocks noChangeArrowheads="1"/>
            </p:cNvSpPr>
            <p:nvPr/>
          </p:nvSpPr>
          <p:spPr bwMode="auto">
            <a:xfrm>
              <a:off x="21854" y="10426"/>
              <a:ext cx="31407" cy="20461"/>
            </a:xfrm>
            <a:prstGeom prst="ellipse">
              <a:avLst/>
            </a:prstGeom>
            <a:solidFill>
              <a:srgbClr val="F2F2F2"/>
            </a:solidFill>
            <a:ln w="9525">
              <a:solidFill>
                <a:srgbClr val="000000"/>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grpSp>
          <p:nvGrpSpPr>
            <p:cNvPr id="61" name="Group 122"/>
            <p:cNvGrpSpPr>
              <a:grpSpLocks/>
            </p:cNvGrpSpPr>
            <p:nvPr/>
          </p:nvGrpSpPr>
          <p:grpSpPr bwMode="auto">
            <a:xfrm>
              <a:off x="22548" y="10625"/>
              <a:ext cx="28080" cy="18497"/>
              <a:chOff x="972" y="838"/>
              <a:chExt cx="28079" cy="18497"/>
            </a:xfrm>
          </p:grpSpPr>
          <p:sp>
            <p:nvSpPr>
              <p:cNvPr id="62" name="Text Box 2"/>
              <p:cNvSpPr txBox="1">
                <a:spLocks noChangeArrowheads="1"/>
              </p:cNvSpPr>
              <p:nvPr/>
            </p:nvSpPr>
            <p:spPr bwMode="auto">
              <a:xfrm>
                <a:off x="5971" y="838"/>
                <a:ext cx="23080" cy="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buFontTx/>
                  <a:buChar char="•"/>
                </a:pP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Client Level Data</a:t>
                </a:r>
                <a:endParaRPr lang="en-US" alt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a:buFontTx/>
                  <a:buChar char="•"/>
                </a:pP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Bi-Directional Health Information Exchange</a:t>
                </a:r>
                <a:endParaRPr lang="en-US" alt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a:buFontTx/>
                  <a:buChar char="•"/>
                </a:pP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Performance Indicators</a:t>
                </a:r>
                <a:endParaRPr lang="en-US" alt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a:buFontTx/>
                  <a:buChar char="•"/>
                </a:pP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Proactive Alerts &amp; </a:t>
                </a:r>
                <a:r>
                  <a:rPr lang="en-US" altLang="en-US" sz="1100" dirty="0" smtClean="0">
                    <a:solidFill>
                      <a:prstClr val="black"/>
                    </a:solidFill>
                    <a:latin typeface="Calibri" panose="020F0502020204030204" pitchFamily="34" charset="0"/>
                    <a:ea typeface="Times New Roman" panose="02020603050405020304" pitchFamily="18" charset="0"/>
                    <a:cs typeface="Calibri" panose="020F0502020204030204" pitchFamily="34" charset="0"/>
                  </a:rPr>
                  <a:t>Reminders</a:t>
                </a:r>
                <a:endParaRPr lang="en-US" alt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a:buFontTx/>
                  <a:buChar char="•"/>
                </a:pP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HRSA RSR-Compliant</a:t>
                </a:r>
                <a:endParaRPr lang="en-US" alt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a:buFontTx/>
                  <a:buChar char="•"/>
                </a:pPr>
                <a:r>
                  <a:rPr lang="en-US" altLang="en-US" sz="1100" dirty="0">
                    <a:solidFill>
                      <a:prstClr val="black"/>
                    </a:solidFill>
                    <a:latin typeface="Calibri" panose="020F0502020204030204" pitchFamily="34" charset="0"/>
                    <a:ea typeface="Times New Roman" panose="02020603050405020304" pitchFamily="18" charset="0"/>
                    <a:cs typeface="Calibri" panose="020F0502020204030204" pitchFamily="34" charset="0"/>
                  </a:rPr>
                  <a:t>Cross Agency Electronic Referrals</a:t>
                </a:r>
                <a:endParaRPr lang="en-US" alt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altLang="en-US" dirty="0">
                  <a:solidFill>
                    <a:prstClr val="black"/>
                  </a:solidFill>
                </a:endParaRPr>
              </a:p>
            </p:txBody>
          </p:sp>
          <p:grpSp>
            <p:nvGrpSpPr>
              <p:cNvPr id="63" name="Group 124"/>
              <p:cNvGrpSpPr>
                <a:grpSpLocks/>
              </p:cNvGrpSpPr>
              <p:nvPr/>
            </p:nvGrpSpPr>
            <p:grpSpPr bwMode="auto">
              <a:xfrm>
                <a:off x="972" y="6591"/>
                <a:ext cx="23224" cy="12744"/>
                <a:chOff x="972" y="6591"/>
                <a:chExt cx="23224" cy="12744"/>
              </a:xfrm>
            </p:grpSpPr>
            <p:sp>
              <p:nvSpPr>
                <p:cNvPr id="64" name="Text Box 2"/>
                <p:cNvSpPr txBox="1">
                  <a:spLocks noChangeArrowheads="1"/>
                </p:cNvSpPr>
                <p:nvPr/>
              </p:nvSpPr>
              <p:spPr bwMode="auto">
                <a:xfrm>
                  <a:off x="972" y="6591"/>
                  <a:ext cx="4572" cy="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n-US" altLang="en-US" b="1" i="1">
                      <a:solidFill>
                        <a:prstClr val="black"/>
                      </a:solidFill>
                      <a:latin typeface="Calibri" panose="020F0502020204030204" pitchFamily="34" charset="0"/>
                      <a:ea typeface="Times New Roman" panose="02020603050405020304" pitchFamily="18" charset="0"/>
                      <a:cs typeface="Times New Roman" panose="02020603050405020304" pitchFamily="18" charset="0"/>
                    </a:rPr>
                    <a:t>e2</a:t>
                  </a:r>
                  <a:endParaRPr lang="en-US" altLang="en-US">
                    <a:solidFill>
                      <a:prstClr val="black"/>
                    </a:solidFill>
                  </a:endParaRPr>
                </a:p>
              </p:txBody>
            </p:sp>
            <p:grpSp>
              <p:nvGrpSpPr>
                <p:cNvPr id="65" name="Group 129"/>
                <p:cNvGrpSpPr>
                  <a:grpSpLocks/>
                </p:cNvGrpSpPr>
                <p:nvPr/>
              </p:nvGrpSpPr>
              <p:grpSpPr bwMode="auto">
                <a:xfrm>
                  <a:off x="972" y="9896"/>
                  <a:ext cx="23224" cy="9439"/>
                  <a:chOff x="972" y="9896"/>
                  <a:chExt cx="23224" cy="9439"/>
                </a:xfrm>
              </p:grpSpPr>
              <p:pic>
                <p:nvPicPr>
                  <p:cNvPr id="66" name="Picture 130" descr="database, download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2" y="9896"/>
                    <a:ext cx="4572" cy="457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31"/>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2927" y="17049"/>
                    <a:ext cx="11269" cy="1429"/>
                  </a:xfrm>
                  <a:prstGeom prst="rect">
                    <a:avLst/>
                  </a:prstGeom>
                  <a:noFill/>
                  <a:extLst>
                    <a:ext uri="{909E8E84-426E-40DD-AFC4-6F175D3DCCD1}">
                      <a14:hiddenFill xmlns:a14="http://schemas.microsoft.com/office/drawing/2010/main">
                        <a:solidFill>
                          <a:srgbClr val="FFFFFF"/>
                        </a:solidFill>
                      </a14:hiddenFill>
                    </a:ext>
                  </a:extLst>
                </p:spPr>
              </p:pic>
              <p:sp>
                <p:nvSpPr>
                  <p:cNvPr id="68" name="Text Box 2"/>
                  <p:cNvSpPr txBox="1">
                    <a:spLocks noChangeArrowheads="1"/>
                  </p:cNvSpPr>
                  <p:nvPr/>
                </p:nvSpPr>
                <p:spPr bwMode="auto">
                  <a:xfrm>
                    <a:off x="5971" y="16768"/>
                    <a:ext cx="9562" cy="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r>
                      <a:rPr lang="en-US" altLang="en-US" sz="900" i="1">
                        <a:solidFill>
                          <a:prstClr val="black"/>
                        </a:solidFill>
                        <a:latin typeface="Calibri" panose="020F0502020204030204" pitchFamily="34" charset="0"/>
                        <a:ea typeface="Times New Roman" panose="02020603050405020304" pitchFamily="18" charset="0"/>
                        <a:cs typeface="Times New Roman" panose="02020603050405020304" pitchFamily="18" charset="0"/>
                      </a:rPr>
                      <a:t>Powered by</a:t>
                    </a:r>
                    <a:endParaRPr lang="en-US" altLang="en-US">
                      <a:solidFill>
                        <a:prstClr val="black"/>
                      </a:solidFill>
                    </a:endParaRPr>
                  </a:p>
                </p:txBody>
              </p:sp>
            </p:grpSp>
          </p:grpSp>
        </p:grpSp>
      </p:grpSp>
      <p:grpSp>
        <p:nvGrpSpPr>
          <p:cNvPr id="20" name="Group 134"/>
          <p:cNvGrpSpPr>
            <a:grpSpLocks/>
          </p:cNvGrpSpPr>
          <p:nvPr/>
        </p:nvGrpSpPr>
        <p:grpSpPr bwMode="auto">
          <a:xfrm>
            <a:off x="1249385" y="3053472"/>
            <a:ext cx="1762931" cy="475724"/>
            <a:chOff x="0" y="7772"/>
            <a:chExt cx="17338" cy="5668"/>
          </a:xfrm>
          <a:solidFill>
            <a:schemeClr val="bg1">
              <a:lumMod val="85000"/>
            </a:schemeClr>
          </a:solidFill>
        </p:grpSpPr>
        <p:sp>
          <p:nvSpPr>
            <p:cNvPr id="57" name="Rectangle 135"/>
            <p:cNvSpPr>
              <a:spLocks noChangeArrowheads="1"/>
            </p:cNvSpPr>
            <p:nvPr/>
          </p:nvSpPr>
          <p:spPr bwMode="auto">
            <a:xfrm>
              <a:off x="2286" y="10058"/>
              <a:ext cx="15052" cy="3383"/>
            </a:xfrm>
            <a:prstGeom prst="rect">
              <a:avLst/>
            </a:prstGeom>
            <a:grpFill/>
            <a:ln w="9525">
              <a:solidFill>
                <a:schemeClr val="bg1">
                  <a:lumMod val="85000"/>
                </a:schemeClr>
              </a:solidFill>
              <a:miter lim="800000"/>
              <a:headEnd/>
              <a:tailEnd/>
            </a:ln>
            <a:effectLst>
              <a:outerShdw dist="20000" dir="5400000" rotWithShape="0">
                <a:srgbClr val="000000">
                  <a:alpha val="37999"/>
                </a:srgbClr>
              </a:outerShdw>
            </a:effectLst>
          </p:spPr>
          <p:txBody>
            <a:bodyPr vert="horz" wrap="square" lIns="91440" tIns="91440" rIns="91440" bIns="45720" numCol="1" anchor="t" anchorCtr="0" compatLnSpc="1">
              <a:prstTxWarp prst="textNoShape">
                <a:avLst/>
              </a:prstTxWarp>
            </a:bodyPr>
            <a:lstStyle/>
            <a:p>
              <a:pPr algn="ctr" eaLnBrk="0" fontAlgn="base" hangingPunct="0">
                <a:spcBef>
                  <a:spcPct val="0"/>
                </a:spcBef>
                <a:spcAft>
                  <a:spcPct val="0"/>
                </a:spcAft>
              </a:pPr>
              <a:r>
                <a:rPr lang="en-US" altLang="en-US" sz="110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a:solidFill>
                  <a:prstClr val="black"/>
                </a:solidFill>
              </a:endParaRPr>
            </a:p>
          </p:txBody>
        </p:sp>
        <p:sp>
          <p:nvSpPr>
            <p:cNvPr id="58" name="Rectangle 136"/>
            <p:cNvSpPr>
              <a:spLocks noChangeArrowheads="1"/>
            </p:cNvSpPr>
            <p:nvPr/>
          </p:nvSpPr>
          <p:spPr bwMode="auto">
            <a:xfrm>
              <a:off x="1143" y="8915"/>
              <a:ext cx="15052" cy="3421"/>
            </a:xfrm>
            <a:prstGeom prst="rect">
              <a:avLst/>
            </a:prstGeom>
            <a:grpFill/>
            <a:ln w="9525">
              <a:solidFill>
                <a:schemeClr val="bg1">
                  <a:lumMod val="85000"/>
                </a:schemeClr>
              </a:solidFill>
              <a:miter lim="800000"/>
              <a:headEnd/>
              <a:tailEnd/>
            </a:ln>
            <a:effectLst>
              <a:outerShdw dist="20000" dir="5400000" rotWithShape="0">
                <a:srgbClr val="000000">
                  <a:alpha val="37999"/>
                </a:srgbClr>
              </a:outerShdw>
            </a:effectLst>
          </p:spPr>
          <p:txBody>
            <a:bodyPr vert="horz" wrap="square" lIns="91440" tIns="91440" rIns="91440" bIns="45720" numCol="1" anchor="t" anchorCtr="0" compatLnSpc="1">
              <a:prstTxWarp prst="textNoShape">
                <a:avLst/>
              </a:prstTxWarp>
            </a:bodyPr>
            <a:lstStyle/>
            <a:p>
              <a:pPr algn="ctr" eaLnBrk="0" fontAlgn="base" hangingPunct="0">
                <a:spcBef>
                  <a:spcPct val="0"/>
                </a:spcBef>
                <a:spcAft>
                  <a:spcPct val="0"/>
                </a:spcAft>
              </a:pPr>
              <a:r>
                <a:rPr lang="en-US" altLang="en-US" sz="110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a:solidFill>
                  <a:prstClr val="black"/>
                </a:solidFill>
              </a:endParaRPr>
            </a:p>
          </p:txBody>
        </p:sp>
        <p:sp>
          <p:nvSpPr>
            <p:cNvPr id="59" name="Rectangle 137"/>
            <p:cNvSpPr>
              <a:spLocks noChangeArrowheads="1"/>
            </p:cNvSpPr>
            <p:nvPr/>
          </p:nvSpPr>
          <p:spPr bwMode="auto">
            <a:xfrm>
              <a:off x="0" y="7772"/>
              <a:ext cx="14859" cy="3621"/>
            </a:xfrm>
            <a:prstGeom prst="rect">
              <a:avLst/>
            </a:prstGeom>
            <a:grpFill/>
            <a:ln w="9525">
              <a:solidFill>
                <a:schemeClr val="bg1">
                  <a:lumMod val="85000"/>
                </a:schemeClr>
              </a:solidFill>
              <a:miter lim="800000"/>
              <a:headEnd/>
              <a:tailEnd/>
            </a:ln>
            <a:effectLst>
              <a:outerShdw dist="20000" dir="5400000" rotWithShape="0">
                <a:srgbClr val="000000">
                  <a:alpha val="37999"/>
                </a:srgbClr>
              </a:outerShdw>
            </a:effectLst>
          </p:spPr>
          <p:txBody>
            <a:bodyPr vert="horz" wrap="square" lIns="91440" tIns="91440" rIns="91440" bIns="45720" numCol="1" anchor="t" anchorCtr="0" compatLnSpc="1">
              <a:prstTxWarp prst="textNoShape">
                <a:avLst/>
              </a:prstTxWarp>
            </a:bodyPr>
            <a:lstStyle/>
            <a:p>
              <a:pPr algn="ctr" eaLnBrk="0" fontAlgn="base" hangingPunct="0">
                <a:spcBef>
                  <a:spcPct val="0"/>
                </a:spcBef>
                <a:spcAft>
                  <a:spcPct val="0"/>
                </a:spcAft>
              </a:pPr>
              <a:r>
                <a:rPr lang="en-US" altLang="en-US" sz="1100" dirty="0" err="1">
                  <a:solidFill>
                    <a:prstClr val="black"/>
                  </a:solidFill>
                  <a:latin typeface="Calibri" panose="020F0502020204030204" pitchFamily="34" charset="0"/>
                  <a:cs typeface="Times New Roman" panose="02020603050405020304" pitchFamily="18" charset="0"/>
                </a:rPr>
                <a:t>eHARS</a:t>
              </a:r>
              <a:endParaRPr lang="en-US" altLang="en-US" dirty="0">
                <a:solidFill>
                  <a:prstClr val="black"/>
                </a:solidFill>
              </a:endParaRPr>
            </a:p>
          </p:txBody>
        </p:sp>
      </p:grpSp>
      <p:sp>
        <p:nvSpPr>
          <p:cNvPr id="21" name="Rectangle 138"/>
          <p:cNvSpPr>
            <a:spLocks noChangeArrowheads="1"/>
          </p:cNvSpPr>
          <p:nvPr/>
        </p:nvSpPr>
        <p:spPr bwMode="auto">
          <a:xfrm>
            <a:off x="1191264" y="1997497"/>
            <a:ext cx="1515604" cy="575989"/>
          </a:xfrm>
          <a:prstGeom prst="rect">
            <a:avLst/>
          </a:prstGeom>
          <a:solidFill>
            <a:schemeClr val="bg1">
              <a:lumMod val="85000"/>
            </a:schemeClr>
          </a:solidFill>
          <a:ln w="28575">
            <a:solidFill>
              <a:schemeClr val="bg1">
                <a:lumMod val="85000"/>
              </a:schemeClr>
            </a:solidFill>
            <a:miter lim="800000"/>
            <a:headEnd/>
            <a:tailEnd/>
          </a:ln>
          <a:effectLst>
            <a:outerShdw dist="20000" dir="5400000" rotWithShape="0">
              <a:srgbClr val="000000">
                <a:alpha val="37999"/>
              </a:srgbClr>
            </a:outerShdw>
          </a:effectLst>
        </p:spPr>
        <p:txBody>
          <a:bodyPr vert="horz" wrap="square" lIns="91440" tIns="73152" rIns="91440" bIns="45720" numCol="1" anchor="ctr" anchorCtr="0" compatLnSpc="1">
            <a:prstTxWarp prst="textNoShape">
              <a:avLst/>
            </a:prstTxWarp>
          </a:bodyPr>
          <a:lstStyle/>
          <a:p>
            <a:pPr algn="ctr" eaLnBrk="0" fontAlgn="base" hangingPunct="0">
              <a:spcBef>
                <a:spcPct val="0"/>
              </a:spcBef>
              <a:spcAft>
                <a:spcPct val="0"/>
              </a:spcAft>
            </a:pPr>
            <a: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Expanded Health Information Exchange (</a:t>
            </a:r>
            <a:r>
              <a:rPr lang="en-US" altLang="en-US" sz="1100" dirty="0" err="1">
                <a:solidFill>
                  <a:prstClr val="black"/>
                </a:solidFill>
                <a:latin typeface="Calibri" panose="020F0502020204030204" pitchFamily="34" charset="0"/>
                <a:ea typeface="Times New Roman" panose="02020603050405020304" pitchFamily="18" charset="0"/>
                <a:cs typeface="Times New Roman" panose="02020603050405020304" pitchFamily="18" charset="0"/>
              </a:rPr>
              <a:t>eHIE</a:t>
            </a:r>
            <a: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a:t>
            </a:r>
            <a:endParaRPr lang="en-US" altLang="en-US" dirty="0">
              <a:solidFill>
                <a:prstClr val="black"/>
              </a:solidFill>
            </a:endParaRPr>
          </a:p>
        </p:txBody>
      </p:sp>
      <p:grpSp>
        <p:nvGrpSpPr>
          <p:cNvPr id="22" name="Group 23"/>
          <p:cNvGrpSpPr>
            <a:grpSpLocks/>
          </p:cNvGrpSpPr>
          <p:nvPr/>
        </p:nvGrpSpPr>
        <p:grpSpPr bwMode="auto">
          <a:xfrm>
            <a:off x="1288129" y="4679045"/>
            <a:ext cx="7126634" cy="793051"/>
            <a:chOff x="1817" y="48453"/>
            <a:chExt cx="70079" cy="9443"/>
          </a:xfrm>
          <a:solidFill>
            <a:schemeClr val="bg1">
              <a:lumMod val="85000"/>
            </a:schemeClr>
          </a:solidFill>
        </p:grpSpPr>
        <p:sp>
          <p:nvSpPr>
            <p:cNvPr id="51" name="Rectangle 147"/>
            <p:cNvSpPr>
              <a:spLocks noChangeArrowheads="1"/>
            </p:cNvSpPr>
            <p:nvPr/>
          </p:nvSpPr>
          <p:spPr bwMode="auto">
            <a:xfrm>
              <a:off x="42689" y="52912"/>
              <a:ext cx="14132" cy="4984"/>
            </a:xfrm>
            <a:prstGeom prst="rect">
              <a:avLst/>
            </a:prstGeom>
            <a:grpFill/>
            <a:ln w="28575">
              <a:solidFill>
                <a:schemeClr val="bg1">
                  <a:lumMod val="85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en-US" sz="1200">
                  <a:solidFill>
                    <a:prstClr val="black"/>
                  </a:solidFill>
                  <a:latin typeface="Calibri" panose="020F0502020204030204" pitchFamily="34" charset="0"/>
                  <a:ea typeface="Times New Roman" panose="02020603050405020304" pitchFamily="18" charset="0"/>
                  <a:cs typeface="Times New Roman" panose="02020603050405020304" pitchFamily="18" charset="0"/>
                </a:rPr>
                <a:t>New Jersey Dept. of Health</a:t>
              </a:r>
              <a:endParaRPr lang="en-US" altLang="en-US">
                <a:solidFill>
                  <a:prstClr val="black"/>
                </a:solidFill>
              </a:endParaRPr>
            </a:p>
          </p:txBody>
        </p:sp>
        <p:sp>
          <p:nvSpPr>
            <p:cNvPr id="52" name="Rectangle 159"/>
            <p:cNvSpPr>
              <a:spLocks noChangeArrowheads="1"/>
            </p:cNvSpPr>
            <p:nvPr/>
          </p:nvSpPr>
          <p:spPr bwMode="auto">
            <a:xfrm>
              <a:off x="57764" y="52912"/>
              <a:ext cx="14133" cy="4984"/>
            </a:xfrm>
            <a:prstGeom prst="rect">
              <a:avLst/>
            </a:prstGeom>
            <a:grpFill/>
            <a:ln w="28575">
              <a:solidFill>
                <a:schemeClr val="bg1">
                  <a:lumMod val="85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en-US" sz="1200">
                  <a:solidFill>
                    <a:prstClr val="black"/>
                  </a:solidFill>
                  <a:latin typeface="Calibri" panose="020F0502020204030204" pitchFamily="34" charset="0"/>
                  <a:ea typeface="Times New Roman" panose="02020603050405020304" pitchFamily="18" charset="0"/>
                  <a:cs typeface="Times New Roman" panose="02020603050405020304" pitchFamily="18" charset="0"/>
                </a:rPr>
                <a:t>Clients / Patients / Consumers</a:t>
              </a:r>
              <a:endParaRPr lang="en-US" altLang="en-US">
                <a:solidFill>
                  <a:prstClr val="black"/>
                </a:solidFill>
              </a:endParaRPr>
            </a:p>
          </p:txBody>
        </p:sp>
        <p:sp>
          <p:nvSpPr>
            <p:cNvPr id="53" name="Rectangle 140"/>
            <p:cNvSpPr>
              <a:spLocks noChangeArrowheads="1"/>
            </p:cNvSpPr>
            <p:nvPr/>
          </p:nvSpPr>
          <p:spPr bwMode="auto">
            <a:xfrm>
              <a:off x="1817" y="52912"/>
              <a:ext cx="17427" cy="4984"/>
            </a:xfrm>
            <a:prstGeom prst="rect">
              <a:avLst/>
            </a:prstGeom>
            <a:grpFill/>
            <a:ln w="9525">
              <a:solidFill>
                <a:schemeClr val="bg1">
                  <a:lumMod val="85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en-US" sz="1100">
                  <a:solidFill>
                    <a:prstClr val="black"/>
                  </a:solidFill>
                  <a:latin typeface="Calibri" panose="020F0502020204030204" pitchFamily="34" charset="0"/>
                  <a:ea typeface="Times New Roman" panose="02020603050405020304" pitchFamily="18" charset="0"/>
                  <a:cs typeface="Times New Roman" panose="02020603050405020304" pitchFamily="18" charset="0"/>
                </a:rPr>
                <a:t>Bergen-Passaic Quality Management Team</a:t>
              </a:r>
              <a:endParaRPr lang="en-US" altLang="en-US">
                <a:solidFill>
                  <a:prstClr val="black"/>
                </a:solidFill>
              </a:endParaRPr>
            </a:p>
          </p:txBody>
        </p:sp>
        <p:sp>
          <p:nvSpPr>
            <p:cNvPr id="54" name="Rectangle 143"/>
            <p:cNvSpPr>
              <a:spLocks noChangeArrowheads="1"/>
            </p:cNvSpPr>
            <p:nvPr/>
          </p:nvSpPr>
          <p:spPr bwMode="auto">
            <a:xfrm>
              <a:off x="1817" y="48453"/>
              <a:ext cx="70080" cy="3327"/>
            </a:xfrm>
            <a:prstGeom prst="rect">
              <a:avLst/>
            </a:prstGeom>
            <a:grpFill/>
            <a:ln w="28575">
              <a:solidFill>
                <a:schemeClr val="bg1">
                  <a:lumMod val="85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en-US" sz="1200" b="1" i="1">
                  <a:solidFill>
                    <a:prstClr val="black"/>
                  </a:solidFill>
                  <a:latin typeface="Calibri" panose="020F0502020204030204" pitchFamily="34" charset="0"/>
                  <a:ea typeface="Times New Roman" panose="02020603050405020304" pitchFamily="18" charset="0"/>
                  <a:cs typeface="Times New Roman" panose="02020603050405020304" pitchFamily="18" charset="0"/>
                </a:rPr>
                <a:t>My</a:t>
              </a:r>
              <a:r>
                <a:rPr lang="en-US" altLang="en-US" sz="1200" b="1">
                  <a:solidFill>
                    <a:prstClr val="black"/>
                  </a:solidFill>
                  <a:latin typeface="Calibri" panose="020F0502020204030204" pitchFamily="34" charset="0"/>
                  <a:ea typeface="Times New Roman" panose="02020603050405020304" pitchFamily="18" charset="0"/>
                  <a:cs typeface="Times New Roman" panose="02020603050405020304" pitchFamily="18" charset="0"/>
                </a:rPr>
                <a:t>CareContinuum</a:t>
              </a:r>
              <a:r>
                <a:rPr lang="en-US" altLang="en-US" sz="1200">
                  <a:solidFill>
                    <a:prstClr val="black"/>
                  </a:solidFill>
                  <a:latin typeface="Calibri" panose="020F0502020204030204" pitchFamily="34" charset="0"/>
                  <a:ea typeface="Times New Roman" panose="02020603050405020304" pitchFamily="18" charset="0"/>
                  <a:cs typeface="Times New Roman" panose="02020603050405020304" pitchFamily="18" charset="0"/>
                </a:rPr>
                <a:t> Collaboratives</a:t>
              </a:r>
              <a:endParaRPr lang="en-US" altLang="en-US">
                <a:solidFill>
                  <a:prstClr val="black"/>
                </a:solidFill>
              </a:endParaRPr>
            </a:p>
          </p:txBody>
        </p:sp>
        <p:sp>
          <p:nvSpPr>
            <p:cNvPr id="55" name="Rectangle 144"/>
            <p:cNvSpPr>
              <a:spLocks noChangeArrowheads="1"/>
            </p:cNvSpPr>
            <p:nvPr/>
          </p:nvSpPr>
          <p:spPr bwMode="auto">
            <a:xfrm>
              <a:off x="20095" y="52912"/>
              <a:ext cx="9038" cy="4984"/>
            </a:xfrm>
            <a:prstGeom prst="rect">
              <a:avLst/>
            </a:prstGeom>
            <a:grpFill/>
            <a:ln w="28575">
              <a:solidFill>
                <a:schemeClr val="bg1">
                  <a:lumMod val="85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en-US" sz="1200">
                  <a:solidFill>
                    <a:prstClr val="black"/>
                  </a:solidFill>
                  <a:latin typeface="Calibri" panose="020F0502020204030204" pitchFamily="34" charset="0"/>
                  <a:ea typeface="Times New Roman" panose="02020603050405020304" pitchFamily="18" charset="0"/>
                  <a:cs typeface="Times New Roman" panose="02020603050405020304" pitchFamily="18" charset="0"/>
                </a:rPr>
                <a:t>in+care Initiative</a:t>
              </a:r>
              <a:endParaRPr lang="en-US" altLang="en-US">
                <a:solidFill>
                  <a:prstClr val="black"/>
                </a:solidFill>
              </a:endParaRPr>
            </a:p>
          </p:txBody>
        </p:sp>
        <p:sp>
          <p:nvSpPr>
            <p:cNvPr id="56" name="Rectangle 145"/>
            <p:cNvSpPr>
              <a:spLocks noChangeArrowheads="1"/>
            </p:cNvSpPr>
            <p:nvPr/>
          </p:nvSpPr>
          <p:spPr bwMode="auto">
            <a:xfrm>
              <a:off x="29910" y="52912"/>
              <a:ext cx="11875" cy="4984"/>
            </a:xfrm>
            <a:prstGeom prst="rect">
              <a:avLst/>
            </a:prstGeom>
            <a:grpFill/>
            <a:ln w="28575">
              <a:solidFill>
                <a:schemeClr val="bg1">
                  <a:lumMod val="85000"/>
                </a:schemeClr>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altLang="en-US" sz="1200">
                  <a:solidFill>
                    <a:prstClr val="black"/>
                  </a:solidFill>
                  <a:latin typeface="Calibri" panose="020F0502020204030204" pitchFamily="34" charset="0"/>
                  <a:ea typeface="Times New Roman" panose="02020603050405020304" pitchFamily="18" charset="0"/>
                  <a:cs typeface="Times New Roman" panose="02020603050405020304" pitchFamily="18" charset="0"/>
                </a:rPr>
                <a:t>NQC Cross Part Collaborative</a:t>
              </a:r>
              <a:endParaRPr lang="en-US" altLang="en-US">
                <a:solidFill>
                  <a:prstClr val="black"/>
                </a:solidFill>
              </a:endParaRPr>
            </a:p>
          </p:txBody>
        </p:sp>
      </p:grpSp>
      <p:sp>
        <p:nvSpPr>
          <p:cNvPr id="23" name="Rounded Rectangle 24"/>
          <p:cNvSpPr>
            <a:spLocks noChangeArrowheads="1"/>
          </p:cNvSpPr>
          <p:nvPr/>
        </p:nvSpPr>
        <p:spPr bwMode="auto">
          <a:xfrm>
            <a:off x="3803374" y="457259"/>
            <a:ext cx="702590" cy="178663"/>
          </a:xfrm>
          <a:prstGeom prst="roundRect">
            <a:avLst>
              <a:gd name="adj" fmla="val 16667"/>
            </a:avLst>
          </a:prstGeom>
          <a:solidFill>
            <a:schemeClr val="bg1">
              <a:lumMod val="85000"/>
            </a:schemeClr>
          </a:solidFill>
          <a:ln w="9525">
            <a:solidFill>
              <a:schemeClr val="bg1">
                <a:lumMod val="85000"/>
              </a:schemeClr>
            </a:solidFill>
            <a:round/>
            <a:headEnd/>
            <a:tailEnd/>
          </a:ln>
          <a:effectLst>
            <a:outerShdw dist="20000" dir="5400000" rotWithShape="0">
              <a:srgbClr val="000000">
                <a:alpha val="37999"/>
              </a:srgbClr>
            </a:outerShdw>
          </a:effectLst>
        </p:spPr>
        <p:txBody>
          <a:bodyPr vert="horz" wrap="square" lIns="91440" tIns="0" rIns="91440" bIns="0" numCol="1" anchor="ctr" anchorCtr="0" compatLnSpc="1">
            <a:prstTxWarp prst="textNoShape">
              <a:avLst/>
            </a:prstTxWarp>
          </a:bodyPr>
          <a:lstStyle/>
          <a:p>
            <a:pPr algn="ctr" eaLnBrk="0" fontAlgn="base" hangingPunct="0">
              <a:spcBef>
                <a:spcPct val="0"/>
              </a:spcBef>
              <a:spcAft>
                <a:spcPct val="0"/>
              </a:spcAft>
            </a:pPr>
            <a:r>
              <a:rPr lang="en-US" altLang="en-US" sz="12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Goal 3</a:t>
            </a:r>
            <a:endParaRPr lang="en-US" altLang="en-US" dirty="0">
              <a:solidFill>
                <a:prstClr val="black"/>
              </a:solidFill>
            </a:endParaRPr>
          </a:p>
        </p:txBody>
      </p:sp>
      <p:sp>
        <p:nvSpPr>
          <p:cNvPr id="24" name="Rounded Rectangle 179"/>
          <p:cNvSpPr>
            <a:spLocks noChangeArrowheads="1"/>
          </p:cNvSpPr>
          <p:nvPr/>
        </p:nvSpPr>
        <p:spPr bwMode="auto">
          <a:xfrm>
            <a:off x="1115064" y="1881765"/>
            <a:ext cx="701944" cy="178663"/>
          </a:xfrm>
          <a:prstGeom prst="roundRect">
            <a:avLst>
              <a:gd name="adj" fmla="val 16667"/>
            </a:avLst>
          </a:prstGeom>
          <a:solidFill>
            <a:schemeClr val="bg1">
              <a:lumMod val="85000"/>
            </a:schemeClr>
          </a:solidFill>
          <a:ln w="9525">
            <a:solidFill>
              <a:schemeClr val="bg1">
                <a:lumMod val="85000"/>
              </a:schemeClr>
            </a:solidFill>
            <a:round/>
            <a:headEnd/>
            <a:tailEnd/>
          </a:ln>
          <a:effectLst>
            <a:outerShdw dist="20000" dir="5400000" rotWithShape="0">
              <a:srgbClr val="000000">
                <a:alpha val="37999"/>
              </a:srgbClr>
            </a:outerShdw>
          </a:effectLst>
        </p:spPr>
        <p:txBody>
          <a:bodyPr vert="horz" wrap="square" lIns="91440" tIns="0" rIns="91440" bIns="0" numCol="1" anchor="ctr" anchorCtr="0" compatLnSpc="1">
            <a:prstTxWarp prst="textNoShape">
              <a:avLst/>
            </a:prstTxWarp>
          </a:bodyPr>
          <a:lstStyle/>
          <a:p>
            <a:pPr algn="ctr" eaLnBrk="0" fontAlgn="base" hangingPunct="0">
              <a:spcBef>
                <a:spcPct val="0"/>
              </a:spcBef>
              <a:spcAft>
                <a:spcPct val="0"/>
              </a:spcAft>
            </a:pPr>
            <a:r>
              <a:rPr lang="en-US" altLang="en-US" sz="12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Goal 1</a:t>
            </a:r>
            <a:endParaRPr lang="en-US" altLang="en-US" dirty="0">
              <a:solidFill>
                <a:prstClr val="black"/>
              </a:solidFill>
            </a:endParaRPr>
          </a:p>
        </p:txBody>
      </p:sp>
      <p:sp>
        <p:nvSpPr>
          <p:cNvPr id="25" name="Rounded Rectangle 180"/>
          <p:cNvSpPr>
            <a:spLocks noChangeArrowheads="1"/>
          </p:cNvSpPr>
          <p:nvPr/>
        </p:nvSpPr>
        <p:spPr bwMode="auto">
          <a:xfrm>
            <a:off x="7007647" y="1901495"/>
            <a:ext cx="702590" cy="178663"/>
          </a:xfrm>
          <a:prstGeom prst="roundRect">
            <a:avLst>
              <a:gd name="adj" fmla="val 16667"/>
            </a:avLst>
          </a:prstGeom>
          <a:gradFill rotWithShape="1">
            <a:gsLst>
              <a:gs pos="0">
                <a:srgbClr val="FFBE86"/>
              </a:gs>
              <a:gs pos="35001">
                <a:srgbClr val="FFD0AA"/>
              </a:gs>
              <a:gs pos="100000">
                <a:srgbClr val="FFEBDB"/>
              </a:gs>
            </a:gsLst>
            <a:lin ang="16200000" scaled="1"/>
          </a:gradFill>
          <a:ln w="9525">
            <a:solidFill>
              <a:srgbClr val="F68C36"/>
            </a:solidFill>
            <a:round/>
            <a:headEnd/>
            <a:tailEnd/>
          </a:ln>
          <a:effectLst>
            <a:outerShdw dist="20000" dir="5400000" rotWithShape="0">
              <a:srgbClr val="000000">
                <a:alpha val="37999"/>
              </a:srgbClr>
            </a:outerShdw>
          </a:effectLst>
        </p:spPr>
        <p:txBody>
          <a:bodyPr vert="horz" wrap="square" lIns="91440" tIns="0" rIns="91440" bIns="0" numCol="1" anchor="ctr" anchorCtr="0" compatLnSpc="1">
            <a:prstTxWarp prst="textNoShape">
              <a:avLst/>
            </a:prstTxWarp>
          </a:bodyPr>
          <a:lstStyle/>
          <a:p>
            <a:pPr algn="ctr" eaLnBrk="0" fontAlgn="base" hangingPunct="0">
              <a:spcBef>
                <a:spcPct val="0"/>
              </a:spcBef>
              <a:spcAft>
                <a:spcPct val="0"/>
              </a:spcAft>
            </a:pPr>
            <a:r>
              <a:rPr lang="en-US" altLang="en-US" sz="12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Goal 2</a:t>
            </a:r>
            <a:endParaRPr lang="en-US" altLang="en-US" dirty="0">
              <a:solidFill>
                <a:prstClr val="black"/>
              </a:solidFill>
            </a:endParaRPr>
          </a:p>
        </p:txBody>
      </p:sp>
      <p:sp>
        <p:nvSpPr>
          <p:cNvPr id="26" name="Rounded Rectangle 181"/>
          <p:cNvSpPr>
            <a:spLocks noChangeArrowheads="1"/>
          </p:cNvSpPr>
          <p:nvPr/>
        </p:nvSpPr>
        <p:spPr bwMode="auto">
          <a:xfrm>
            <a:off x="3944151" y="3495064"/>
            <a:ext cx="701944" cy="178130"/>
          </a:xfrm>
          <a:prstGeom prst="roundRect">
            <a:avLst>
              <a:gd name="adj" fmla="val 16667"/>
            </a:avLst>
          </a:prstGeom>
          <a:solidFill>
            <a:schemeClr val="bg1">
              <a:lumMod val="85000"/>
            </a:schemeClr>
          </a:solidFill>
          <a:ln w="9525">
            <a:solidFill>
              <a:schemeClr val="bg1">
                <a:lumMod val="85000"/>
              </a:schemeClr>
            </a:solidFill>
            <a:round/>
            <a:headEnd/>
            <a:tailEnd/>
          </a:ln>
          <a:effectLst>
            <a:outerShdw dist="20000" dir="5400000" rotWithShape="0">
              <a:srgbClr val="000000">
                <a:alpha val="37999"/>
              </a:srgbClr>
            </a:outerShdw>
          </a:effectLst>
        </p:spPr>
        <p:txBody>
          <a:bodyPr vert="horz" wrap="square" lIns="91440" tIns="0" rIns="91440" bIns="0" numCol="1" anchor="ctr" anchorCtr="0" compatLnSpc="1">
            <a:prstTxWarp prst="textNoShape">
              <a:avLst/>
            </a:prstTxWarp>
          </a:bodyPr>
          <a:lstStyle/>
          <a:p>
            <a:pPr algn="ctr" eaLnBrk="0" fontAlgn="base" hangingPunct="0">
              <a:spcBef>
                <a:spcPct val="0"/>
              </a:spcBef>
              <a:spcAft>
                <a:spcPct val="0"/>
              </a:spcAft>
            </a:pPr>
            <a:r>
              <a:rPr lang="en-US" altLang="en-US" sz="1200" b="1">
                <a:solidFill>
                  <a:prstClr val="black"/>
                </a:solidFill>
                <a:latin typeface="Calibri" panose="020F0502020204030204" pitchFamily="34" charset="0"/>
                <a:ea typeface="Times New Roman" panose="02020603050405020304" pitchFamily="18" charset="0"/>
                <a:cs typeface="Times New Roman" panose="02020603050405020304" pitchFamily="18" charset="0"/>
              </a:rPr>
              <a:t>Goal 4</a:t>
            </a:r>
            <a:endParaRPr lang="en-US" altLang="en-US">
              <a:solidFill>
                <a:prstClr val="black"/>
              </a:solidFill>
            </a:endParaRPr>
          </a:p>
        </p:txBody>
      </p:sp>
      <p:sp>
        <p:nvSpPr>
          <p:cNvPr id="27" name="Rounded Rectangle 183"/>
          <p:cNvSpPr>
            <a:spLocks noChangeArrowheads="1"/>
          </p:cNvSpPr>
          <p:nvPr/>
        </p:nvSpPr>
        <p:spPr bwMode="auto">
          <a:xfrm>
            <a:off x="1249383" y="4600113"/>
            <a:ext cx="701944" cy="178663"/>
          </a:xfrm>
          <a:prstGeom prst="roundRect">
            <a:avLst>
              <a:gd name="adj" fmla="val 16667"/>
            </a:avLst>
          </a:prstGeom>
          <a:solidFill>
            <a:schemeClr val="bg1">
              <a:lumMod val="85000"/>
            </a:schemeClr>
          </a:solidFill>
          <a:ln w="9525">
            <a:solidFill>
              <a:schemeClr val="bg1">
                <a:lumMod val="85000"/>
              </a:schemeClr>
            </a:solidFill>
            <a:round/>
            <a:headEnd/>
            <a:tailEnd/>
          </a:ln>
          <a:effectLst>
            <a:outerShdw dist="20000" dir="5400000" rotWithShape="0">
              <a:srgbClr val="000000">
                <a:alpha val="37999"/>
              </a:srgbClr>
            </a:outerShdw>
          </a:effectLst>
        </p:spPr>
        <p:txBody>
          <a:bodyPr vert="horz" wrap="square" lIns="91440" tIns="0" rIns="91440" bIns="0" numCol="1" anchor="ctr" anchorCtr="0" compatLnSpc="1">
            <a:prstTxWarp prst="textNoShape">
              <a:avLst/>
            </a:prstTxWarp>
          </a:bodyPr>
          <a:lstStyle/>
          <a:p>
            <a:pPr algn="ctr" eaLnBrk="0" fontAlgn="base" hangingPunct="0">
              <a:spcBef>
                <a:spcPct val="0"/>
              </a:spcBef>
              <a:spcAft>
                <a:spcPct val="0"/>
              </a:spcAft>
            </a:pPr>
            <a:r>
              <a:rPr lang="en-US" altLang="en-US" sz="1200" b="1">
                <a:solidFill>
                  <a:prstClr val="black"/>
                </a:solidFill>
                <a:latin typeface="Calibri" panose="020F0502020204030204" pitchFamily="34" charset="0"/>
                <a:ea typeface="Times New Roman" panose="02020603050405020304" pitchFamily="18" charset="0"/>
                <a:cs typeface="Times New Roman" panose="02020603050405020304" pitchFamily="18" charset="0"/>
              </a:rPr>
              <a:t>Goal 5</a:t>
            </a:r>
            <a:endParaRPr lang="en-US" altLang="en-US">
              <a:solidFill>
                <a:prstClr val="black"/>
              </a:solidFill>
            </a:endParaRPr>
          </a:p>
        </p:txBody>
      </p:sp>
      <p:sp>
        <p:nvSpPr>
          <p:cNvPr id="28" name="Straight Arrow Connector 31"/>
          <p:cNvSpPr>
            <a:spLocks noChangeShapeType="1"/>
          </p:cNvSpPr>
          <p:nvPr/>
        </p:nvSpPr>
        <p:spPr bwMode="auto">
          <a:xfrm>
            <a:off x="2706868" y="2285487"/>
            <a:ext cx="581186" cy="0"/>
          </a:xfrm>
          <a:prstGeom prst="straightConnector1">
            <a:avLst/>
          </a:prstGeom>
          <a:noFill/>
          <a:ln w="25400">
            <a:solidFill>
              <a:schemeClr val="bg1">
                <a:lumMod val="85000"/>
              </a:schemeClr>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29" name="Straight Arrow Connector 184"/>
          <p:cNvSpPr>
            <a:spLocks noChangeShapeType="1"/>
          </p:cNvSpPr>
          <p:nvPr/>
        </p:nvSpPr>
        <p:spPr bwMode="auto">
          <a:xfrm>
            <a:off x="6542698" y="2285487"/>
            <a:ext cx="581186" cy="0"/>
          </a:xfrm>
          <a:prstGeom prst="straightConnector1">
            <a:avLst/>
          </a:prstGeom>
          <a:noFill/>
          <a:ln w="25400">
            <a:solidFill>
              <a:srgbClr val="9BBB59"/>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30" name="Straight Arrow Connector 185"/>
          <p:cNvSpPr>
            <a:spLocks noChangeShapeType="1"/>
          </p:cNvSpPr>
          <p:nvPr/>
        </p:nvSpPr>
        <p:spPr bwMode="auto">
          <a:xfrm flipV="1">
            <a:off x="4915376" y="1108447"/>
            <a:ext cx="0" cy="279995"/>
          </a:xfrm>
          <a:prstGeom prst="straightConnector1">
            <a:avLst/>
          </a:prstGeom>
          <a:noFill/>
          <a:ln w="25400">
            <a:solidFill>
              <a:schemeClr val="bg1">
                <a:lumMod val="85000"/>
              </a:schemeClr>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31" name="Straight Arrow Connector 186"/>
          <p:cNvSpPr>
            <a:spLocks noChangeShapeType="1"/>
          </p:cNvSpPr>
          <p:nvPr/>
        </p:nvSpPr>
        <p:spPr bwMode="auto">
          <a:xfrm flipH="1" flipV="1">
            <a:off x="4900526" y="3218269"/>
            <a:ext cx="14853" cy="411192"/>
          </a:xfrm>
          <a:prstGeom prst="straightConnector1">
            <a:avLst/>
          </a:prstGeom>
          <a:noFill/>
          <a:ln w="25400">
            <a:solidFill>
              <a:schemeClr val="bg1">
                <a:lumMod val="85000"/>
              </a:schemeClr>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32" name="Straight Arrow Connector 187"/>
          <p:cNvSpPr>
            <a:spLocks noChangeShapeType="1"/>
          </p:cNvSpPr>
          <p:nvPr/>
        </p:nvSpPr>
        <p:spPr bwMode="auto">
          <a:xfrm flipV="1">
            <a:off x="2004925" y="2573485"/>
            <a:ext cx="4520" cy="479991"/>
          </a:xfrm>
          <a:prstGeom prst="straightConnector1">
            <a:avLst/>
          </a:prstGeom>
          <a:noFill/>
          <a:ln w="25400">
            <a:solidFill>
              <a:schemeClr val="bg1">
                <a:lumMod val="85000"/>
              </a:schemeClr>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33" name="Straight Arrow Connector 188"/>
          <p:cNvSpPr>
            <a:spLocks noChangeShapeType="1"/>
          </p:cNvSpPr>
          <p:nvPr/>
        </p:nvSpPr>
        <p:spPr bwMode="auto">
          <a:xfrm flipV="1">
            <a:off x="2009445" y="1517504"/>
            <a:ext cx="0" cy="479991"/>
          </a:xfrm>
          <a:prstGeom prst="straightConnector1">
            <a:avLst/>
          </a:prstGeom>
          <a:noFill/>
          <a:ln w="25400">
            <a:solidFill>
              <a:schemeClr val="bg1">
                <a:lumMod val="85000"/>
              </a:schemeClr>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34" name="Text Box 2"/>
          <p:cNvSpPr txBox="1">
            <a:spLocks noChangeArrowheads="1"/>
          </p:cNvSpPr>
          <p:nvPr/>
        </p:nvSpPr>
        <p:spPr bwMode="auto">
          <a:xfrm>
            <a:off x="2094686" y="1616166"/>
            <a:ext cx="1049364" cy="338554"/>
          </a:xfrm>
          <a:prstGeom prst="rect">
            <a:avLst/>
          </a:prstGeom>
          <a:solidFill>
            <a:schemeClr val="bg1">
              <a:lumMod val="85000"/>
            </a:schemeClr>
          </a:solidFill>
          <a:ln>
            <a:solidFill>
              <a:schemeClr val="bg1">
                <a:lumMod val="85000"/>
              </a:schemeClr>
            </a:solidFill>
          </a:ln>
          <a:extLst/>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1100">
                <a:solidFill>
                  <a:srgbClr val="4F6228"/>
                </a:solidFill>
                <a:latin typeface="Calibri" panose="020F0502020204030204" pitchFamily="34" charset="0"/>
                <a:ea typeface="Times New Roman" panose="02020603050405020304" pitchFamily="18" charset="0"/>
                <a:cs typeface="Calibri" panose="020F0502020204030204" pitchFamily="34" charset="0"/>
              </a:rPr>
              <a:t>Testing Data +</a:t>
            </a:r>
            <a:br>
              <a:rPr lang="en-US" altLang="en-US" sz="1100">
                <a:solidFill>
                  <a:srgbClr val="4F6228"/>
                </a:solidFill>
                <a:latin typeface="Calibri" panose="020F0502020204030204" pitchFamily="34" charset="0"/>
                <a:ea typeface="Times New Roman" panose="02020603050405020304" pitchFamily="18" charset="0"/>
                <a:cs typeface="Calibri" panose="020F0502020204030204" pitchFamily="34" charset="0"/>
              </a:rPr>
            </a:br>
            <a:r>
              <a:rPr lang="en-US" altLang="en-US" sz="1100">
                <a:solidFill>
                  <a:srgbClr val="4F6228"/>
                </a:solidFill>
                <a:latin typeface="Calibri" panose="020F0502020204030204" pitchFamily="34" charset="0"/>
                <a:ea typeface="Times New Roman" panose="02020603050405020304" pitchFamily="18" charset="0"/>
                <a:cs typeface="Calibri" panose="020F0502020204030204" pitchFamily="34" charset="0"/>
              </a:rPr>
              <a:t>Care Data</a:t>
            </a:r>
            <a:endParaRPr lang="en-US" altLang="en-US">
              <a:solidFill>
                <a:prstClr val="black"/>
              </a:solidFill>
            </a:endParaRPr>
          </a:p>
        </p:txBody>
      </p:sp>
      <p:sp>
        <p:nvSpPr>
          <p:cNvPr id="35" name="Text Box 2"/>
          <p:cNvSpPr txBox="1">
            <a:spLocks noChangeArrowheads="1"/>
          </p:cNvSpPr>
          <p:nvPr/>
        </p:nvSpPr>
        <p:spPr bwMode="auto">
          <a:xfrm>
            <a:off x="2094686" y="2704683"/>
            <a:ext cx="1128147" cy="169277"/>
          </a:xfrm>
          <a:prstGeom prst="rect">
            <a:avLst/>
          </a:prstGeom>
          <a:solidFill>
            <a:schemeClr val="bg1">
              <a:lumMod val="85000"/>
            </a:schemeClr>
          </a:solidFill>
          <a:ln>
            <a:solidFill>
              <a:schemeClr val="bg1">
                <a:lumMod val="85000"/>
              </a:schemeClr>
            </a:solidFill>
          </a:ln>
          <a:extLst/>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1100" dirty="0">
                <a:solidFill>
                  <a:srgbClr val="4F6228"/>
                </a:solidFill>
                <a:latin typeface="Calibri" panose="020F0502020204030204" pitchFamily="34" charset="0"/>
                <a:ea typeface="Times New Roman" panose="02020603050405020304" pitchFamily="18" charset="0"/>
                <a:cs typeface="Calibri" panose="020F0502020204030204" pitchFamily="34" charset="0"/>
              </a:rPr>
              <a:t>Surveillance Data</a:t>
            </a:r>
            <a:endParaRPr lang="en-US" altLang="en-US" dirty="0">
              <a:solidFill>
                <a:prstClr val="black"/>
              </a:solidFill>
            </a:endParaRPr>
          </a:p>
        </p:txBody>
      </p:sp>
      <p:sp>
        <p:nvSpPr>
          <p:cNvPr id="36" name="Text Box 2"/>
          <p:cNvSpPr txBox="1">
            <a:spLocks noChangeArrowheads="1"/>
          </p:cNvSpPr>
          <p:nvPr/>
        </p:nvSpPr>
        <p:spPr bwMode="auto">
          <a:xfrm>
            <a:off x="5958282" y="1095110"/>
            <a:ext cx="1049364" cy="338554"/>
          </a:xfrm>
          <a:prstGeom prst="rect">
            <a:avLst/>
          </a:prstGeom>
          <a:solidFill>
            <a:schemeClr val="bg1">
              <a:lumMod val="85000"/>
            </a:schemeClr>
          </a:solidFill>
          <a:ln>
            <a:solidFill>
              <a:schemeClr val="bg1">
                <a:lumMod val="85000"/>
              </a:schemeClr>
            </a:solidFill>
          </a:ln>
          <a:extLst/>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1100">
                <a:solidFill>
                  <a:srgbClr val="4F6228"/>
                </a:solidFill>
                <a:latin typeface="Calibri" panose="020F0502020204030204" pitchFamily="34" charset="0"/>
                <a:ea typeface="Times New Roman" panose="02020603050405020304" pitchFamily="18" charset="0"/>
                <a:cs typeface="Calibri" panose="020F0502020204030204" pitchFamily="34" charset="0"/>
              </a:rPr>
              <a:t>Outreach Data +</a:t>
            </a:r>
            <a:br>
              <a:rPr lang="en-US" altLang="en-US" sz="1100">
                <a:solidFill>
                  <a:srgbClr val="4F6228"/>
                </a:solidFill>
                <a:latin typeface="Calibri" panose="020F0502020204030204" pitchFamily="34" charset="0"/>
                <a:ea typeface="Times New Roman" panose="02020603050405020304" pitchFamily="18" charset="0"/>
                <a:cs typeface="Calibri" panose="020F0502020204030204" pitchFamily="34" charset="0"/>
              </a:rPr>
            </a:br>
            <a:r>
              <a:rPr lang="en-US" altLang="en-US" sz="1100">
                <a:solidFill>
                  <a:srgbClr val="4F6228"/>
                </a:solidFill>
                <a:latin typeface="Calibri" panose="020F0502020204030204" pitchFamily="34" charset="0"/>
                <a:ea typeface="Times New Roman" panose="02020603050405020304" pitchFamily="18" charset="0"/>
                <a:cs typeface="Calibri" panose="020F0502020204030204" pitchFamily="34" charset="0"/>
              </a:rPr>
              <a:t>Linkage Data</a:t>
            </a:r>
            <a:endParaRPr lang="en-US" altLang="en-US">
              <a:solidFill>
                <a:prstClr val="black"/>
              </a:solidFill>
            </a:endParaRPr>
          </a:p>
        </p:txBody>
      </p:sp>
      <p:sp>
        <p:nvSpPr>
          <p:cNvPr id="37" name="Text Box 2"/>
          <p:cNvSpPr txBox="1">
            <a:spLocks noChangeArrowheads="1"/>
          </p:cNvSpPr>
          <p:nvPr/>
        </p:nvSpPr>
        <p:spPr bwMode="auto">
          <a:xfrm>
            <a:off x="6391590" y="2861476"/>
            <a:ext cx="907942" cy="52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eaLnBrk="0" fontAlgn="base" hangingPunct="0">
              <a:spcBef>
                <a:spcPct val="0"/>
              </a:spcBef>
              <a:spcAft>
                <a:spcPct val="0"/>
              </a:spcAft>
            </a:pPr>
            <a:r>
              <a:rPr lang="en-US" altLang="en-US" sz="1100" dirty="0">
                <a:solidFill>
                  <a:srgbClr val="4F6228"/>
                </a:solidFill>
                <a:latin typeface="Calibri" panose="020F0502020204030204" pitchFamily="34" charset="0"/>
                <a:ea typeface="Times New Roman" panose="02020603050405020304" pitchFamily="18" charset="0"/>
                <a:cs typeface="Calibri" panose="020F0502020204030204" pitchFamily="34" charset="0"/>
              </a:rPr>
              <a:t>Full Care Continuum Data</a:t>
            </a:r>
            <a:endParaRPr lang="en-US" altLang="en-US" dirty="0">
              <a:solidFill>
                <a:prstClr val="black"/>
              </a:solidFill>
            </a:endParaRPr>
          </a:p>
        </p:txBody>
      </p:sp>
      <p:sp>
        <p:nvSpPr>
          <p:cNvPr id="38" name="Straight Arrow Connector 37"/>
          <p:cNvSpPr>
            <a:spLocks noChangeShapeType="1"/>
          </p:cNvSpPr>
          <p:nvPr/>
        </p:nvSpPr>
        <p:spPr bwMode="auto">
          <a:xfrm>
            <a:off x="5053571" y="1270040"/>
            <a:ext cx="904713" cy="0"/>
          </a:xfrm>
          <a:prstGeom prst="straightConnector1">
            <a:avLst/>
          </a:prstGeom>
          <a:noFill/>
          <a:ln w="9525">
            <a:solidFill>
              <a:schemeClr val="bg1">
                <a:lumMod val="85000"/>
              </a:schemeClr>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39" name="Straight Arrow Connector 193"/>
          <p:cNvSpPr>
            <a:spLocks noChangeShapeType="1"/>
          </p:cNvSpPr>
          <p:nvPr/>
        </p:nvSpPr>
        <p:spPr bwMode="auto">
          <a:xfrm flipV="1">
            <a:off x="6827479" y="2360156"/>
            <a:ext cx="0" cy="422925"/>
          </a:xfrm>
          <a:prstGeom prst="straightConnector1">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40" name="Text Box 2"/>
          <p:cNvSpPr txBox="1">
            <a:spLocks noChangeArrowheads="1"/>
          </p:cNvSpPr>
          <p:nvPr/>
        </p:nvSpPr>
        <p:spPr bwMode="auto">
          <a:xfrm>
            <a:off x="5006430" y="3344671"/>
            <a:ext cx="1278610" cy="276999"/>
          </a:xfrm>
          <a:prstGeom prst="rect">
            <a:avLst/>
          </a:prstGeom>
          <a:solidFill>
            <a:schemeClr val="bg1">
              <a:lumMod val="85000"/>
            </a:schemeClr>
          </a:solidFill>
          <a:ln>
            <a:solidFill>
              <a:schemeClr val="bg1">
                <a:lumMod val="85000"/>
              </a:schemeClr>
            </a:solidFill>
          </a:ln>
          <a:extLst/>
        </p:spPr>
        <p:txBody>
          <a:bodyPr vert="horz" wrap="square" lIns="0" tIns="0" rIns="0" bIns="0" numCol="1" anchor="t" anchorCtr="0" compatLnSpc="1">
            <a:prstTxWarp prst="textNoShape">
              <a:avLst/>
            </a:prstTxWarp>
            <a:spAutoFit/>
          </a:bodyPr>
          <a:lstStyle/>
          <a:p>
            <a:pPr eaLnBrk="0" fontAlgn="base" hangingPunct="0">
              <a:spcBef>
                <a:spcPct val="0"/>
              </a:spcBef>
              <a:spcAft>
                <a:spcPct val="0"/>
              </a:spcAft>
            </a:pPr>
            <a:r>
              <a:rPr lang="en-US" altLang="en-US" sz="900" dirty="0">
                <a:solidFill>
                  <a:srgbClr val="4F6228"/>
                </a:solidFill>
                <a:latin typeface="Calibri" panose="020F0502020204030204" pitchFamily="34" charset="0"/>
                <a:ea typeface="Times New Roman" panose="02020603050405020304" pitchFamily="18" charset="0"/>
                <a:cs typeface="Calibri" panose="020F0502020204030204" pitchFamily="34" charset="0"/>
              </a:rPr>
              <a:t>Personal Health Record Data</a:t>
            </a:r>
            <a:endParaRPr lang="en-US" altLang="en-US" dirty="0">
              <a:solidFill>
                <a:prstClr val="black"/>
              </a:solidFill>
            </a:endParaRPr>
          </a:p>
        </p:txBody>
      </p:sp>
      <p:sp>
        <p:nvSpPr>
          <p:cNvPr id="41" name="Straight Arrow Connector 186"/>
          <p:cNvSpPr>
            <a:spLocks noChangeShapeType="1"/>
          </p:cNvSpPr>
          <p:nvPr/>
        </p:nvSpPr>
        <p:spPr bwMode="auto">
          <a:xfrm flipH="1" flipV="1">
            <a:off x="2009447" y="4248649"/>
            <a:ext cx="14853" cy="411192"/>
          </a:xfrm>
          <a:prstGeom prst="straightConnector1">
            <a:avLst/>
          </a:prstGeom>
          <a:noFill/>
          <a:ln w="25400">
            <a:solidFill>
              <a:schemeClr val="bg1">
                <a:lumMod val="85000"/>
              </a:schemeClr>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42" name="Straight Arrow Connector 186"/>
          <p:cNvSpPr>
            <a:spLocks noChangeShapeType="1"/>
          </p:cNvSpPr>
          <p:nvPr/>
        </p:nvSpPr>
        <p:spPr bwMode="auto">
          <a:xfrm flipH="1" flipV="1">
            <a:off x="4900526" y="4248649"/>
            <a:ext cx="14853" cy="411192"/>
          </a:xfrm>
          <a:prstGeom prst="straightConnector1">
            <a:avLst/>
          </a:prstGeom>
          <a:noFill/>
          <a:ln w="25400">
            <a:solidFill>
              <a:schemeClr val="bg1">
                <a:lumMod val="85000"/>
              </a:schemeClr>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43" name="Straight Arrow Connector 186"/>
          <p:cNvSpPr>
            <a:spLocks noChangeShapeType="1"/>
          </p:cNvSpPr>
          <p:nvPr/>
        </p:nvSpPr>
        <p:spPr bwMode="auto">
          <a:xfrm flipH="1" flipV="1">
            <a:off x="7783853" y="4248649"/>
            <a:ext cx="14853" cy="411192"/>
          </a:xfrm>
          <a:prstGeom prst="straightConnector1">
            <a:avLst/>
          </a:prstGeom>
          <a:noFill/>
          <a:ln w="25400">
            <a:solidFill>
              <a:schemeClr val="bg1">
                <a:lumMod val="85000"/>
              </a:schemeClr>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pic>
        <p:nvPicPr>
          <p:cNvPr id="44" name="Picture 153" descr="check, checkmark, green, ok, tick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24679" y="5856085"/>
            <a:ext cx="187271" cy="154664"/>
          </a:xfrm>
          <a:prstGeom prst="rect">
            <a:avLst/>
          </a:prstGeom>
          <a:solidFill>
            <a:schemeClr val="bg1">
              <a:lumMod val="85000"/>
            </a:schemeClr>
          </a:solidFill>
          <a:ln>
            <a:solidFill>
              <a:schemeClr val="bg1">
                <a:lumMod val="75000"/>
              </a:schemeClr>
            </a:solidFill>
          </a:ln>
          <a:extLst/>
        </p:spPr>
      </p:pic>
      <p:pic>
        <p:nvPicPr>
          <p:cNvPr id="45" name="Picture 153" descr="check, checkmark, green, ok, tick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24679" y="5689688"/>
            <a:ext cx="187271" cy="154664"/>
          </a:xfrm>
          <a:prstGeom prst="rect">
            <a:avLst/>
          </a:prstGeom>
          <a:solidFill>
            <a:schemeClr val="bg1">
              <a:lumMod val="85000"/>
            </a:schemeClr>
          </a:solidFill>
          <a:ln>
            <a:solidFill>
              <a:schemeClr val="bg1">
                <a:lumMod val="75000"/>
              </a:schemeClr>
            </a:solidFill>
          </a:ln>
          <a:extLst/>
        </p:spPr>
      </p:pic>
      <p:sp>
        <p:nvSpPr>
          <p:cNvPr id="46" name="Text Box 2"/>
          <p:cNvSpPr txBox="1">
            <a:spLocks noChangeArrowheads="1"/>
          </p:cNvSpPr>
          <p:nvPr/>
        </p:nvSpPr>
        <p:spPr bwMode="auto">
          <a:xfrm>
            <a:off x="3728465" y="3022010"/>
            <a:ext cx="2347347" cy="153597"/>
          </a:xfrm>
          <a:prstGeom prst="rect">
            <a:avLst/>
          </a:prstGeom>
          <a:noFill/>
          <a:ln>
            <a:noFill/>
          </a:ln>
          <a:extLst/>
        </p:spPr>
        <p:txBody>
          <a:bodyPr vert="horz" wrap="square" lIns="91440" tIns="0" rIns="91440" bIns="0" numCol="1" anchor="t" anchorCtr="0" compatLnSpc="1">
            <a:prstTxWarp prst="textNoShape">
              <a:avLst/>
            </a:prstTxWarp>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algn="ctr"/>
            <a:r>
              <a:rPr lang="en-US" altLang="en-US" sz="900">
                <a:solidFill>
                  <a:prstClr val="black"/>
                </a:solidFill>
                <a:latin typeface="Calibri" panose="020F0502020204030204" pitchFamily="34" charset="0"/>
                <a:ea typeface="Times New Roman" panose="02020603050405020304" pitchFamily="18" charset="0"/>
                <a:cs typeface="Calibri" panose="020F0502020204030204" pitchFamily="34" charset="0"/>
              </a:rPr>
              <a:t>SaaS</a:t>
            </a:r>
            <a:endParaRPr lang="en-US" altLang="en-US">
              <a:solidFill>
                <a:prstClr val="black"/>
              </a:solidFill>
            </a:endParaRPr>
          </a:p>
        </p:txBody>
      </p:sp>
      <p:sp>
        <p:nvSpPr>
          <p:cNvPr id="47" name="Straight Arrow Connector 186"/>
          <p:cNvSpPr>
            <a:spLocks noChangeShapeType="1"/>
          </p:cNvSpPr>
          <p:nvPr/>
        </p:nvSpPr>
        <p:spPr bwMode="auto">
          <a:xfrm flipH="1" flipV="1">
            <a:off x="6066127" y="2936145"/>
            <a:ext cx="437827" cy="801585"/>
          </a:xfrm>
          <a:prstGeom prst="straightConnector1">
            <a:avLst/>
          </a:prstGeom>
          <a:noFill/>
          <a:ln w="25400">
            <a:solidFill>
              <a:schemeClr val="bg1">
                <a:lumMod val="85000"/>
              </a:schemeClr>
            </a:solidFill>
            <a:round/>
            <a:headEnd type="arrow" w="med" len="me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endParaRPr>
          </a:p>
        </p:txBody>
      </p:sp>
      <p:sp>
        <p:nvSpPr>
          <p:cNvPr id="48" name="Oval 4"/>
          <p:cNvSpPr>
            <a:spLocks noChangeArrowheads="1"/>
          </p:cNvSpPr>
          <p:nvPr/>
        </p:nvSpPr>
        <p:spPr bwMode="auto">
          <a:xfrm>
            <a:off x="6336053" y="3680664"/>
            <a:ext cx="1412928" cy="738119"/>
          </a:xfrm>
          <a:prstGeom prst="ellipse">
            <a:avLst/>
          </a:prstGeom>
          <a:solidFill>
            <a:schemeClr val="bg1">
              <a:lumMod val="85000"/>
            </a:schemeClr>
          </a:solidFill>
          <a:ln w="9525">
            <a:solidFill>
              <a:schemeClr val="bg1">
                <a:lumMod val="85000"/>
              </a:schemeClr>
            </a:solidFill>
            <a:round/>
            <a:headEnd/>
            <a:tailEnd/>
          </a:ln>
          <a:effectLst>
            <a:outerShdw dist="20000" dir="5400000" rotWithShape="0">
              <a:srgbClr val="000000">
                <a:alpha val="37999"/>
              </a:srgbClr>
            </a:outerShdw>
          </a:effectLst>
        </p:spPr>
        <p:txBody>
          <a:bodyPr vert="horz" wrap="square" lIns="0" tIns="0" rIns="0" bIns="0" numCol="1" anchor="t" anchorCtr="0" compatLnSpc="1">
            <a:prstTxWarp prst="textNoShape">
              <a:avLst/>
            </a:prstTxWarp>
          </a:bodyPr>
          <a:lstStyle/>
          <a:p>
            <a:pPr algn="ctr" eaLnBrk="0" fontAlgn="base" hangingPunct="0">
              <a:spcBef>
                <a:spcPct val="0"/>
              </a:spcBef>
              <a:spcAft>
                <a:spcPct val="0"/>
              </a:spcAft>
            </a:pPr>
            <a:r>
              <a:rPr lang="en-US" altLang="en-US" sz="800">
                <a:solidFill>
                  <a:prstClr val="black"/>
                </a:solidFill>
                <a:latin typeface="Calibri" panose="020F0502020204030204" pitchFamily="34" charset="0"/>
                <a:ea typeface="Times New Roman" panose="02020603050405020304" pitchFamily="18" charset="0"/>
                <a:cs typeface="Times New Roman" panose="02020603050405020304" pitchFamily="18" charset="0"/>
              </a:rPr>
              <a:t>18 Medical and Support Providers, serving 1,600 consumers</a:t>
            </a:r>
            <a:endParaRPr lang="en-US" altLang="en-US">
              <a:solidFill>
                <a:prstClr val="black"/>
              </a:solidFill>
            </a:endParaRPr>
          </a:p>
        </p:txBody>
      </p:sp>
      <p:sp>
        <p:nvSpPr>
          <p:cNvPr id="49" name="Oval 3"/>
          <p:cNvSpPr>
            <a:spLocks noChangeArrowheads="1"/>
          </p:cNvSpPr>
          <p:nvPr/>
        </p:nvSpPr>
        <p:spPr bwMode="auto">
          <a:xfrm>
            <a:off x="6319909" y="3609199"/>
            <a:ext cx="1412928" cy="738119"/>
          </a:xfrm>
          <a:prstGeom prst="ellipse">
            <a:avLst/>
          </a:prstGeom>
          <a:solidFill>
            <a:schemeClr val="bg1">
              <a:lumMod val="85000"/>
            </a:schemeClr>
          </a:solidFill>
          <a:ln w="9525">
            <a:solidFill>
              <a:schemeClr val="bg1">
                <a:lumMod val="85000"/>
              </a:schemeClr>
            </a:solidFill>
            <a:round/>
            <a:headEnd/>
            <a:tailEnd/>
          </a:ln>
          <a:effectLst>
            <a:outerShdw dist="20000" dir="5400000" rotWithShape="0">
              <a:srgbClr val="000000">
                <a:alpha val="37999"/>
              </a:srgbClr>
            </a:outerShdw>
          </a:effectLst>
        </p:spPr>
        <p:txBody>
          <a:bodyPr vert="horz" wrap="square" lIns="0" tIns="0" rIns="0" bIns="0" numCol="1" anchor="t" anchorCtr="0" compatLnSpc="1">
            <a:prstTxWarp prst="textNoShape">
              <a:avLst/>
            </a:prstTxWarp>
          </a:bodyPr>
          <a:lstStyle/>
          <a:p>
            <a:pPr algn="ctr" eaLnBrk="0" fontAlgn="base" hangingPunct="0">
              <a:spcBef>
                <a:spcPct val="0"/>
              </a:spcBef>
              <a:spcAft>
                <a:spcPct val="0"/>
              </a:spcAft>
            </a:pPr>
            <a:r>
              <a:rPr lang="en-US" altLang="en-US" sz="8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18 Medical and Support Providers, serving 1,600 consumers</a:t>
            </a:r>
            <a:endParaRPr lang="en-US" altLang="en-US" dirty="0">
              <a:solidFill>
                <a:prstClr val="black"/>
              </a:solidFill>
            </a:endParaRPr>
          </a:p>
        </p:txBody>
      </p:sp>
      <p:sp>
        <p:nvSpPr>
          <p:cNvPr id="50" name="Rectangle 205"/>
          <p:cNvSpPr>
            <a:spLocks noChangeArrowheads="1"/>
          </p:cNvSpPr>
          <p:nvPr/>
        </p:nvSpPr>
        <p:spPr bwMode="auto">
          <a:xfrm>
            <a:off x="1319126" y="835915"/>
            <a:ext cx="1491711" cy="633588"/>
          </a:xfrm>
          <a:prstGeom prst="rect">
            <a:avLst/>
          </a:prstGeom>
          <a:solidFill>
            <a:schemeClr val="bg1">
              <a:lumMod val="85000"/>
            </a:schemeClr>
          </a:solidFill>
          <a:ln w="9525">
            <a:solidFill>
              <a:schemeClr val="bg1">
                <a:lumMod val="85000"/>
              </a:schemeClr>
            </a:solidFill>
            <a:miter lim="800000"/>
            <a:headEnd/>
            <a:tailEnd/>
          </a:ln>
          <a:effectLst>
            <a:outerShdw dist="20000" dir="5400000" rotWithShape="0">
              <a:srgbClr val="000000">
                <a:alpha val="37999"/>
              </a:srgbClr>
            </a:outerShdw>
          </a:effectLst>
        </p:spPr>
        <p:txBody>
          <a:bodyPr vert="horz" wrap="square" lIns="91440" tIns="91440" rIns="91440" bIns="45720" numCol="1" anchor="t" anchorCtr="0" compatLnSpc="1">
            <a:prstTxWarp prst="textNoShape">
              <a:avLst/>
            </a:prstTxWarp>
          </a:bodyPr>
          <a:lstStyle/>
          <a:p>
            <a:pPr algn="ctr" eaLnBrk="0" fontAlgn="base" hangingPunct="0">
              <a:spcBef>
                <a:spcPct val="0"/>
              </a:spcBef>
              <a:spcAft>
                <a:spcPct val="0"/>
              </a:spcAft>
            </a:pPr>
            <a: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St. Joseph’s Hospital and Medical Center</a:t>
            </a:r>
            <a:b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br>
            <a:r>
              <a:rPr lang="en-US" altLang="en-US" sz="11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(Lab Tracker)</a:t>
            </a:r>
            <a:endParaRPr lang="en-US" altLang="en-US" dirty="0">
              <a:solidFill>
                <a:prstClr val="black"/>
              </a:solidFill>
            </a:endParaRPr>
          </a:p>
        </p:txBody>
      </p:sp>
    </p:spTree>
    <p:extLst>
      <p:ext uri="{BB962C8B-B14F-4D97-AF65-F5344CB8AC3E}">
        <p14:creationId xmlns:p14="http://schemas.microsoft.com/office/powerpoint/2010/main" val="27499961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b="1" dirty="0">
                <a:solidFill>
                  <a:srgbClr val="095895"/>
                </a:solidFill>
                <a:latin typeface="+mn-lt"/>
              </a:rPr>
              <a:t>Objective</a:t>
            </a:r>
          </a:p>
        </p:txBody>
      </p:sp>
      <p:sp>
        <p:nvSpPr>
          <p:cNvPr id="3" name="Content Placeholder 2"/>
          <p:cNvSpPr>
            <a:spLocks noGrp="1"/>
          </p:cNvSpPr>
          <p:nvPr>
            <p:ph idx="1"/>
          </p:nvPr>
        </p:nvSpPr>
        <p:spPr>
          <a:xfrm>
            <a:off x="457200" y="1447803"/>
            <a:ext cx="8229600" cy="4525963"/>
          </a:xfrm>
        </p:spPr>
        <p:txBody>
          <a:bodyPr/>
          <a:lstStyle/>
          <a:p>
            <a:r>
              <a:rPr lang="en-US" sz="2800" b="1" dirty="0"/>
              <a:t>Construct the HIV Care Continuum from testing and treatment data specific to the Bergen-Passaic TGA</a:t>
            </a:r>
          </a:p>
          <a:p>
            <a:pPr marL="0" indent="0">
              <a:buNone/>
            </a:pPr>
            <a:endParaRPr lang="en-US" sz="2800" b="1" dirty="0"/>
          </a:p>
          <a:p>
            <a:r>
              <a:rPr lang="en-US" sz="2800" b="1" dirty="0"/>
              <a:t>Provide a tool to coordinate and improve quality of HIV actions leading to optimal viral load suppression</a:t>
            </a:r>
          </a:p>
          <a:p>
            <a:pPr marL="0" indent="0">
              <a:buNone/>
            </a:pPr>
            <a:endParaRPr lang="en-US" sz="2800" b="1" dirty="0"/>
          </a:p>
          <a:p>
            <a:r>
              <a:rPr lang="en-US" sz="2800" b="1" dirty="0"/>
              <a:t>Provide break-down and drill-down capabilities to enhance analysis, planning, quality improvement  and decision-making</a:t>
            </a:r>
          </a:p>
        </p:txBody>
      </p:sp>
    </p:spTree>
    <p:extLst>
      <p:ext uri="{BB962C8B-B14F-4D97-AF65-F5344CB8AC3E}">
        <p14:creationId xmlns:p14="http://schemas.microsoft.com/office/powerpoint/2010/main" val="4219435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b="1" dirty="0">
                <a:solidFill>
                  <a:srgbClr val="095895"/>
                </a:solidFill>
                <a:latin typeface="+mn-lt"/>
              </a:rPr>
              <a:t>Constructing the HIV Care Continuum</a:t>
            </a:r>
            <a:br>
              <a:rPr lang="en-US" b="1" dirty="0">
                <a:solidFill>
                  <a:srgbClr val="095895"/>
                </a:solidFill>
                <a:latin typeface="+mn-lt"/>
              </a:rPr>
            </a:br>
            <a:endParaRPr lang="en-US" b="1" dirty="0">
              <a:solidFill>
                <a:srgbClr val="095895"/>
              </a:solidFill>
              <a:latin typeface="+mn-lt"/>
            </a:endParaRPr>
          </a:p>
        </p:txBody>
      </p:sp>
      <p:sp>
        <p:nvSpPr>
          <p:cNvPr id="3" name="Content Placeholder 2"/>
          <p:cNvSpPr>
            <a:spLocks noGrp="1"/>
          </p:cNvSpPr>
          <p:nvPr>
            <p:ph idx="1"/>
          </p:nvPr>
        </p:nvSpPr>
        <p:spPr/>
        <p:txBody>
          <a:bodyPr/>
          <a:lstStyle/>
          <a:p>
            <a:r>
              <a:rPr lang="en-US" b="1" dirty="0"/>
              <a:t>General requirements</a:t>
            </a:r>
          </a:p>
          <a:p>
            <a:r>
              <a:rPr lang="en-US" b="1" dirty="0"/>
              <a:t>Indicators and definitions</a:t>
            </a:r>
          </a:p>
          <a:p>
            <a:r>
              <a:rPr lang="en-US" b="1" dirty="0"/>
              <a:t>Data harvesting</a:t>
            </a:r>
          </a:p>
          <a:p>
            <a:r>
              <a:rPr lang="en-US" b="1" dirty="0"/>
              <a:t>Demographic variables</a:t>
            </a:r>
          </a:p>
          <a:p>
            <a:r>
              <a:rPr lang="en-US" b="1" dirty="0"/>
              <a:t>Interactive prototypes</a:t>
            </a:r>
          </a:p>
          <a:p>
            <a:endParaRPr lang="en-US" dirty="0"/>
          </a:p>
        </p:txBody>
      </p:sp>
    </p:spTree>
    <p:extLst>
      <p:ext uri="{BB962C8B-B14F-4D97-AF65-F5344CB8AC3E}">
        <p14:creationId xmlns:p14="http://schemas.microsoft.com/office/powerpoint/2010/main" val="29489416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b="1" dirty="0">
                <a:solidFill>
                  <a:schemeClr val="accent1">
                    <a:lumMod val="75000"/>
                  </a:schemeClr>
                </a:solidFill>
              </a:rPr>
              <a:t>Two HIV Care Continua</a:t>
            </a:r>
          </a:p>
          <a:p>
            <a:r>
              <a:rPr lang="en-US" b="1" dirty="0"/>
              <a:t>Regional – utilizes </a:t>
            </a:r>
            <a:r>
              <a:rPr lang="en-US" b="1" dirty="0" err="1"/>
              <a:t>eHARS</a:t>
            </a:r>
            <a:r>
              <a:rPr lang="en-US" b="1" dirty="0"/>
              <a:t> data from NJ-DHSTS Office of Epidemiology</a:t>
            </a:r>
          </a:p>
          <a:p>
            <a:r>
              <a:rPr lang="en-US" b="1" dirty="0"/>
              <a:t>RWHAP – utilizes </a:t>
            </a:r>
            <a:r>
              <a:rPr lang="en-US" b="1" dirty="0" err="1"/>
              <a:t>eCOMPAS</a:t>
            </a:r>
            <a:r>
              <a:rPr lang="en-US" b="1" dirty="0"/>
              <a:t> data from the Part A and Part C/D databases</a:t>
            </a:r>
          </a:p>
          <a:p>
            <a:pPr marL="0" indent="0">
              <a:buClr>
                <a:srgbClr val="C00000"/>
              </a:buClr>
              <a:buSzPct val="100000"/>
              <a:buFont typeface="Webdings" pitchFamily="18" charset="2"/>
              <a:buChar char="-"/>
            </a:pPr>
            <a:endParaRPr lang="en-US" dirty="0"/>
          </a:p>
          <a:p>
            <a:pPr marL="0" indent="0">
              <a:buClr>
                <a:srgbClr val="C00000"/>
              </a:buClr>
              <a:buSzPct val="100000"/>
              <a:buNone/>
            </a:pPr>
            <a:r>
              <a:rPr lang="en-US" sz="2400" b="1" i="1" dirty="0">
                <a:solidFill>
                  <a:schemeClr val="accent1">
                    <a:lumMod val="75000"/>
                  </a:schemeClr>
                </a:solidFill>
              </a:rPr>
              <a:t>Each has its own data set, definitions, limitations and challenges</a:t>
            </a:r>
          </a:p>
          <a:p>
            <a:endParaRPr lang="en-US" dirty="0"/>
          </a:p>
        </p:txBody>
      </p:sp>
    </p:spTree>
    <p:extLst>
      <p:ext uri="{BB962C8B-B14F-4D97-AF65-F5344CB8AC3E}">
        <p14:creationId xmlns:p14="http://schemas.microsoft.com/office/powerpoint/2010/main" val="27350002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b="1" dirty="0">
                <a:solidFill>
                  <a:srgbClr val="095895"/>
                </a:solidFill>
                <a:latin typeface="+mn-lt"/>
              </a:rPr>
              <a:t>Definitions and Data Sources</a:t>
            </a:r>
            <a:br>
              <a:rPr lang="en-US" b="1" dirty="0">
                <a:solidFill>
                  <a:srgbClr val="095895"/>
                </a:solidFill>
                <a:latin typeface="+mn-lt"/>
              </a:rPr>
            </a:br>
            <a:endParaRPr lang="en-US" b="1" dirty="0">
              <a:solidFill>
                <a:srgbClr val="095895"/>
              </a:solidFill>
              <a:latin typeface="+mn-lt"/>
            </a:endParaRPr>
          </a:p>
        </p:txBody>
      </p:sp>
      <p:sp>
        <p:nvSpPr>
          <p:cNvPr id="3" name="Content Placeholder 2"/>
          <p:cNvSpPr>
            <a:spLocks noGrp="1"/>
          </p:cNvSpPr>
          <p:nvPr>
            <p:ph idx="1"/>
          </p:nvPr>
        </p:nvSpPr>
        <p:spPr>
          <a:xfrm>
            <a:off x="304800" y="484521"/>
            <a:ext cx="8229600" cy="4525963"/>
          </a:xfrm>
        </p:spPr>
        <p:txBody>
          <a:bodyPr/>
          <a:lstStyle/>
          <a:p>
            <a:pPr marL="0" indent="0">
              <a:buNone/>
            </a:pPr>
            <a:r>
              <a:rPr lang="en-US" sz="1000" b="1" dirty="0"/>
              <a:t> </a:t>
            </a:r>
            <a:r>
              <a:rPr lang="en-US" sz="1000" b="1" dirty="0" smtClean="0"/>
              <a:t>	</a:t>
            </a:r>
            <a:endParaRPr lang="en-US" sz="1000" dirty="0"/>
          </a:p>
          <a:p>
            <a:pPr marL="0" indent="0">
              <a:buNone/>
            </a:pPr>
            <a:r>
              <a:rPr lang="en-US" sz="1400" b="1" dirty="0"/>
              <a:t>Regional HIV Care Continuum</a:t>
            </a:r>
            <a:endParaRPr lang="en-US" sz="1400" dirty="0"/>
          </a:p>
          <a:p>
            <a:r>
              <a:rPr lang="en-US" sz="1100" b="1" dirty="0"/>
              <a:t> </a:t>
            </a:r>
            <a:r>
              <a:rPr lang="en-US" sz="1100" dirty="0"/>
              <a:t>HIV Diagnosed:  PLWH diagnosed in Bergen or Passaic County as of 12/31/2014; excludes deceased and persons no longer living in NJ.  Source:  NJ-DHSTS </a:t>
            </a:r>
            <a:r>
              <a:rPr lang="en-US" sz="1100" dirty="0" err="1"/>
              <a:t>eHARS</a:t>
            </a:r>
            <a:r>
              <a:rPr lang="en-US" sz="1100" dirty="0"/>
              <a:t> Surveillance System.</a:t>
            </a:r>
          </a:p>
          <a:p>
            <a:pPr lvl="0"/>
            <a:r>
              <a:rPr lang="en-US" sz="1100" dirty="0"/>
              <a:t>Linked to Care:  Received least one CD4, VL test or medical visit in 12 months ending 12/31/2014.  Source:  NJ-DHSTS </a:t>
            </a:r>
            <a:r>
              <a:rPr lang="en-US" sz="1100" dirty="0" err="1"/>
              <a:t>eHARS</a:t>
            </a:r>
            <a:r>
              <a:rPr lang="en-US" sz="1100" dirty="0"/>
              <a:t> Surveillance System.</a:t>
            </a:r>
          </a:p>
          <a:p>
            <a:pPr lvl="0"/>
            <a:r>
              <a:rPr lang="en-US" sz="1100" dirty="0"/>
              <a:t>Retained in Care: Received two or more medical visits, CD4 or VL test at 60 days apart in 12 months ending 12/31/2014.  Source:  NJ-DHSTS </a:t>
            </a:r>
            <a:r>
              <a:rPr lang="en-US" sz="1100" dirty="0" err="1"/>
              <a:t>eHARS</a:t>
            </a:r>
            <a:r>
              <a:rPr lang="en-US" sz="1100" dirty="0"/>
              <a:t> Surveillance System.</a:t>
            </a:r>
          </a:p>
          <a:p>
            <a:pPr lvl="0"/>
            <a:r>
              <a:rPr lang="en-US" sz="1100" dirty="0"/>
              <a:t>ARV Therapy: Numerator = Patients in Bergen-Passaic RWHAP clinics prescribed ARV in CY 2014 as recorded in patient medical record; includes St. Joseph's Comprehensive Care Center.  Denominator = Total patients enrolled in RHWAP clinics from 2010 to 2014.  Excludes deceased patients.  Source: </a:t>
            </a:r>
            <a:r>
              <a:rPr lang="en-US" sz="1100" dirty="0" err="1"/>
              <a:t>eCOMPAS</a:t>
            </a:r>
            <a:r>
              <a:rPr lang="en-US" sz="1100" dirty="0"/>
              <a:t> information system; NJ-Cross Part Collaborative (NJ-CPC) bi-monthly reports for St. Joseph’s Comprehensive Care Center.</a:t>
            </a:r>
          </a:p>
          <a:p>
            <a:pPr lvl="0"/>
            <a:r>
              <a:rPr lang="en-US" sz="1100" dirty="0"/>
              <a:t>Viral Load Suppression: Patients with &lt;200mL achieved at last measurement in CY 2014.  Source:  NJ-DHSTS </a:t>
            </a:r>
            <a:r>
              <a:rPr lang="en-US" sz="1100" dirty="0" err="1"/>
              <a:t>eHARS</a:t>
            </a:r>
            <a:r>
              <a:rPr lang="en-US" sz="1100" dirty="0"/>
              <a:t> Surveillance System.</a:t>
            </a:r>
          </a:p>
          <a:p>
            <a:pPr lvl="0"/>
            <a:r>
              <a:rPr lang="en-US" sz="1100" dirty="0"/>
              <a:t>Age cohorts13-18, 19-24, 55-64, 65+ are estimated based on 2010 </a:t>
            </a:r>
            <a:r>
              <a:rPr lang="en-US" sz="1100" dirty="0" err="1"/>
              <a:t>eHARS</a:t>
            </a:r>
            <a:r>
              <a:rPr lang="en-US" sz="1100" dirty="0"/>
              <a:t> and 2014 NJ-CPC summarized reports</a:t>
            </a:r>
            <a:r>
              <a:rPr lang="en-US" sz="1100" dirty="0" smtClean="0"/>
              <a:t>.</a:t>
            </a:r>
          </a:p>
          <a:p>
            <a:pPr marL="0" indent="0">
              <a:buNone/>
            </a:pPr>
            <a:endParaRPr lang="en-US" sz="1000" b="1" dirty="0" smtClean="0"/>
          </a:p>
          <a:p>
            <a:pPr marL="0" indent="0">
              <a:buNone/>
            </a:pPr>
            <a:r>
              <a:rPr lang="en-US" sz="1400" b="1" dirty="0" smtClean="0"/>
              <a:t>RWHAP </a:t>
            </a:r>
            <a:r>
              <a:rPr lang="en-US" sz="1400" b="1" dirty="0"/>
              <a:t>HIV Care Continuum</a:t>
            </a:r>
          </a:p>
          <a:p>
            <a:pPr lvl="0"/>
            <a:r>
              <a:rPr lang="en-US" sz="1100" dirty="0"/>
              <a:t>HIV Diagnosed:  PLWH enrolled in RWHAP since 2010.  Source: </a:t>
            </a:r>
            <a:r>
              <a:rPr lang="en-US" sz="1100" dirty="0" err="1"/>
              <a:t>eCOMPAS</a:t>
            </a:r>
            <a:r>
              <a:rPr lang="en-US" sz="1100" dirty="0"/>
              <a:t> information system; NJ-Cross Part Collaborative (NJ-CPC) bi-monthly report for St. Joseph’s Comprehensive Care Center.</a:t>
            </a:r>
          </a:p>
          <a:p>
            <a:pPr lvl="0"/>
            <a:r>
              <a:rPr lang="en-US" sz="1100" dirty="0"/>
              <a:t>Linked to Care:  Received least one CD4, VL test or medical visit in 12 months ending 12/31/2014.  Source: </a:t>
            </a:r>
            <a:r>
              <a:rPr lang="en-US" sz="1100" dirty="0" err="1"/>
              <a:t>eCOMPAS</a:t>
            </a:r>
            <a:r>
              <a:rPr lang="en-US" sz="1100" dirty="0"/>
              <a:t> information system; NJ-Cross Part Collaborative (NJ-CPC) bi-monthly report for St. Joseph’s Comprehensive Care Center.</a:t>
            </a:r>
          </a:p>
          <a:p>
            <a:pPr lvl="0"/>
            <a:r>
              <a:rPr lang="en-US" sz="1100" dirty="0"/>
              <a:t>Retained in Care: Received two or more medical visits, CD4 or VL test at 60 days apart in 12 months ending 12/31/2014.  Source: </a:t>
            </a:r>
            <a:r>
              <a:rPr lang="en-US" sz="1100" dirty="0" err="1"/>
              <a:t>eCOMPAS</a:t>
            </a:r>
            <a:r>
              <a:rPr lang="en-US" sz="1100" dirty="0"/>
              <a:t> information system; NJ-Cross Part Collaborative (NJ-CPC) bi-monthly report for St. Joseph’s Comprehensive Care Center.</a:t>
            </a:r>
          </a:p>
          <a:p>
            <a:pPr lvl="0"/>
            <a:r>
              <a:rPr lang="en-US" sz="1100" dirty="0"/>
              <a:t>ARV Therapy: Numerator = Patients in Bergen-Passaic RWHAP clinics prescribed ARV in CY 2014 as recorded in patient medical record; includes St. Joseph's Comprehensive Care Center.  Denominator = Total patients enrolled in RHWAP clinics from 2010 to 2014.  Excludes deceased patients.  Source: </a:t>
            </a:r>
            <a:r>
              <a:rPr lang="en-US" sz="1100" dirty="0" err="1"/>
              <a:t>eCOMPAS</a:t>
            </a:r>
            <a:r>
              <a:rPr lang="en-US" sz="1100" dirty="0"/>
              <a:t> information system; NJ-Cross Part Collaborative (NJ-CPC) bi-monthly report for St. Joseph’s Comprehensive Care Center.</a:t>
            </a:r>
          </a:p>
          <a:p>
            <a:pPr lvl="0"/>
            <a:r>
              <a:rPr lang="en-US" sz="1100" dirty="0"/>
              <a:t>Viral Load Suppression: Patients with &lt;200mL achieved at last measurement in CY 2014.  Source: </a:t>
            </a:r>
            <a:r>
              <a:rPr lang="en-US" sz="1100" dirty="0" err="1"/>
              <a:t>eCOMPAS</a:t>
            </a:r>
            <a:r>
              <a:rPr lang="en-US" sz="1100" dirty="0"/>
              <a:t> information system; NJ-Cross Part Collaborative (NJ-CPC) bi-monthly report for St. Joseph’s Comprehensive Care Center.</a:t>
            </a:r>
          </a:p>
          <a:p>
            <a:pPr lvl="0"/>
            <a:r>
              <a:rPr lang="en-US" sz="1100" dirty="0"/>
              <a:t>Age cohorts 13-18, 19-24, 55-64, 65+ are estimated based on 2014 NJ-CPC reports</a:t>
            </a:r>
            <a:r>
              <a:rPr lang="en-US" sz="1000" dirty="0"/>
              <a:t>.</a:t>
            </a:r>
          </a:p>
          <a:p>
            <a:endParaRPr lang="en-US" sz="1000" dirty="0"/>
          </a:p>
          <a:p>
            <a:endParaRPr lang="en-US" sz="1000" dirty="0"/>
          </a:p>
        </p:txBody>
      </p:sp>
    </p:spTree>
    <p:extLst>
      <p:ext uri="{BB962C8B-B14F-4D97-AF65-F5344CB8AC3E}">
        <p14:creationId xmlns:p14="http://schemas.microsoft.com/office/powerpoint/2010/main" val="12344431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914400" fontAlgn="base">
              <a:spcAft>
                <a:spcPct val="0"/>
              </a:spcAft>
            </a:pPr>
            <a:r>
              <a:rPr lang="en-US" sz="3600" b="1" dirty="0">
                <a:solidFill>
                  <a:srgbClr val="095895"/>
                </a:solidFill>
                <a:latin typeface="+mn-lt"/>
              </a:rPr>
              <a:t>Demo</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7659010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chor="t">
            <a:normAutofit/>
          </a:bodyPr>
          <a:lstStyle/>
          <a:p>
            <a:r>
              <a:rPr lang="en-US" altLang="en-US" sz="5400" b="1" dirty="0">
                <a:solidFill>
                  <a:srgbClr val="095895"/>
                </a:solidFill>
                <a:latin typeface="+mn-lt"/>
              </a:rPr>
              <a:t>Introduction</a:t>
            </a:r>
          </a:p>
        </p:txBody>
      </p:sp>
      <p:sp>
        <p:nvSpPr>
          <p:cNvPr id="50179" name="Rectangle 3"/>
          <p:cNvSpPr>
            <a:spLocks noGrp="1" noChangeArrowheads="1"/>
          </p:cNvSpPr>
          <p:nvPr>
            <p:ph idx="1"/>
          </p:nvPr>
        </p:nvSpPr>
        <p:spPr/>
        <p:txBody>
          <a:bodyPr rtlCol="0">
            <a:normAutofit fontScale="92500"/>
          </a:bodyPr>
          <a:lstStyle/>
          <a:p>
            <a:pPr marL="0" indent="0" fontAlgn="auto">
              <a:spcAft>
                <a:spcPts val="0"/>
              </a:spcAft>
              <a:buFont typeface="Arial" panose="020B0604020202020204" pitchFamily="34" charset="0"/>
              <a:buNone/>
              <a:defRPr/>
            </a:pPr>
            <a:r>
              <a:rPr lang="en-US" altLang="en-US" sz="2800" b="1" dirty="0"/>
              <a:t>City of Paterson Department of Health and Human Resources </a:t>
            </a:r>
            <a:r>
              <a:rPr lang="en-US" altLang="en-US" sz="2800" b="1" dirty="0" smtClean="0"/>
              <a:t>Ryan </a:t>
            </a:r>
            <a:r>
              <a:rPr lang="en-US" altLang="en-US" sz="2800" b="1" dirty="0"/>
              <a:t>White Grants Division</a:t>
            </a:r>
          </a:p>
          <a:p>
            <a:pPr marL="0" indent="0" fontAlgn="auto">
              <a:spcAft>
                <a:spcPts val="0"/>
              </a:spcAft>
              <a:buFont typeface="Arial" panose="020B0604020202020204" pitchFamily="34" charset="0"/>
              <a:buNone/>
              <a:defRPr/>
            </a:pPr>
            <a:endParaRPr lang="en-US" altLang="en-US" b="1" dirty="0"/>
          </a:p>
          <a:p>
            <a:pPr marL="574675" indent="-574675" fontAlgn="auto">
              <a:spcAft>
                <a:spcPts val="0"/>
              </a:spcAft>
              <a:buClr>
                <a:srgbClr val="C00000"/>
              </a:buClr>
              <a:buSzPct val="100000"/>
              <a:buFont typeface="Webdings" panose="05030102010509060703" pitchFamily="18" charset="2"/>
              <a:buChar char=""/>
              <a:defRPr/>
            </a:pPr>
            <a:r>
              <a:rPr lang="en-US" b="1" dirty="0"/>
              <a:t>In existence since 1994</a:t>
            </a:r>
          </a:p>
          <a:p>
            <a:pPr marL="0" indent="0" fontAlgn="auto">
              <a:spcAft>
                <a:spcPts val="0"/>
              </a:spcAft>
              <a:buClr>
                <a:srgbClr val="C00000"/>
              </a:buClr>
              <a:buSzPct val="100000"/>
              <a:buFont typeface="Arial" panose="020B0604020202020204" pitchFamily="34" charset="0"/>
              <a:buNone/>
              <a:defRPr/>
            </a:pPr>
            <a:endParaRPr lang="en-US" sz="2000" b="1" dirty="0"/>
          </a:p>
          <a:p>
            <a:pPr marL="571500" indent="-512763" fontAlgn="auto">
              <a:spcBef>
                <a:spcPts val="0"/>
              </a:spcBef>
              <a:spcAft>
                <a:spcPts val="400"/>
              </a:spcAft>
              <a:buClr>
                <a:srgbClr val="C00000"/>
              </a:buClr>
              <a:buSzPct val="100000"/>
              <a:buFont typeface="Webdings" pitchFamily="18" charset="2"/>
              <a:buChar char="-"/>
              <a:defRPr/>
            </a:pPr>
            <a:r>
              <a:rPr lang="en-US" b="1" dirty="0"/>
              <a:t>Services located across two counties and concentrated in the epicenters of Paterson, Passaic and Hackensack</a:t>
            </a:r>
          </a:p>
          <a:p>
            <a:pPr marL="58737" indent="0" fontAlgn="auto">
              <a:spcBef>
                <a:spcPts val="0"/>
              </a:spcBef>
              <a:spcAft>
                <a:spcPts val="400"/>
              </a:spcAft>
              <a:buClr>
                <a:srgbClr val="C00000"/>
              </a:buClr>
              <a:buSzPct val="100000"/>
              <a:buFont typeface="Arial" panose="020B0604020202020204" pitchFamily="34" charset="0"/>
              <a:buNone/>
              <a:defRPr/>
            </a:pPr>
            <a:endParaRPr lang="en-US" sz="2000" b="1" dirty="0"/>
          </a:p>
          <a:p>
            <a:pPr marL="571500" indent="-512763" fontAlgn="auto">
              <a:spcBef>
                <a:spcPts val="0"/>
              </a:spcBef>
              <a:spcAft>
                <a:spcPts val="400"/>
              </a:spcAft>
              <a:buClr>
                <a:srgbClr val="C00000"/>
              </a:buClr>
              <a:buSzPct val="100000"/>
              <a:buFont typeface="Webdings" pitchFamily="18" charset="2"/>
              <a:buChar char="-"/>
              <a:defRPr/>
            </a:pPr>
            <a:r>
              <a:rPr lang="en-US" altLang="en-US" b="1" dirty="0"/>
              <a:t>Ryan White Programs and Providers</a:t>
            </a:r>
          </a:p>
          <a:p>
            <a:pPr marL="1028700" lvl="2" indent="-457200" fontAlgn="auto">
              <a:spcAft>
                <a:spcPts val="0"/>
              </a:spcAft>
              <a:buClr>
                <a:srgbClr val="C00000"/>
              </a:buClr>
              <a:buFont typeface="Webdings" panose="05030102010509060703" pitchFamily="18" charset="2"/>
              <a:buChar char=""/>
              <a:defRPr/>
            </a:pPr>
            <a:r>
              <a:rPr lang="en-US" b="1" dirty="0"/>
              <a:t>16 Ryan White Part A</a:t>
            </a:r>
          </a:p>
          <a:p>
            <a:pPr marL="1028700" lvl="2" indent="-457200" fontAlgn="auto">
              <a:spcAft>
                <a:spcPts val="0"/>
              </a:spcAft>
              <a:buClr>
                <a:srgbClr val="C00000"/>
              </a:buClr>
              <a:buFont typeface="Webdings" panose="05030102010509060703" pitchFamily="18" charset="2"/>
              <a:buChar char=""/>
              <a:defRPr/>
            </a:pPr>
            <a:r>
              <a:rPr lang="en-US" b="1" dirty="0"/>
              <a:t>4 Minority AIDS Initiative (MAI)</a:t>
            </a:r>
          </a:p>
          <a:p>
            <a:pPr marL="1028700" lvl="2" indent="-457200" fontAlgn="auto">
              <a:spcAft>
                <a:spcPts val="0"/>
              </a:spcAft>
              <a:buClr>
                <a:srgbClr val="C00000"/>
              </a:buClr>
              <a:buFont typeface="Webdings" panose="05030102010509060703" pitchFamily="18" charset="2"/>
              <a:buChar char=""/>
              <a:defRPr/>
            </a:pPr>
            <a:r>
              <a:rPr lang="en-US" b="1" dirty="0"/>
              <a:t>6 HOPWA sub-recipients </a:t>
            </a:r>
            <a:endParaRPr lang="en-US" altLang="en-US" b="1" dirty="0"/>
          </a:p>
        </p:txBody>
      </p:sp>
      <p:pic>
        <p:nvPicPr>
          <p:cNvPr id="17412" name="Picture 1" descr="The Coat of Arms represents a man planting a mulberry bush, the only branch of the silk industry non-existent in this city. The motto, &quot;Spe et Labore,&quot; meaning &quot;With Hope and Labor&quot;, is inscribed above the emblem." title="Paterson Coat of Arms"/>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34202" y="4343404"/>
            <a:ext cx="20288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20297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3" descr="Paterson eCOMPAS Client Management screenshot. " title="Paterson eCOMPA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12081" y="1433513"/>
            <a:ext cx="55149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eft Arrow 5"/>
          <p:cNvSpPr/>
          <p:nvPr/>
        </p:nvSpPr>
        <p:spPr>
          <a:xfrm rot="20125939">
            <a:off x="6653266" y="2458176"/>
            <a:ext cx="1013114" cy="602673"/>
          </a:xfrm>
          <a:prstGeom prst="left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4602044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6" descr="Paterson eCompas HIV Care Continuum Dashboard screenshot." title="Paterson eCOMPAS"/>
          <p:cNvPicPr>
            <a:picLocks noChangeAspect="1" noChangeArrowheads="1"/>
          </p:cNvPicPr>
          <p:nvPr/>
        </p:nvPicPr>
        <p:blipFill>
          <a:blip r:embed="rId2" cstate="print">
            <a:extLst>
              <a:ext uri="{28A0092B-C50C-407E-A947-70E740481C1C}">
                <a14:useLocalDpi xmlns:a14="http://schemas.microsoft.com/office/drawing/2010/main" val="0"/>
              </a:ext>
            </a:extLst>
          </a:blip>
          <a:srcRect l="12749" t="9810" r="63219" b="60626"/>
          <a:stretch>
            <a:fillRect/>
          </a:stretch>
        </p:blipFill>
        <p:spPr bwMode="auto">
          <a:xfrm>
            <a:off x="1235869" y="2011368"/>
            <a:ext cx="5867400"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7064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terson eCOMPAS HIV Care Continuum Dashboard screenshot of the Bergen-Passaic TGA HIV Care Measures graph." title="Paterson eCOMPAS"/>
          <p:cNvPicPr/>
          <p:nvPr/>
        </p:nvPicPr>
        <p:blipFill>
          <a:blip r:embed="rId2" cstate="email">
            <a:extLst>
              <a:ext uri="{28A0092B-C50C-407E-A947-70E740481C1C}">
                <a14:useLocalDpi xmlns:a14="http://schemas.microsoft.com/office/drawing/2010/main" val="0"/>
              </a:ext>
            </a:extLst>
          </a:blip>
          <a:stretch>
            <a:fillRect/>
          </a:stretch>
        </p:blipFill>
        <p:spPr>
          <a:xfrm>
            <a:off x="963294" y="914400"/>
            <a:ext cx="6714977" cy="4948518"/>
          </a:xfrm>
          <a:prstGeom prst="rect">
            <a:avLst/>
          </a:prstGeom>
        </p:spPr>
      </p:pic>
    </p:spTree>
    <p:extLst>
      <p:ext uri="{BB962C8B-B14F-4D97-AF65-F5344CB8AC3E}">
        <p14:creationId xmlns:p14="http://schemas.microsoft.com/office/powerpoint/2010/main" val="3836771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terson eCOMPAS HIV Care Continuum Dashboard screenshot of the Bergen-Passaic TGA HIV Care Measures by Race/Ethinicity graph.&#10;" title="Paterson eCOMPAS"/>
          <p:cNvPicPr/>
          <p:nvPr/>
        </p:nvPicPr>
        <p:blipFill>
          <a:blip r:embed="rId2" cstate="email">
            <a:extLst>
              <a:ext uri="{28A0092B-C50C-407E-A947-70E740481C1C}">
                <a14:useLocalDpi xmlns:a14="http://schemas.microsoft.com/office/drawing/2010/main" val="0"/>
              </a:ext>
            </a:extLst>
          </a:blip>
          <a:stretch>
            <a:fillRect/>
          </a:stretch>
        </p:blipFill>
        <p:spPr>
          <a:xfrm>
            <a:off x="1070050" y="742950"/>
            <a:ext cx="6742692" cy="5025838"/>
          </a:xfrm>
          <a:prstGeom prst="rect">
            <a:avLst/>
          </a:prstGeom>
        </p:spPr>
      </p:pic>
    </p:spTree>
    <p:extLst>
      <p:ext uri="{BB962C8B-B14F-4D97-AF65-F5344CB8AC3E}">
        <p14:creationId xmlns:p14="http://schemas.microsoft.com/office/powerpoint/2010/main" val="15634810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3" descr="Summary of Bergen-Passaic TGA HIV Care Measures: by Race/Ethnicity in care patients screenshot"/>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12081" y="646118"/>
            <a:ext cx="5514975"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80062" y="2524126"/>
            <a:ext cx="3579019"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9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914400" fontAlgn="base">
              <a:spcAft>
                <a:spcPct val="0"/>
              </a:spcAft>
            </a:pPr>
            <a:r>
              <a:rPr lang="en-US" sz="3600" b="1" dirty="0">
                <a:solidFill>
                  <a:srgbClr val="095895"/>
                </a:solidFill>
                <a:latin typeface="+mn-lt"/>
              </a:rPr>
              <a:t>Benefits</a:t>
            </a:r>
          </a:p>
        </p:txBody>
      </p:sp>
      <p:sp>
        <p:nvSpPr>
          <p:cNvPr id="3" name="Content Placeholder 2"/>
          <p:cNvSpPr>
            <a:spLocks noGrp="1"/>
          </p:cNvSpPr>
          <p:nvPr>
            <p:ph idx="1"/>
          </p:nvPr>
        </p:nvSpPr>
        <p:spPr>
          <a:xfrm>
            <a:off x="533400" y="1295400"/>
            <a:ext cx="8229600" cy="4525963"/>
          </a:xfrm>
        </p:spPr>
        <p:txBody>
          <a:bodyPr/>
          <a:lstStyle/>
          <a:p>
            <a:r>
              <a:rPr lang="en-US" sz="2400" b="1" dirty="0"/>
              <a:t>Truly innovative tool to help providers assess the continuum</a:t>
            </a:r>
          </a:p>
          <a:p>
            <a:r>
              <a:rPr lang="en-US" sz="2400" b="1" dirty="0"/>
              <a:t>Data available from all the testing sites within the region and outside the Part A network</a:t>
            </a:r>
          </a:p>
          <a:p>
            <a:r>
              <a:rPr lang="en-US" sz="2400" b="1" dirty="0"/>
              <a:t>HIV Positive clients identified in and outside Part A network</a:t>
            </a:r>
          </a:p>
          <a:p>
            <a:r>
              <a:rPr lang="en-US" sz="2400" b="1" dirty="0"/>
              <a:t>Date of first medical visit available to determine if clients are in care anywhere within the State</a:t>
            </a:r>
          </a:p>
          <a:p>
            <a:r>
              <a:rPr lang="en-US" sz="2400" b="1" dirty="0"/>
              <a:t>Medication data available to determine ART in RWHAP network</a:t>
            </a:r>
          </a:p>
          <a:p>
            <a:r>
              <a:rPr lang="en-US" sz="2400" b="1" dirty="0"/>
              <a:t>Viral load data will help identify clients who are Virally Suppressed</a:t>
            </a:r>
          </a:p>
          <a:p>
            <a:pPr marL="0" indent="0">
              <a:buNone/>
            </a:pPr>
            <a:endParaRPr lang="en-US" sz="2400" b="1" dirty="0"/>
          </a:p>
          <a:p>
            <a:endParaRPr lang="en-US" sz="2400" b="1" dirty="0"/>
          </a:p>
          <a:p>
            <a:endParaRPr lang="en-US" sz="2400" dirty="0"/>
          </a:p>
        </p:txBody>
      </p:sp>
    </p:spTree>
    <p:extLst>
      <p:ext uri="{BB962C8B-B14F-4D97-AF65-F5344CB8AC3E}">
        <p14:creationId xmlns:p14="http://schemas.microsoft.com/office/powerpoint/2010/main" val="77454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defTabSz="914400" fontAlgn="base">
              <a:spcAft>
                <a:spcPct val="0"/>
              </a:spcAft>
            </a:pPr>
            <a:r>
              <a:rPr lang="en-US" b="1" dirty="0">
                <a:solidFill>
                  <a:srgbClr val="095895"/>
                </a:solidFill>
                <a:latin typeface="+mn-lt"/>
              </a:rPr>
              <a:t>Barriers and mitigation</a:t>
            </a:r>
          </a:p>
        </p:txBody>
      </p:sp>
      <p:sp>
        <p:nvSpPr>
          <p:cNvPr id="26" name="Rectangle 25"/>
          <p:cNvSpPr/>
          <p:nvPr/>
        </p:nvSpPr>
        <p:spPr>
          <a:xfrm>
            <a:off x="533400" y="1257066"/>
            <a:ext cx="1208088" cy="369332"/>
          </a:xfrm>
          <a:prstGeom prst="rect">
            <a:avLst/>
          </a:prstGeom>
        </p:spPr>
        <p:txBody>
          <a:bodyPr wrap="none">
            <a:spAutoFit/>
          </a:bodyPr>
          <a:lstStyle/>
          <a:p>
            <a:r>
              <a:rPr lang="en-US" b="1" dirty="0"/>
              <a:t>Challenges</a:t>
            </a:r>
            <a:endParaRPr lang="en-US" dirty="0"/>
          </a:p>
        </p:txBody>
      </p:sp>
      <p:grpSp>
        <p:nvGrpSpPr>
          <p:cNvPr id="15" name="Group 14"/>
          <p:cNvGrpSpPr/>
          <p:nvPr/>
        </p:nvGrpSpPr>
        <p:grpSpPr>
          <a:xfrm>
            <a:off x="228600" y="1626398"/>
            <a:ext cx="2438400" cy="4545802"/>
            <a:chOff x="228600" y="2268550"/>
            <a:chExt cx="2438400" cy="3894261"/>
          </a:xfrm>
        </p:grpSpPr>
        <p:sp>
          <p:nvSpPr>
            <p:cNvPr id="16" name="Rounded Rectangle 15"/>
            <p:cNvSpPr/>
            <p:nvPr/>
          </p:nvSpPr>
          <p:spPr>
            <a:xfrm>
              <a:off x="228600" y="2268550"/>
              <a:ext cx="2438400" cy="3894261"/>
            </a:xfrm>
            <a:prstGeom prst="roundRect">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C00000"/>
                </a:buClr>
                <a:buSzPct val="100000"/>
              </a:pPr>
              <a:endParaRPr lang="en-US" sz="1600" dirty="0">
                <a:solidFill>
                  <a:srgbClr val="000000"/>
                </a:solidFill>
              </a:endParaRPr>
            </a:p>
          </p:txBody>
        </p:sp>
        <p:sp>
          <p:nvSpPr>
            <p:cNvPr id="17" name="TextBox 16"/>
            <p:cNvSpPr txBox="1"/>
            <p:nvPr/>
          </p:nvSpPr>
          <p:spPr>
            <a:xfrm>
              <a:off x="228600" y="2444771"/>
              <a:ext cx="2362200" cy="2610269"/>
            </a:xfrm>
            <a:prstGeom prst="rect">
              <a:avLst/>
            </a:prstGeom>
            <a:noFill/>
          </p:spPr>
          <p:txBody>
            <a:bodyPr wrap="square" rtlCol="0">
              <a:spAutoFit/>
            </a:bodyPr>
            <a:lstStyle/>
            <a:p>
              <a:pPr marL="285750" indent="-285750">
                <a:buClr>
                  <a:srgbClr val="000000"/>
                </a:buClr>
                <a:buSzPct val="100000"/>
                <a:buFont typeface="Arial" panose="020B0604020202020204" pitchFamily="34" charset="0"/>
                <a:buChar char="•"/>
              </a:pPr>
              <a:r>
                <a:rPr lang="en-US" sz="1600" b="1" dirty="0">
                  <a:solidFill>
                    <a:srgbClr val="000000"/>
                  </a:solidFill>
                </a:rPr>
                <a:t>Data Transfer through </a:t>
              </a:r>
              <a:r>
                <a:rPr lang="en-US" sz="1600" b="1" dirty="0" err="1">
                  <a:solidFill>
                    <a:srgbClr val="000000"/>
                  </a:solidFill>
                </a:rPr>
                <a:t>eHIE</a:t>
              </a:r>
              <a:r>
                <a:rPr lang="en-US" sz="1600" b="1" dirty="0">
                  <a:solidFill>
                    <a:srgbClr val="000000"/>
                  </a:solidFill>
                </a:rPr>
                <a:t> (expanded Health Information Exchange)</a:t>
              </a:r>
            </a:p>
            <a:p>
              <a:pPr marL="285750" indent="-285750">
                <a:buClr>
                  <a:srgbClr val="000000"/>
                </a:buClr>
                <a:buSzPct val="100000"/>
                <a:buFont typeface="Arial" panose="020B0604020202020204" pitchFamily="34" charset="0"/>
                <a:buChar char="•"/>
              </a:pPr>
              <a:endParaRPr lang="en-US" sz="1600" b="1" dirty="0">
                <a:solidFill>
                  <a:srgbClr val="000000"/>
                </a:solidFill>
              </a:endParaRPr>
            </a:p>
            <a:p>
              <a:pPr marL="285750" indent="-285750">
                <a:buClr>
                  <a:srgbClr val="000000"/>
                </a:buClr>
                <a:buSzPct val="100000"/>
                <a:buFont typeface="Arial" panose="020B0604020202020204" pitchFamily="34" charset="0"/>
                <a:buChar char="•"/>
              </a:pPr>
              <a:r>
                <a:rPr lang="en-US" sz="1600" b="1" dirty="0">
                  <a:solidFill>
                    <a:srgbClr val="000000"/>
                  </a:solidFill>
                </a:rPr>
                <a:t>Specifications </a:t>
              </a:r>
            </a:p>
            <a:p>
              <a:pPr marL="285750" indent="-285750">
                <a:buClr>
                  <a:srgbClr val="000000"/>
                </a:buClr>
                <a:buSzPct val="100000"/>
                <a:buFont typeface="Arial" panose="020B0604020202020204" pitchFamily="34" charset="0"/>
                <a:buChar char="•"/>
              </a:pPr>
              <a:endParaRPr lang="en-US" sz="1600" b="1" dirty="0">
                <a:solidFill>
                  <a:srgbClr val="000000"/>
                </a:solidFill>
              </a:endParaRPr>
            </a:p>
            <a:p>
              <a:pPr marL="285750" indent="-285750">
                <a:buClr>
                  <a:srgbClr val="000000"/>
                </a:buClr>
                <a:buSzPct val="100000"/>
                <a:buFont typeface="Arial" panose="020B0604020202020204" pitchFamily="34" charset="0"/>
                <a:buChar char="•"/>
              </a:pPr>
              <a:r>
                <a:rPr lang="en-US" sz="1600" b="1" dirty="0">
                  <a:solidFill>
                    <a:srgbClr val="000000"/>
                  </a:solidFill>
                </a:rPr>
                <a:t>Data consistencies across disparate databases at  the small area</a:t>
              </a:r>
            </a:p>
            <a:p>
              <a:endParaRPr lang="en-US" sz="1600" dirty="0">
                <a:solidFill>
                  <a:srgbClr val="000000"/>
                </a:solidFill>
              </a:endParaRPr>
            </a:p>
          </p:txBody>
        </p:sp>
      </p:grpSp>
      <p:sp>
        <p:nvSpPr>
          <p:cNvPr id="24" name="Right Arrow 23"/>
          <p:cNvSpPr/>
          <p:nvPr/>
        </p:nvSpPr>
        <p:spPr>
          <a:xfrm>
            <a:off x="2734917" y="3483322"/>
            <a:ext cx="533400" cy="191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Rectangle 26"/>
          <p:cNvSpPr/>
          <p:nvPr/>
        </p:nvSpPr>
        <p:spPr>
          <a:xfrm>
            <a:off x="3711716" y="1224800"/>
            <a:ext cx="1178849" cy="369332"/>
          </a:xfrm>
          <a:prstGeom prst="rect">
            <a:avLst/>
          </a:prstGeom>
        </p:spPr>
        <p:txBody>
          <a:bodyPr wrap="none">
            <a:spAutoFit/>
          </a:bodyPr>
          <a:lstStyle/>
          <a:p>
            <a:r>
              <a:rPr lang="en-US" b="1" dirty="0"/>
              <a:t>Mitigation</a:t>
            </a:r>
            <a:endParaRPr lang="en-US" dirty="0"/>
          </a:p>
        </p:txBody>
      </p:sp>
      <p:grpSp>
        <p:nvGrpSpPr>
          <p:cNvPr id="18" name="Group 17"/>
          <p:cNvGrpSpPr/>
          <p:nvPr/>
        </p:nvGrpSpPr>
        <p:grpSpPr>
          <a:xfrm>
            <a:off x="3309034" y="1640543"/>
            <a:ext cx="2494868" cy="4600823"/>
            <a:chOff x="3200400" y="2288474"/>
            <a:chExt cx="2494868" cy="4036126"/>
          </a:xfrm>
        </p:grpSpPr>
        <p:sp>
          <p:nvSpPr>
            <p:cNvPr id="19" name="Rounded Rectangle 18"/>
            <p:cNvSpPr/>
            <p:nvPr/>
          </p:nvSpPr>
          <p:spPr>
            <a:xfrm>
              <a:off x="3200400" y="2288474"/>
              <a:ext cx="2438400" cy="4036126"/>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TextBox 19"/>
            <p:cNvSpPr txBox="1"/>
            <p:nvPr/>
          </p:nvSpPr>
          <p:spPr>
            <a:xfrm>
              <a:off x="3333068" y="2408661"/>
              <a:ext cx="2362200" cy="3321008"/>
            </a:xfrm>
            <a:prstGeom prst="rect">
              <a:avLst/>
            </a:prstGeom>
            <a:noFill/>
          </p:spPr>
          <p:txBody>
            <a:bodyPr wrap="square" rtlCol="0">
              <a:spAutoFit/>
            </a:bodyPr>
            <a:lstStyle/>
            <a:p>
              <a:pPr marL="285750" indent="-285750">
                <a:buClr>
                  <a:srgbClr val="000000"/>
                </a:buClr>
                <a:buSzPct val="100000"/>
                <a:buFont typeface="Arial" panose="020B0604020202020204" pitchFamily="34" charset="0"/>
                <a:buChar char="•"/>
              </a:pPr>
              <a:r>
                <a:rPr lang="en-US" sz="1400" b="1" dirty="0">
                  <a:solidFill>
                    <a:srgbClr val="000000"/>
                  </a:solidFill>
                </a:rPr>
                <a:t>Draft specifications built based on samples from NJ/NY Care Continuum models and Continuum of HIV Care Guidance for Local Analyses</a:t>
              </a:r>
            </a:p>
            <a:p>
              <a:pPr marL="457200" indent="-457200">
                <a:buClr>
                  <a:srgbClr val="000000"/>
                </a:buClr>
                <a:buSzPct val="100000"/>
                <a:buFont typeface="Arial" panose="020B0604020202020204" pitchFamily="34" charset="0"/>
                <a:buChar char="•"/>
              </a:pPr>
              <a:endParaRPr lang="en-US" sz="1400" b="1" dirty="0">
                <a:solidFill>
                  <a:srgbClr val="000000"/>
                </a:solidFill>
              </a:endParaRPr>
            </a:p>
            <a:p>
              <a:pPr marL="285750" indent="-285750">
                <a:buClr>
                  <a:srgbClr val="000000"/>
                </a:buClr>
                <a:buSzPct val="100000"/>
                <a:buFont typeface="Arial" panose="020B0604020202020204" pitchFamily="34" charset="0"/>
                <a:buChar char="•"/>
              </a:pPr>
              <a:r>
                <a:rPr lang="en-US" sz="1400" b="1" dirty="0">
                  <a:solidFill>
                    <a:srgbClr val="000000"/>
                  </a:solidFill>
                </a:rPr>
                <a:t>Mock-ups built based on the draft specs</a:t>
              </a:r>
            </a:p>
            <a:p>
              <a:pPr marL="285750" indent="-285750">
                <a:buClr>
                  <a:srgbClr val="000000"/>
                </a:buClr>
                <a:buSzPct val="100000"/>
                <a:buFont typeface="Arial" panose="020B0604020202020204" pitchFamily="34" charset="0"/>
                <a:buChar char="•"/>
              </a:pPr>
              <a:endParaRPr lang="en-US" sz="1400" b="1" dirty="0">
                <a:solidFill>
                  <a:srgbClr val="000000"/>
                </a:solidFill>
              </a:endParaRPr>
            </a:p>
            <a:p>
              <a:pPr marL="285750" indent="-285750">
                <a:buClr>
                  <a:srgbClr val="000000"/>
                </a:buClr>
                <a:buSzPct val="100000"/>
                <a:buFont typeface="Arial" panose="020B0604020202020204" pitchFamily="34" charset="0"/>
                <a:buChar char="•"/>
              </a:pPr>
              <a:r>
                <a:rPr lang="en-US" sz="1400" b="1" dirty="0">
                  <a:solidFill>
                    <a:srgbClr val="000000"/>
                  </a:solidFill>
                </a:rPr>
                <a:t>Functional prototype built with aggregate data in parallel while </a:t>
              </a:r>
              <a:r>
                <a:rPr lang="en-US" sz="1400" b="1" dirty="0" err="1">
                  <a:solidFill>
                    <a:srgbClr val="000000"/>
                  </a:solidFill>
                </a:rPr>
                <a:t>eHIE</a:t>
              </a:r>
              <a:r>
                <a:rPr lang="en-US" sz="1400" b="1" dirty="0">
                  <a:solidFill>
                    <a:srgbClr val="000000"/>
                  </a:solidFill>
                </a:rPr>
                <a:t> is in progress</a:t>
              </a:r>
            </a:p>
            <a:p>
              <a:pPr marL="285750" indent="-285750">
                <a:buClr>
                  <a:srgbClr val="000000"/>
                </a:buClr>
                <a:buSzPct val="100000"/>
                <a:buFont typeface="Arial" panose="020B0604020202020204" pitchFamily="34" charset="0"/>
                <a:buChar char="•"/>
              </a:pPr>
              <a:endParaRPr lang="en-US" sz="1400" b="1" dirty="0">
                <a:solidFill>
                  <a:srgbClr val="000000"/>
                </a:solidFill>
              </a:endParaRPr>
            </a:p>
            <a:p>
              <a:pPr marL="285750" indent="-285750">
                <a:buClr>
                  <a:srgbClr val="000000"/>
                </a:buClr>
                <a:buSzPct val="100000"/>
                <a:buFont typeface="Arial" panose="020B0604020202020204" pitchFamily="34" charset="0"/>
                <a:buChar char="•"/>
              </a:pPr>
              <a:r>
                <a:rPr lang="en-US" sz="1400" b="1" dirty="0">
                  <a:solidFill>
                    <a:srgbClr val="000000"/>
                  </a:solidFill>
                </a:rPr>
                <a:t>Data analysis and design</a:t>
              </a:r>
              <a:endParaRPr lang="en-US" sz="1600" dirty="0">
                <a:solidFill>
                  <a:srgbClr val="000000"/>
                </a:solidFill>
              </a:endParaRPr>
            </a:p>
            <a:p>
              <a:endParaRPr lang="en-US" sz="1600" b="1" dirty="0">
                <a:solidFill>
                  <a:srgbClr val="000000"/>
                </a:solidFill>
              </a:endParaRPr>
            </a:p>
          </p:txBody>
        </p:sp>
      </p:grpSp>
      <p:sp>
        <p:nvSpPr>
          <p:cNvPr id="25" name="Right Arrow 24"/>
          <p:cNvSpPr/>
          <p:nvPr/>
        </p:nvSpPr>
        <p:spPr>
          <a:xfrm>
            <a:off x="5829300" y="3495581"/>
            <a:ext cx="533400" cy="191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ectangle 27"/>
          <p:cNvSpPr/>
          <p:nvPr/>
        </p:nvSpPr>
        <p:spPr>
          <a:xfrm>
            <a:off x="7022210" y="1257066"/>
            <a:ext cx="907621" cy="369332"/>
          </a:xfrm>
          <a:prstGeom prst="rect">
            <a:avLst/>
          </a:prstGeom>
        </p:spPr>
        <p:txBody>
          <a:bodyPr wrap="none">
            <a:spAutoFit/>
          </a:bodyPr>
          <a:lstStyle/>
          <a:p>
            <a:r>
              <a:rPr lang="en-US" b="1" dirty="0"/>
              <a:t>Success</a:t>
            </a:r>
            <a:endParaRPr lang="en-US" dirty="0"/>
          </a:p>
        </p:txBody>
      </p:sp>
      <p:grpSp>
        <p:nvGrpSpPr>
          <p:cNvPr id="21" name="Group 20"/>
          <p:cNvGrpSpPr/>
          <p:nvPr/>
        </p:nvGrpSpPr>
        <p:grpSpPr>
          <a:xfrm>
            <a:off x="6477000" y="1594132"/>
            <a:ext cx="2506188" cy="4679570"/>
            <a:chOff x="6477000" y="2245215"/>
            <a:chExt cx="2506188" cy="4079385"/>
          </a:xfrm>
        </p:grpSpPr>
        <p:sp>
          <p:nvSpPr>
            <p:cNvPr id="22" name="Rounded Rectangle 21"/>
            <p:cNvSpPr/>
            <p:nvPr/>
          </p:nvSpPr>
          <p:spPr>
            <a:xfrm>
              <a:off x="6477000" y="2288474"/>
              <a:ext cx="2506188" cy="4036126"/>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TextBox 22"/>
            <p:cNvSpPr txBox="1"/>
            <p:nvPr/>
          </p:nvSpPr>
          <p:spPr>
            <a:xfrm>
              <a:off x="6477000" y="2245215"/>
              <a:ext cx="2506188" cy="3783062"/>
            </a:xfrm>
            <a:prstGeom prst="rect">
              <a:avLst/>
            </a:prstGeom>
            <a:noFill/>
          </p:spPr>
          <p:txBody>
            <a:bodyPr wrap="square" rtlCol="0">
              <a:spAutoFit/>
            </a:bodyPr>
            <a:lstStyle/>
            <a:p>
              <a:pPr marL="571500" lvl="1" indent="-296863">
                <a:buSzPct val="100000"/>
                <a:buFont typeface="Arial" panose="020B0604020202020204" pitchFamily="34" charset="0"/>
                <a:buChar char="•"/>
              </a:pPr>
              <a:endParaRPr lang="en-US" sz="1200" b="1" dirty="0">
                <a:solidFill>
                  <a:srgbClr val="000000"/>
                </a:solidFill>
              </a:endParaRPr>
            </a:p>
            <a:p>
              <a:pPr marL="446087" lvl="1" indent="-171450">
                <a:buSzPct val="100000"/>
                <a:buFont typeface="Arial" panose="020B0604020202020204" pitchFamily="34" charset="0"/>
                <a:buChar char="•"/>
              </a:pPr>
              <a:r>
                <a:rPr lang="en-US" sz="1200" b="1" dirty="0">
                  <a:solidFill>
                    <a:srgbClr val="000000"/>
                  </a:solidFill>
                </a:rPr>
                <a:t>SPNS team was able to get a head start and were able to develop prototype of the dashboard. </a:t>
              </a:r>
            </a:p>
            <a:p>
              <a:pPr marL="274637" lvl="1">
                <a:buSzPct val="100000"/>
              </a:pPr>
              <a:endParaRPr lang="en-US" sz="1200" b="1" dirty="0">
                <a:solidFill>
                  <a:srgbClr val="000000"/>
                </a:solidFill>
              </a:endParaRPr>
            </a:p>
            <a:p>
              <a:pPr marL="446087" lvl="1" indent="-171450">
                <a:buSzPct val="100000"/>
                <a:buFont typeface="Arial" panose="020B0604020202020204" pitchFamily="34" charset="0"/>
                <a:buChar char="•"/>
              </a:pPr>
              <a:r>
                <a:rPr lang="en-US" sz="1200" b="1" dirty="0">
                  <a:solidFill>
                    <a:srgbClr val="000000"/>
                  </a:solidFill>
                </a:rPr>
                <a:t>First prototype built with current summarized data</a:t>
              </a:r>
            </a:p>
            <a:p>
              <a:pPr marL="446087" lvl="1" indent="-171450">
                <a:buSzPct val="100000"/>
                <a:buFont typeface="Arial" panose="020B0604020202020204" pitchFamily="34" charset="0"/>
                <a:buChar char="•"/>
              </a:pPr>
              <a:endParaRPr lang="en-US" sz="1200" b="1" dirty="0">
                <a:solidFill>
                  <a:srgbClr val="000000"/>
                </a:solidFill>
              </a:endParaRPr>
            </a:p>
            <a:p>
              <a:pPr marL="446087" lvl="1" indent="-171450">
                <a:buSzPct val="100000"/>
                <a:buFont typeface="Arial" panose="020B0604020202020204" pitchFamily="34" charset="0"/>
                <a:buChar char="•"/>
              </a:pPr>
              <a:r>
                <a:rPr lang="en-US" sz="1200" b="1" dirty="0">
                  <a:solidFill>
                    <a:srgbClr val="000000"/>
                  </a:solidFill>
                </a:rPr>
                <a:t>Prototype demonstrated to Providers and Consumers at the Quarterly Quality Management Meeting on 4/18/2016. </a:t>
              </a:r>
            </a:p>
            <a:p>
              <a:pPr marL="446087" lvl="1" indent="-171450">
                <a:buSzPct val="100000"/>
                <a:buFont typeface="Arial" panose="020B0604020202020204" pitchFamily="34" charset="0"/>
                <a:buChar char="•"/>
              </a:pPr>
              <a:endParaRPr lang="en-US" sz="1200" b="1" dirty="0">
                <a:solidFill>
                  <a:srgbClr val="000000"/>
                </a:solidFill>
              </a:endParaRPr>
            </a:p>
            <a:p>
              <a:pPr marL="446087" lvl="1" indent="-171450">
                <a:buSzPct val="100000"/>
                <a:buFont typeface="Arial" panose="020B0604020202020204" pitchFamily="34" charset="0"/>
                <a:buChar char="•"/>
              </a:pPr>
              <a:r>
                <a:rPr lang="en-US" sz="1200" b="1" dirty="0">
                  <a:solidFill>
                    <a:srgbClr val="000000"/>
                  </a:solidFill>
                </a:rPr>
                <a:t>Valuable feedback from the QM meeting  gathered and reviewed by SPNS team.</a:t>
              </a:r>
            </a:p>
            <a:p>
              <a:pPr marL="446087" lvl="1" indent="-171450">
                <a:buSzPct val="100000"/>
                <a:buFont typeface="Arial" panose="020B0604020202020204" pitchFamily="34" charset="0"/>
                <a:buChar char="•"/>
              </a:pPr>
              <a:endParaRPr lang="en-US" sz="1200" b="1" dirty="0">
                <a:solidFill>
                  <a:srgbClr val="000000"/>
                </a:solidFill>
              </a:endParaRPr>
            </a:p>
            <a:p>
              <a:pPr marL="446087" lvl="1" indent="-171450">
                <a:buSzPct val="100000"/>
                <a:buFont typeface="Arial" panose="020B0604020202020204" pitchFamily="34" charset="0"/>
                <a:buChar char="•"/>
              </a:pPr>
              <a:r>
                <a:rPr lang="en-US" sz="1200" b="1" dirty="0">
                  <a:solidFill>
                    <a:srgbClr val="000000"/>
                  </a:solidFill>
                </a:rPr>
                <a:t>2015 aggregate data harvested and prototype update</a:t>
              </a:r>
            </a:p>
            <a:p>
              <a:endParaRPr lang="en-US" sz="1200" b="1" dirty="0">
                <a:solidFill>
                  <a:srgbClr val="FFFFFF"/>
                </a:solidFill>
              </a:endParaRPr>
            </a:p>
          </p:txBody>
        </p:sp>
      </p:grpSp>
    </p:spTree>
    <p:extLst>
      <p:ext uri="{BB962C8B-B14F-4D97-AF65-F5344CB8AC3E}">
        <p14:creationId xmlns:p14="http://schemas.microsoft.com/office/powerpoint/2010/main" val="1499039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animBg="1"/>
      <p:bldP spid="27" grpId="0"/>
      <p:bldP spid="25" grpId="0" animBg="1"/>
      <p:bldP spid="2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914400" fontAlgn="base">
              <a:spcAft>
                <a:spcPct val="0"/>
              </a:spcAft>
            </a:pPr>
            <a:r>
              <a:rPr lang="en-US" sz="3600" b="1" dirty="0">
                <a:solidFill>
                  <a:srgbClr val="095895"/>
                </a:solidFill>
                <a:latin typeface="+mn-lt"/>
              </a:rPr>
              <a:t>Current Status </a:t>
            </a:r>
            <a:r>
              <a:rPr lang="en-US" sz="3600" b="1" dirty="0" smtClean="0">
                <a:solidFill>
                  <a:srgbClr val="095895"/>
                </a:solidFill>
                <a:latin typeface="+mn-lt"/>
              </a:rPr>
              <a:t>and Next Steps</a:t>
            </a:r>
            <a:endParaRPr lang="en-US" sz="3600" b="1" dirty="0">
              <a:solidFill>
                <a:srgbClr val="095895"/>
              </a:solidFill>
              <a:latin typeface="+mn-lt"/>
            </a:endParaRPr>
          </a:p>
        </p:txBody>
      </p:sp>
      <p:sp>
        <p:nvSpPr>
          <p:cNvPr id="3" name="Content Placeholder 2"/>
          <p:cNvSpPr>
            <a:spLocks noGrp="1"/>
          </p:cNvSpPr>
          <p:nvPr>
            <p:ph idx="1"/>
          </p:nvPr>
        </p:nvSpPr>
        <p:spPr/>
        <p:txBody>
          <a:bodyPr/>
          <a:lstStyle/>
          <a:p>
            <a:r>
              <a:rPr lang="en-US" sz="2400" b="1" dirty="0"/>
              <a:t>Demonstrated the prototype to consumers and providers at the Quarterly Quality Management meeting on 4/18/2016</a:t>
            </a:r>
          </a:p>
          <a:p>
            <a:r>
              <a:rPr lang="en-US" sz="2400" b="1" dirty="0"/>
              <a:t>Demonstrated the prototype to consumers and providers at Integrated Prevention and Care Planning Workshop on 8/17/2016</a:t>
            </a:r>
          </a:p>
          <a:p>
            <a:r>
              <a:rPr lang="en-US" sz="2400" b="1" dirty="0"/>
              <a:t>Valuable discussion and feedback collected</a:t>
            </a:r>
          </a:p>
          <a:p>
            <a:r>
              <a:rPr lang="en-US" sz="2400" b="1" dirty="0"/>
              <a:t>Next steps: Enhancements to the prototype </a:t>
            </a:r>
          </a:p>
          <a:p>
            <a:r>
              <a:rPr lang="en-US" sz="2400" b="1" dirty="0"/>
              <a:t>Interactive dashboard</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7243796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2772" name="TextBox 2"/>
          <p:cNvSpPr txBox="1">
            <a:spLocks noChangeArrowheads="1"/>
          </p:cNvSpPr>
          <p:nvPr/>
        </p:nvSpPr>
        <p:spPr bwMode="auto">
          <a:xfrm>
            <a:off x="304800" y="381000"/>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fontAlgn="base">
              <a:lnSpc>
                <a:spcPct val="90000"/>
              </a:lnSpc>
              <a:spcBef>
                <a:spcPct val="0"/>
              </a:spcBef>
              <a:spcAft>
                <a:spcPct val="0"/>
              </a:spcAft>
              <a:buNone/>
              <a:defRPr sz="4000" b="1">
                <a:solidFill>
                  <a:srgbClr val="095895"/>
                </a:solidFill>
                <a:ea typeface="+mj-ea"/>
                <a:cs typeface="+mj-cs"/>
              </a:defRPr>
            </a:lvl1pPr>
          </a:lstStyle>
          <a:p>
            <a:pPr algn="ctr"/>
            <a:r>
              <a:rPr lang="en-US" altLang="en-US" sz="3200" dirty="0"/>
              <a:t>Bergen-Passaic </a:t>
            </a:r>
          </a:p>
          <a:p>
            <a:pPr algn="ctr"/>
            <a:r>
              <a:rPr lang="en-US" altLang="en-US" sz="3200" dirty="0"/>
              <a:t>Quality Management Team </a:t>
            </a:r>
          </a:p>
          <a:p>
            <a:pPr algn="ctr"/>
            <a:r>
              <a:rPr lang="en-US" altLang="en-US" sz="3200" dirty="0"/>
              <a:t>Studying the HIV Care Continuum</a:t>
            </a:r>
          </a:p>
        </p:txBody>
      </p:sp>
      <p:pic>
        <p:nvPicPr>
          <p:cNvPr id="32770" name="Picture 1" descr="Image of the Management team at a meeting" title="Bergen-Passaic Quality Management Team Studying the HIV Care Continuum"/>
          <p:cNvPicPr>
            <a:picLocks noChangeAspect="1"/>
          </p:cNvPicPr>
          <p:nvPr/>
        </p:nvPicPr>
        <p:blipFill>
          <a:blip r:embed="rId5" cstate="email">
            <a:extLst>
              <a:ext uri="{28A0092B-C50C-407E-A947-70E740481C1C}">
                <a14:useLocalDpi xmlns:a14="http://schemas.microsoft.com/office/drawing/2010/main" val="0"/>
              </a:ext>
            </a:extLst>
          </a:blip>
          <a:srcRect t="165" b="29686"/>
          <a:stretch>
            <a:fillRect/>
          </a:stretch>
        </p:blipFill>
        <p:spPr bwMode="auto">
          <a:xfrm>
            <a:off x="152402" y="2142331"/>
            <a:ext cx="4691063"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descr="Image of the Management team at a meeting" title="Bergen-Passaic Quality Management Team Studying the HIV Care Continuum"/>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76789" y="1981200"/>
            <a:ext cx="43672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6131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descr="Image of feedback from eCOMPAS users" title="Feedback from Consumers and Providers"/>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bwMode="auto">
          <a:xfrm rot="20974398">
            <a:off x="3202644" y="1983688"/>
            <a:ext cx="2887403" cy="3656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fontAlgn="base">
              <a:lnSpc>
                <a:spcPct val="90000"/>
              </a:lnSpc>
              <a:spcBef>
                <a:spcPct val="0"/>
              </a:spcBef>
              <a:spcAft>
                <a:spcPct val="0"/>
              </a:spcAft>
              <a:buNone/>
              <a:defRPr sz="3200" b="1">
                <a:solidFill>
                  <a:srgbClr val="095895"/>
                </a:solidFill>
                <a:ea typeface="+mj-ea"/>
                <a:cs typeface="+mj-cs"/>
              </a:defRPr>
            </a:lvl1pPr>
          </a:lstStyle>
          <a:p>
            <a:r>
              <a:rPr lang="en-US" dirty="0"/>
              <a:t>Feedback from Consumers and Providers </a:t>
            </a:r>
          </a:p>
        </p:txBody>
      </p:sp>
    </p:spTree>
    <p:extLst>
      <p:ext uri="{BB962C8B-B14F-4D97-AF65-F5344CB8AC3E}">
        <p14:creationId xmlns:p14="http://schemas.microsoft.com/office/powerpoint/2010/main" val="15893513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152400" y="251460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fontAlgn="base">
              <a:lnSpc>
                <a:spcPct val="90000"/>
              </a:lnSpc>
              <a:spcBef>
                <a:spcPct val="0"/>
              </a:spcBef>
              <a:spcAft>
                <a:spcPct val="0"/>
              </a:spcAft>
            </a:pPr>
            <a:r>
              <a:rPr lang="en-US" sz="3600" b="1" dirty="0">
                <a:solidFill>
                  <a:srgbClr val="095895"/>
                </a:solidFill>
              </a:rPr>
              <a:t>Our Story</a:t>
            </a:r>
          </a:p>
          <a:p>
            <a:pPr algn="ctr" fontAlgn="base">
              <a:lnSpc>
                <a:spcPct val="90000"/>
              </a:lnSpc>
              <a:spcBef>
                <a:spcPct val="0"/>
              </a:spcBef>
              <a:spcAft>
                <a:spcPct val="0"/>
              </a:spcAft>
            </a:pPr>
            <a:endParaRPr lang="en-US" sz="3600" b="1" dirty="0">
              <a:solidFill>
                <a:srgbClr val="095895"/>
              </a:solidFill>
            </a:endParaRPr>
          </a:p>
          <a:p>
            <a:pPr algn="ctr" fontAlgn="base">
              <a:lnSpc>
                <a:spcPct val="90000"/>
              </a:lnSpc>
              <a:spcBef>
                <a:spcPct val="0"/>
              </a:spcBef>
              <a:spcAft>
                <a:spcPct val="0"/>
              </a:spcAft>
            </a:pPr>
            <a:r>
              <a:rPr lang="en-US" sz="3600" b="1" dirty="0">
                <a:solidFill>
                  <a:srgbClr val="095895"/>
                </a:solidFill>
              </a:rPr>
              <a:t>Building on SPNS Electronic Exchange of Health Information - Networks of Care</a:t>
            </a:r>
          </a:p>
          <a:p>
            <a:pPr algn="ctr" fontAlgn="base">
              <a:lnSpc>
                <a:spcPct val="90000"/>
              </a:lnSpc>
              <a:spcBef>
                <a:spcPct val="0"/>
              </a:spcBef>
              <a:spcAft>
                <a:spcPct val="0"/>
              </a:spcAft>
            </a:pPr>
            <a:endParaRPr lang="en-US" sz="3600" b="1" dirty="0">
              <a:solidFill>
                <a:srgbClr val="095895"/>
              </a:solidFill>
            </a:endParaRPr>
          </a:p>
          <a:p>
            <a:pPr algn="ctr" fontAlgn="base">
              <a:lnSpc>
                <a:spcPct val="90000"/>
              </a:lnSpc>
              <a:spcBef>
                <a:spcPct val="0"/>
              </a:spcBef>
              <a:spcAft>
                <a:spcPct val="0"/>
              </a:spcAft>
            </a:pPr>
            <a:r>
              <a:rPr lang="en-US" sz="3600" b="1" dirty="0">
                <a:solidFill>
                  <a:srgbClr val="095895"/>
                </a:solidFill>
              </a:rPr>
              <a:t>Using Data to Impact Process and Health Outcomes</a:t>
            </a:r>
          </a:p>
          <a:p>
            <a:pPr algn="ctr" fontAlgn="base">
              <a:lnSpc>
                <a:spcPct val="90000"/>
              </a:lnSpc>
              <a:spcBef>
                <a:spcPct val="0"/>
              </a:spcBef>
              <a:spcAft>
                <a:spcPct val="0"/>
              </a:spcAft>
            </a:pPr>
            <a:endParaRPr lang="en-US" sz="3600" b="1" dirty="0">
              <a:solidFill>
                <a:srgbClr val="095895"/>
              </a:solidFill>
            </a:endParaRPr>
          </a:p>
        </p:txBody>
      </p:sp>
    </p:spTree>
    <p:extLst>
      <p:ext uri="{BB962C8B-B14F-4D97-AF65-F5344CB8AC3E}">
        <p14:creationId xmlns:p14="http://schemas.microsoft.com/office/powerpoint/2010/main" val="250753841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914400" fontAlgn="base">
              <a:spcAft>
                <a:spcPct val="0"/>
              </a:spcAft>
            </a:pPr>
            <a:r>
              <a:rPr lang="en-US" sz="3600" b="1" dirty="0">
                <a:solidFill>
                  <a:srgbClr val="095895"/>
                </a:solidFill>
                <a:latin typeface="+mn-lt"/>
              </a:rPr>
              <a:t>Feedback from Consumers and Providers </a:t>
            </a:r>
          </a:p>
        </p:txBody>
      </p:sp>
      <p:pic>
        <p:nvPicPr>
          <p:cNvPr id="3074" name="Picture 2" descr="Screenshot of feedback from eCOMPAS users&#10;" title="Feedback from Consumers and Provider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3152" y="1733550"/>
            <a:ext cx="6997700"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07328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Photo of Paterson and RDE employees" title="Quality Management Team 201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90600" y="914400"/>
            <a:ext cx="7315200" cy="4953000"/>
          </a:xfrm>
          <a:prstGeom prst="rect">
            <a:avLst/>
          </a:prstGeom>
        </p:spPr>
      </p:pic>
      <p:sp>
        <p:nvSpPr>
          <p:cNvPr id="5" name="TextBox 4"/>
          <p:cNvSpPr txBox="1"/>
          <p:nvPr/>
        </p:nvSpPr>
        <p:spPr>
          <a:xfrm>
            <a:off x="1143000" y="4038604"/>
            <a:ext cx="7162800" cy="646331"/>
          </a:xfrm>
          <a:prstGeom prst="rect">
            <a:avLst/>
          </a:prstGeom>
          <a:noFill/>
        </p:spPr>
        <p:txBody>
          <a:bodyPr wrap="square" rtlCol="0">
            <a:spAutoFit/>
          </a:bodyPr>
          <a:lstStyle/>
          <a:p>
            <a:r>
              <a:rPr lang="en-US" sz="3600" dirty="0">
                <a:solidFill>
                  <a:schemeClr val="bg1"/>
                </a:solidFill>
              </a:rPr>
              <a:t>Quality Management Team 2016</a:t>
            </a:r>
          </a:p>
        </p:txBody>
      </p:sp>
    </p:spTree>
    <p:extLst>
      <p:ext uri="{BB962C8B-B14F-4D97-AF65-F5344CB8AC3E}">
        <p14:creationId xmlns:p14="http://schemas.microsoft.com/office/powerpoint/2010/main" val="39173095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370" y="2076144"/>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914400" fontAlgn="base">
              <a:spcAft>
                <a:spcPct val="0"/>
              </a:spcAft>
            </a:pPr>
            <a:r>
              <a:rPr lang="en-US" sz="3600" b="1" dirty="0" smtClean="0">
                <a:solidFill>
                  <a:srgbClr val="095895"/>
                </a:solidFill>
                <a:latin typeface="+mn-lt"/>
              </a:rPr>
              <a:t>Thank You!</a:t>
            </a:r>
            <a:endParaRPr lang="en-US" sz="3600" b="1" dirty="0">
              <a:solidFill>
                <a:srgbClr val="095895"/>
              </a:solidFill>
              <a:latin typeface="+mn-lt"/>
            </a:endParaRPr>
          </a:p>
        </p:txBody>
      </p:sp>
    </p:spTree>
    <p:extLst>
      <p:ext uri="{BB962C8B-B14F-4D97-AF65-F5344CB8AC3E}">
        <p14:creationId xmlns:p14="http://schemas.microsoft.com/office/powerpoint/2010/main" val="21321940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4" name="Rectangle 14"/>
          <p:cNvSpPr>
            <a:spLocks noGrp="1" noChangeArrowheads="1"/>
          </p:cNvSpPr>
          <p:nvPr>
            <p:ph type="title"/>
          </p:nvPr>
        </p:nvSpPr>
        <p:spPr>
          <a:xfrm>
            <a:off x="457200" y="457200"/>
            <a:ext cx="8229600" cy="990600"/>
          </a:xfrm>
        </p:spPr>
        <p:txBody>
          <a:bodyPr/>
          <a:lstStyle/>
          <a:p>
            <a:r>
              <a:rPr lang="en-US" altLang="en-US" b="1" dirty="0"/>
              <a:t>Contact Us</a:t>
            </a:r>
          </a:p>
        </p:txBody>
      </p:sp>
      <p:sp>
        <p:nvSpPr>
          <p:cNvPr id="10255" name="Rectangle 15"/>
          <p:cNvSpPr>
            <a:spLocks noGrp="1" noChangeArrowheads="1"/>
          </p:cNvSpPr>
          <p:nvPr>
            <p:ph type="body" sz="half" idx="1"/>
          </p:nvPr>
        </p:nvSpPr>
        <p:spPr>
          <a:xfrm>
            <a:off x="457200" y="1600200"/>
            <a:ext cx="8229600" cy="4686300"/>
          </a:xfrm>
        </p:spPr>
        <p:txBody>
          <a:bodyPr>
            <a:normAutofit/>
          </a:bodyPr>
          <a:lstStyle/>
          <a:p>
            <a:pPr marL="0" indent="0">
              <a:buNone/>
            </a:pPr>
            <a:r>
              <a:rPr lang="en-US" sz="2400" b="1" dirty="0"/>
              <a:t>Milagros </a:t>
            </a:r>
            <a:r>
              <a:rPr lang="en-US" sz="2400" b="1" dirty="0" err="1"/>
              <a:t>Izquierdo</a:t>
            </a:r>
            <a:r>
              <a:rPr lang="en-US" sz="2400" dirty="0"/>
              <a:t>, Director, Bergen-Passaic TGA Ryan White Program </a:t>
            </a:r>
          </a:p>
          <a:p>
            <a:pPr marL="0" indent="0">
              <a:buNone/>
            </a:pPr>
            <a:r>
              <a:rPr lang="en-US" sz="2400" dirty="0">
                <a:hlinkClick r:id="rId2"/>
              </a:rPr>
              <a:t>mizquierdo@patersonnj.gov</a:t>
            </a:r>
            <a:endParaRPr lang="en-US" sz="2400" dirty="0"/>
          </a:p>
          <a:p>
            <a:pPr marL="0" indent="0">
              <a:buNone/>
            </a:pPr>
            <a:r>
              <a:rPr lang="en-US" sz="2400" b="1" dirty="0"/>
              <a:t>Jesse Thomas</a:t>
            </a:r>
            <a:r>
              <a:rPr lang="en-US" sz="2400" dirty="0"/>
              <a:t>, Project Director, RDE Systems LLC </a:t>
            </a:r>
          </a:p>
          <a:p>
            <a:pPr marL="0" indent="0">
              <a:buNone/>
            </a:pPr>
            <a:r>
              <a:rPr lang="en-US" sz="2400" dirty="0">
                <a:hlinkClick r:id="rId3"/>
              </a:rPr>
              <a:t>jesse@rdesystems.com</a:t>
            </a:r>
            <a:endParaRPr lang="en-US" sz="2400" dirty="0"/>
          </a:p>
          <a:p>
            <a:pPr marL="0" indent="0">
              <a:buNone/>
            </a:pPr>
            <a:r>
              <a:rPr lang="en-US" sz="2400" b="1" dirty="0"/>
              <a:t>Patricia H. Virga</a:t>
            </a:r>
            <a:r>
              <a:rPr lang="en-US" sz="2400" dirty="0"/>
              <a:t>, </a:t>
            </a:r>
            <a:r>
              <a:rPr lang="en-US" sz="2400" dirty="0" err="1"/>
              <a:t>Ph.D</a:t>
            </a:r>
            <a:r>
              <a:rPr lang="en-US" sz="2400" dirty="0"/>
              <a:t>, Vice President, New Solutions, Inc.</a:t>
            </a:r>
          </a:p>
          <a:p>
            <a:pPr marL="0" indent="0">
              <a:buNone/>
            </a:pPr>
            <a:r>
              <a:rPr lang="en-US" sz="2400" dirty="0">
                <a:hlinkClick r:id="rId4"/>
              </a:rPr>
              <a:t>pvirga@newsolutionsinc.com</a:t>
            </a:r>
            <a:endParaRPr lang="en-US" sz="2400" dirty="0"/>
          </a:p>
          <a:p>
            <a:pPr marL="0" indent="0">
              <a:buNone/>
            </a:pPr>
            <a:r>
              <a:rPr lang="en-US" sz="2400" dirty="0"/>
              <a:t>Collaborator: </a:t>
            </a:r>
            <a:r>
              <a:rPr lang="en-US" sz="2400" b="1" dirty="0"/>
              <a:t>Dr. Peter Gordon</a:t>
            </a:r>
            <a:r>
              <a:rPr lang="en-US" sz="2400" dirty="0"/>
              <a:t>, MD, Medical Director Comprehensive Health Program, NY Presbyterian</a:t>
            </a:r>
          </a:p>
          <a:p>
            <a:pPr marL="0" indent="0">
              <a:buNone/>
            </a:pPr>
            <a:r>
              <a:rPr lang="en-US" sz="2400" dirty="0">
                <a:hlinkClick r:id="rId5"/>
              </a:rPr>
              <a:t>pgg2@cumc.columbia.edu</a:t>
            </a:r>
            <a:endParaRPr lang="en-US" altLang="en-US" sz="2400" dirty="0"/>
          </a:p>
          <a:p>
            <a:pPr>
              <a:buNone/>
            </a:pPr>
            <a:endParaRPr lang="en-US" altLang="en-US" sz="1800" dirty="0"/>
          </a:p>
          <a:p>
            <a:pPr>
              <a:buNone/>
            </a:pPr>
            <a:endParaRPr lang="en-US" altLang="en-US" sz="1800" dirty="0"/>
          </a:p>
        </p:txBody>
      </p:sp>
      <p:sp>
        <p:nvSpPr>
          <p:cNvPr id="10247" name="AutoShape 7"/>
          <p:cNvSpPr>
            <a:spLocks noChangeArrowheads="1"/>
          </p:cNvSpPr>
          <p:nvPr/>
        </p:nvSpPr>
        <p:spPr bwMode="auto">
          <a:xfrm flipH="1">
            <a:off x="4578350" y="2143125"/>
            <a:ext cx="0" cy="0"/>
          </a:xfrm>
          <a:prstGeom prst="rtTriangle">
            <a:avLst/>
          </a:prstGeom>
          <a:gradFill rotWithShape="0">
            <a:gsLst>
              <a:gs pos="0">
                <a:schemeClr val="accent1"/>
              </a:gs>
              <a:gs pos="100000">
                <a:schemeClr val="accent1">
                  <a:gamma/>
                  <a:shade val="60000"/>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 name="PyramidChart 2;Master;1;0.15;3"/>
          <p:cNvSpPr>
            <a:spLocks noChangeArrowheads="1"/>
          </p:cNvSpPr>
          <p:nvPr/>
        </p:nvSpPr>
        <p:spPr bwMode="auto">
          <a:xfrm>
            <a:off x="1143000" y="2362200"/>
            <a:ext cx="6723063"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 name="AutoShape 11"/>
          <p:cNvSpPr>
            <a:spLocks noChangeArrowheads="1"/>
          </p:cNvSpPr>
          <p:nvPr/>
        </p:nvSpPr>
        <p:spPr bwMode="auto">
          <a:xfrm flipH="1">
            <a:off x="4578350" y="2143125"/>
            <a:ext cx="0" cy="0"/>
          </a:xfrm>
          <a:prstGeom prst="rtTriangle">
            <a:avLst/>
          </a:prstGeom>
          <a:gradFill rotWithShape="0">
            <a:gsLst>
              <a:gs pos="0">
                <a:schemeClr val="accent1"/>
              </a:gs>
              <a:gs pos="100000">
                <a:schemeClr val="accent1">
                  <a:gamma/>
                  <a:shade val="60000"/>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Box 6"/>
          <p:cNvSpPr txBox="1"/>
          <p:nvPr/>
        </p:nvSpPr>
        <p:spPr>
          <a:xfrm>
            <a:off x="8686800" y="6400800"/>
            <a:ext cx="457200" cy="276999"/>
          </a:xfrm>
          <a:prstGeom prst="rect">
            <a:avLst/>
          </a:prstGeom>
          <a:noFill/>
        </p:spPr>
        <p:txBody>
          <a:bodyPr wrap="square" rtlCol="0">
            <a:spAutoFit/>
          </a:bodyPr>
          <a:lstStyle/>
          <a:p>
            <a:r>
              <a:rPr lang="en-US" sz="1200" b="1" dirty="0"/>
              <a:t>41</a:t>
            </a:r>
          </a:p>
        </p:txBody>
      </p:sp>
    </p:spTree>
    <p:extLst>
      <p:ext uri="{BB962C8B-B14F-4D97-AF65-F5344CB8AC3E}">
        <p14:creationId xmlns:p14="http://schemas.microsoft.com/office/powerpoint/2010/main" val="3056783445"/>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21" y="2132621"/>
            <a:ext cx="8229600" cy="1143000"/>
          </a:xfrm>
        </p:spPr>
        <p:txBody>
          <a:bodyPr/>
          <a:lstStyle/>
          <a:p>
            <a:r>
              <a:rPr lang="en-US" sz="3200" b="1" dirty="0"/>
              <a:t>Thank you Mayor Jose “joey” Torres,</a:t>
            </a:r>
            <a:br>
              <a:rPr lang="en-US" sz="3200" b="1" dirty="0"/>
            </a:br>
            <a:r>
              <a:rPr lang="en-US" sz="3200" b="1" dirty="0"/>
              <a:t>Chief Elected Official </a:t>
            </a:r>
            <a:br>
              <a:rPr lang="en-US" sz="3200" b="1" dirty="0"/>
            </a:br>
            <a:r>
              <a:rPr lang="en-US" sz="3200" b="1" dirty="0"/>
              <a:t>Ryan White Program </a:t>
            </a:r>
            <a:br>
              <a:rPr lang="en-US" sz="3200" b="1" dirty="0"/>
            </a:br>
            <a:r>
              <a:rPr lang="en-US" sz="3200" b="1" dirty="0"/>
              <a:t>City of Paterson </a:t>
            </a:r>
          </a:p>
        </p:txBody>
      </p:sp>
      <p:pic>
        <p:nvPicPr>
          <p:cNvPr id="1026" name="Picture 2" descr="City of Paterson Seal" title="City of Pat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2256" y="4635229"/>
            <a:ext cx="2438400"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923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457200"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fontAlgn="base">
              <a:lnSpc>
                <a:spcPct val="90000"/>
              </a:lnSpc>
              <a:spcBef>
                <a:spcPct val="0"/>
              </a:spcBef>
              <a:spcAft>
                <a:spcPct val="0"/>
              </a:spcAft>
            </a:pPr>
            <a:r>
              <a:rPr lang="en-US" sz="3600" b="1" dirty="0" err="1">
                <a:solidFill>
                  <a:srgbClr val="095895"/>
                </a:solidFill>
              </a:rPr>
              <a:t>eCOMPAS</a:t>
            </a:r>
            <a:r>
              <a:rPr lang="en-US" sz="3600" b="1" dirty="0">
                <a:solidFill>
                  <a:srgbClr val="095895"/>
                </a:solidFill>
              </a:rPr>
              <a:t> Interactive Quality Reporting</a:t>
            </a:r>
          </a:p>
        </p:txBody>
      </p:sp>
      <p:pic>
        <p:nvPicPr>
          <p:cNvPr id="160771" name="Picture 10" descr="Paterson eCOMPAS Cross Collaborative Report screenshot" title="eCOMPAS Interactive Quality Report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5" y="1966913"/>
            <a:ext cx="9202738"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2982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idx="4294967295"/>
          </p:nvPr>
        </p:nvSpPr>
        <p:spPr>
          <a:xfrm>
            <a:off x="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Aft>
                <a:spcPct val="0"/>
              </a:spcAft>
            </a:pPr>
            <a:r>
              <a:rPr lang="en-US" sz="3600" b="1">
                <a:solidFill>
                  <a:srgbClr val="095895"/>
                </a:solidFill>
                <a:latin typeface="+mn-lt"/>
              </a:rPr>
              <a:t>Agency Alerts</a:t>
            </a:r>
          </a:p>
        </p:txBody>
      </p:sp>
      <p:pic>
        <p:nvPicPr>
          <p:cNvPr id="74755" name="Picture 3" descr="Paterson eCOMPAS Summary of Current Alerts Screenshot" title="Agency Aler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981075"/>
            <a:ext cx="71628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4329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idx="4294967295"/>
          </p:nvPr>
        </p:nvSpPr>
        <p:spPr>
          <a:xfrm>
            <a:off x="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Aft>
                <a:spcPct val="0"/>
              </a:spcAft>
            </a:pPr>
            <a:r>
              <a:rPr lang="en-US" sz="3600" b="1">
                <a:solidFill>
                  <a:srgbClr val="095895"/>
                </a:solidFill>
                <a:latin typeface="+mn-lt"/>
              </a:rPr>
              <a:t>Agency Alerts Drilldown</a:t>
            </a:r>
          </a:p>
        </p:txBody>
      </p:sp>
      <p:pic>
        <p:nvPicPr>
          <p:cNvPr id="169987" name="Picture 3" descr="Paterson eCOMPAS Summary of Current Alerts screenshot" title="Agency Alerts Drilldow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447800"/>
            <a:ext cx="716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9738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3965</TotalTime>
  <Words>2467</Words>
  <Application>Microsoft Office PowerPoint</Application>
  <PresentationFormat>On-screen Show (4:3)</PresentationFormat>
  <Paragraphs>558</Paragraphs>
  <Slides>64</Slides>
  <Notes>10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64</vt:i4>
      </vt:variant>
    </vt:vector>
  </HeadingPairs>
  <TitlesOfParts>
    <vt:vector size="75" baseType="lpstr">
      <vt:lpstr>Arial</vt:lpstr>
      <vt:lpstr>Arial Black</vt:lpstr>
      <vt:lpstr>Calibri</vt:lpstr>
      <vt:lpstr>Calibri Light</vt:lpstr>
      <vt:lpstr>Geneva</vt:lpstr>
      <vt:lpstr>Times New Roman</vt:lpstr>
      <vt:lpstr>Webdings</vt:lpstr>
      <vt:lpstr>Wingdings</vt:lpstr>
      <vt:lpstr>2_Office Theme</vt:lpstr>
      <vt:lpstr>Office Theme</vt:lpstr>
      <vt:lpstr>1_Office Theme</vt:lpstr>
      <vt:lpstr>Innovative Special Project of National Significance (SPNS): Fusing Part A, B, C, &amp; D Data for MyCareContinuum Dashboard and Empowering Consumers with an Award-Winning Low-Health-Literacy Patient Portal</vt:lpstr>
      <vt:lpstr>Disclosures</vt:lpstr>
      <vt:lpstr>Learning Objectives</vt:lpstr>
      <vt:lpstr>Introduction</vt:lpstr>
      <vt:lpstr>Introduction</vt:lpstr>
      <vt:lpstr>PowerPoint Presentation</vt:lpstr>
      <vt:lpstr>PowerPoint Presentation</vt:lpstr>
      <vt:lpstr>Agency Alerts</vt:lpstr>
      <vt:lpstr>Agency Alerts Drilldown</vt:lpstr>
      <vt:lpstr>Email Alerts</vt:lpstr>
      <vt:lpstr>Linked to Exact Screen</vt:lpstr>
      <vt:lpstr>PowerPoint Presentation</vt:lpstr>
      <vt:lpstr> </vt:lpstr>
      <vt:lpstr>PowerPoint Presentation</vt:lpstr>
      <vt:lpstr>PowerPoint Presentation</vt:lpstr>
      <vt:lpstr>PowerPoint Presentation</vt:lpstr>
      <vt:lpstr>SPNS 2014 Program Goal</vt:lpstr>
      <vt:lpstr>Objectives</vt:lpstr>
      <vt:lpstr>Project Components</vt:lpstr>
      <vt:lpstr>PowerPoint Presentation</vt:lpstr>
      <vt:lpstr>PowerPoint Presentation</vt:lpstr>
      <vt:lpstr>PowerPoint Presentation</vt:lpstr>
      <vt:lpstr>Goal 1: eHIE – Part C/D provider data import</vt:lpstr>
      <vt:lpstr>Objectives</vt:lpstr>
      <vt:lpstr>Hi!  HIE  eHIE</vt:lpstr>
      <vt:lpstr>PowerPoint Presentation</vt:lpstr>
      <vt:lpstr>Barriers and mitigation</vt:lpstr>
      <vt:lpstr>PowerPoint Presentation</vt:lpstr>
      <vt:lpstr>Current Status and Next Steps</vt:lpstr>
      <vt:lpstr>Benefits to the TGA</vt:lpstr>
      <vt:lpstr>Benefits to St. Joseph’s</vt:lpstr>
      <vt:lpstr> eHIE- Data Import from  NJ-DHSTS (eHARS)</vt:lpstr>
      <vt:lpstr>Objectives</vt:lpstr>
      <vt:lpstr>Barriers and Mitigation</vt:lpstr>
      <vt:lpstr>Coordinating with NJ-DHSTS to receive client level eHARS data.  </vt:lpstr>
      <vt:lpstr>PowerPoint Presentation</vt:lpstr>
      <vt:lpstr>Data Exchange NJ-DHSTS’ Perspective</vt:lpstr>
      <vt:lpstr>Benefits to the TGA</vt:lpstr>
      <vt:lpstr>Benefits to NJ-DHSTS</vt:lpstr>
      <vt:lpstr>Current Status and Next Steps</vt:lpstr>
      <vt:lpstr>Prototype</vt:lpstr>
      <vt:lpstr>Paterson eCOMPAS LKMv2</vt:lpstr>
      <vt:lpstr>Goal 2: MyCareContinuum Dashboard</vt:lpstr>
      <vt:lpstr>PowerPoint Presentation</vt:lpstr>
      <vt:lpstr>Objective</vt:lpstr>
      <vt:lpstr>Constructing the HIV Care Continuum </vt:lpstr>
      <vt:lpstr>PowerPoint Presentation</vt:lpstr>
      <vt:lpstr>Definitions and Data Sources </vt:lpstr>
      <vt:lpstr>Demo</vt:lpstr>
      <vt:lpstr>PowerPoint Presentation</vt:lpstr>
      <vt:lpstr>PowerPoint Presentation</vt:lpstr>
      <vt:lpstr>PowerPoint Presentation</vt:lpstr>
      <vt:lpstr>PowerPoint Presentation</vt:lpstr>
      <vt:lpstr>PowerPoint Presentation</vt:lpstr>
      <vt:lpstr>Benefits</vt:lpstr>
      <vt:lpstr>Barriers and mitigation</vt:lpstr>
      <vt:lpstr>Current Status and Next Steps</vt:lpstr>
      <vt:lpstr>PowerPoint Presentation</vt:lpstr>
      <vt:lpstr>PowerPoint Presentation</vt:lpstr>
      <vt:lpstr>Feedback from Consumers and Providers </vt:lpstr>
      <vt:lpstr>PowerPoint Presentation</vt:lpstr>
      <vt:lpstr>Thank You!</vt:lpstr>
      <vt:lpstr>Contact Us</vt:lpstr>
      <vt:lpstr>Thank you Mayor Jose “joey” Torres, Chief Elected Official  Ryan White Program  City of Paterson </vt:lpstr>
    </vt:vector>
  </TitlesOfParts>
  <Company>Pyalla Technologies, LLC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Title</dc:title>
  <dc:creator>Margo Holen</dc:creator>
  <cp:lastModifiedBy>Alfredo Ardila</cp:lastModifiedBy>
  <cp:revision>94</cp:revision>
  <dcterms:created xsi:type="dcterms:W3CDTF">2014-06-20T21:21:33Z</dcterms:created>
  <dcterms:modified xsi:type="dcterms:W3CDTF">2016-09-22T14:53:55Z</dcterms:modified>
</cp:coreProperties>
</file>