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3.xml" ContentType="application/vnd.openxmlformats-officedocument.drawingml.chart+xml"/>
  <Override PartName="/ppt/notesSlides/notesSlide31.xml" ContentType="application/vnd.openxmlformats-officedocument.presentationml.notesSlide+xml"/>
  <Override PartName="/ppt/charts/chart1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5.xml" ContentType="application/vnd.openxmlformats-officedocument.drawingml.chart+xml"/>
  <Override PartName="/ppt/notesSlides/notesSlide34.xml" ContentType="application/vnd.openxmlformats-officedocument.presentationml.notesSlide+xml"/>
  <Override PartName="/ppt/charts/chart16.xml" ContentType="application/vnd.openxmlformats-officedocument.drawingml.chart+xml"/>
  <Override PartName="/ppt/notesSlides/notesSlide35.xml" ContentType="application/vnd.openxmlformats-officedocument.presentationml.notesSlide+xml"/>
  <Override PartName="/ppt/charts/chart17.xml" ContentType="application/vnd.openxmlformats-officedocument.drawingml.chart+xml"/>
  <Override PartName="/ppt/notesSlides/notesSlide36.xml" ContentType="application/vnd.openxmlformats-officedocument.presentationml.notesSl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0"/>
  </p:notesMasterIdLst>
  <p:sldIdLst>
    <p:sldId id="257" r:id="rId2"/>
    <p:sldId id="258" r:id="rId3"/>
    <p:sldId id="259" r:id="rId4"/>
    <p:sldId id="260" r:id="rId5"/>
    <p:sldId id="261" r:id="rId6"/>
    <p:sldId id="262" r:id="rId7"/>
    <p:sldId id="264" r:id="rId8"/>
    <p:sldId id="288" r:id="rId9"/>
    <p:sldId id="266"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9" r:id="rId24"/>
    <p:sldId id="282" r:id="rId25"/>
    <p:sldId id="283" r:id="rId26"/>
    <p:sldId id="284" r:id="rId27"/>
    <p:sldId id="290" r:id="rId28"/>
    <p:sldId id="286"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94" autoAdjust="0"/>
    <p:restoredTop sz="94660"/>
  </p:normalViewPr>
  <p:slideViewPr>
    <p:cSldViewPr snapToGrid="0">
      <p:cViewPr varScale="1">
        <p:scale>
          <a:sx n="92" d="100"/>
          <a:sy n="92" d="100"/>
        </p:scale>
        <p:origin x="2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oud\Desktop\e2community%20Presentations\e2vspaper_graph.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oud\Desktop\e2community%20Presentations\e2vspaper_graph.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Consumers</c:v>
                </c:pt>
              </c:strCache>
            </c:strRef>
          </c:tx>
          <c:spPr>
            <a:solidFill>
              <a:schemeClr val="accent1"/>
            </a:solidFill>
            <a:ln w="19050">
              <a:noFill/>
            </a:ln>
            <a:effectLst/>
          </c:spPr>
          <c:invertIfNegative val="0"/>
          <c:cat>
            <c:strRef>
              <c:f>Sheet1!$A$2:$A$8</c:f>
              <c:strCache>
                <c:ptCount val="7"/>
                <c:pt idx="0">
                  <c:v>Dallas TX</c:v>
                </c:pt>
                <c:pt idx="1">
                  <c:v>NYC</c:v>
                </c:pt>
                <c:pt idx="2">
                  <c:v>Iowa</c:v>
                </c:pt>
                <c:pt idx="3">
                  <c:v>Bergen-Passaic NJ</c:v>
                </c:pt>
                <c:pt idx="4">
                  <c:v>San Bernadino-Riverside Cal</c:v>
                </c:pt>
                <c:pt idx="5">
                  <c:v>NC Region 6</c:v>
                </c:pt>
                <c:pt idx="6">
                  <c:v>Hennepin County MN</c:v>
                </c:pt>
              </c:strCache>
            </c:strRef>
          </c:cat>
          <c:val>
            <c:numRef>
              <c:f>Sheet1!$B$2:$B$8</c:f>
              <c:numCache>
                <c:formatCode>General</c:formatCode>
                <c:ptCount val="7"/>
                <c:pt idx="0">
                  <c:v>650</c:v>
                </c:pt>
                <c:pt idx="1">
                  <c:v>4274</c:v>
                </c:pt>
                <c:pt idx="2">
                  <c:v>432</c:v>
                </c:pt>
                <c:pt idx="3">
                  <c:v>1091</c:v>
                </c:pt>
                <c:pt idx="4">
                  <c:v>556</c:v>
                </c:pt>
                <c:pt idx="5">
                  <c:v>603</c:v>
                </c:pt>
                <c:pt idx="6">
                  <c:v>1006</c:v>
                </c:pt>
              </c:numCache>
            </c:numRef>
          </c:val>
        </c:ser>
        <c:dLbls>
          <c:showLegendKey val="0"/>
          <c:showVal val="0"/>
          <c:showCatName val="0"/>
          <c:showSerName val="0"/>
          <c:showPercent val="0"/>
          <c:showBubbleSize val="0"/>
        </c:dLbls>
        <c:gapWidth val="150"/>
        <c:axId val="531692264"/>
        <c:axId val="531697360"/>
      </c:barChart>
      <c:catAx>
        <c:axId val="531692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1697360"/>
        <c:crosses val="autoZero"/>
        <c:auto val="1"/>
        <c:lblAlgn val="ctr"/>
        <c:lblOffset val="100"/>
        <c:tickMarkSkip val="1"/>
        <c:noMultiLvlLbl val="0"/>
      </c:catAx>
      <c:valAx>
        <c:axId val="531697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1692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Median</a:t>
            </a:r>
            <a:r>
              <a:rPr lang="en-US" baseline="0" dirty="0" smtClean="0"/>
              <a:t> Time to Complete Survey in Minutes</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e2Community</c:v>
                </c:pt>
              </c:strCache>
            </c:strRef>
          </c:tx>
          <c:spPr>
            <a:solidFill>
              <a:schemeClr val="accent1"/>
            </a:solidFill>
            <a:ln>
              <a:noFill/>
            </a:ln>
            <a:effectLst/>
          </c:spPr>
          <c:invertIfNegative val="0"/>
          <c:trendline>
            <c:spPr>
              <a:ln w="19050" cap="rnd">
                <a:solidFill>
                  <a:schemeClr val="accent1"/>
                </a:solidFill>
                <a:prstDash val="solid"/>
                <a:headEnd type="none"/>
                <a:tailEnd type="triangle" w="lg" len="lg"/>
              </a:ln>
              <a:effectLst/>
            </c:spPr>
            <c:trendlineType val="log"/>
            <c:dispRSqr val="0"/>
            <c:dispEq val="0"/>
          </c:trendline>
          <c:cat>
            <c:numRef>
              <c:f>Sheet1!$A$2:$A$4</c:f>
              <c:numCache>
                <c:formatCode>General</c:formatCode>
                <c:ptCount val="3"/>
                <c:pt idx="0">
                  <c:v>2003</c:v>
                </c:pt>
                <c:pt idx="1">
                  <c:v>2010</c:v>
                </c:pt>
                <c:pt idx="2">
                  <c:v>2015</c:v>
                </c:pt>
              </c:numCache>
            </c:numRef>
          </c:cat>
          <c:val>
            <c:numRef>
              <c:f>Sheet1!$B$2:$B$4</c:f>
              <c:numCache>
                <c:formatCode>General</c:formatCode>
                <c:ptCount val="3"/>
                <c:pt idx="1">
                  <c:v>43</c:v>
                </c:pt>
                <c:pt idx="2">
                  <c:v>21</c:v>
                </c:pt>
              </c:numCache>
            </c:numRef>
          </c:val>
        </c:ser>
        <c:ser>
          <c:idx val="1"/>
          <c:order val="1"/>
          <c:tx>
            <c:strRef>
              <c:f>Sheet1!$C$1</c:f>
              <c:strCache>
                <c:ptCount val="1"/>
                <c:pt idx="0">
                  <c:v>Paper Interviews</c:v>
                </c:pt>
              </c:strCache>
            </c:strRef>
          </c:tx>
          <c:spPr>
            <a:solidFill>
              <a:schemeClr val="accent2"/>
            </a:solidFill>
            <a:ln>
              <a:noFill/>
            </a:ln>
            <a:effectLst/>
          </c:spPr>
          <c:invertIfNegative val="0"/>
          <c:cat>
            <c:numRef>
              <c:f>Sheet1!$A$2:$A$4</c:f>
              <c:numCache>
                <c:formatCode>General</c:formatCode>
                <c:ptCount val="3"/>
                <c:pt idx="0">
                  <c:v>2003</c:v>
                </c:pt>
                <c:pt idx="1">
                  <c:v>2010</c:v>
                </c:pt>
                <c:pt idx="2">
                  <c:v>2015</c:v>
                </c:pt>
              </c:numCache>
            </c:numRef>
          </c:cat>
          <c:val>
            <c:numRef>
              <c:f>Sheet1!$C$2:$C$4</c:f>
              <c:numCache>
                <c:formatCode>General</c:formatCode>
                <c:ptCount val="3"/>
                <c:pt idx="0">
                  <c:v>75</c:v>
                </c:pt>
              </c:numCache>
            </c:numRef>
          </c:val>
        </c:ser>
        <c:ser>
          <c:idx val="2"/>
          <c:order val="2"/>
          <c:tx>
            <c:strRef>
              <c:f>Sheet1!$D$1</c:f>
              <c:strCache>
                <c:ptCount val="1"/>
                <c:pt idx="0">
                  <c:v>Data Points (Scaled)</c:v>
                </c:pt>
              </c:strCache>
            </c:strRef>
          </c:tx>
          <c:spPr>
            <a:solidFill>
              <a:schemeClr val="accent4">
                <a:lumMod val="50000"/>
              </a:schemeClr>
            </a:solidFill>
            <a:ln>
              <a:noFill/>
            </a:ln>
            <a:effectLst/>
          </c:spPr>
          <c:invertIfNegative val="0"/>
          <c:trendline>
            <c:spPr>
              <a:ln w="19050" cap="rnd">
                <a:solidFill>
                  <a:schemeClr val="accent3"/>
                </a:solidFill>
                <a:prstDash val="solid"/>
                <a:tailEnd type="triangle" w="lg" len="lg"/>
              </a:ln>
              <a:effectLst/>
            </c:spPr>
            <c:trendlineType val="linear"/>
            <c:dispRSqr val="0"/>
            <c:dispEq val="0"/>
          </c:trendline>
          <c:cat>
            <c:numRef>
              <c:f>Sheet1!$A$2:$A$4</c:f>
              <c:numCache>
                <c:formatCode>General</c:formatCode>
                <c:ptCount val="3"/>
                <c:pt idx="0">
                  <c:v>2003</c:v>
                </c:pt>
                <c:pt idx="1">
                  <c:v>2010</c:v>
                </c:pt>
                <c:pt idx="2">
                  <c:v>2015</c:v>
                </c:pt>
              </c:numCache>
            </c:numRef>
          </c:cat>
          <c:val>
            <c:numRef>
              <c:f>Sheet1!$D$2:$D$4</c:f>
              <c:numCache>
                <c:formatCode>General</c:formatCode>
                <c:ptCount val="3"/>
                <c:pt idx="0">
                  <c:v>80</c:v>
                </c:pt>
                <c:pt idx="1">
                  <c:v>85</c:v>
                </c:pt>
                <c:pt idx="2">
                  <c:v>87</c:v>
                </c:pt>
              </c:numCache>
            </c:numRef>
          </c:val>
        </c:ser>
        <c:dLbls>
          <c:showLegendKey val="0"/>
          <c:showVal val="0"/>
          <c:showCatName val="0"/>
          <c:showSerName val="0"/>
          <c:showPercent val="0"/>
          <c:showBubbleSize val="0"/>
        </c:dLbls>
        <c:gapWidth val="385"/>
        <c:overlap val="-20"/>
        <c:axId val="522153784"/>
        <c:axId val="522145160"/>
      </c:barChart>
      <c:catAx>
        <c:axId val="522153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2145160"/>
        <c:crosses val="autoZero"/>
        <c:auto val="1"/>
        <c:lblAlgn val="ctr"/>
        <c:lblOffset val="100"/>
        <c:noMultiLvlLbl val="0"/>
      </c:catAx>
      <c:valAx>
        <c:axId val="522145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2153784"/>
        <c:crosses val="autoZero"/>
        <c:crossBetween val="between"/>
      </c:valAx>
      <c:spPr>
        <a:noFill/>
        <a:ln>
          <a:noFill/>
        </a:ln>
        <a:effectLst/>
      </c:spPr>
    </c:plotArea>
    <c:legend>
      <c:legendPos val="b"/>
      <c:legendEntry>
        <c:idx val="3"/>
        <c:delete val="1"/>
      </c:legendEntry>
      <c:legendEntry>
        <c:idx val="4"/>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Paper</a:t>
            </a:r>
            <a:r>
              <a:rPr lang="en-US" baseline="0" dirty="0" smtClean="0"/>
              <a:t> Vs. e2: </a:t>
            </a:r>
            <a:r>
              <a:rPr lang="en-US" dirty="0" smtClean="0"/>
              <a:t>Cost </a:t>
            </a:r>
            <a:r>
              <a:rPr lang="en-US" dirty="0"/>
              <a:t>per </a:t>
            </a:r>
            <a:r>
              <a:rPr lang="en-US" dirty="0" smtClean="0"/>
              <a:t>Survey in Dollars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Cost per Survey</c:v>
                </c:pt>
              </c:strCache>
            </c:strRef>
          </c:tx>
          <c:spPr>
            <a:solidFill>
              <a:srgbClr val="00B050"/>
            </a:solidFill>
            <a:ln>
              <a:noFill/>
            </a:ln>
            <a:effectLst/>
          </c:spPr>
          <c:invertIfNegative val="0"/>
          <c:cat>
            <c:strRef>
              <c:f>Sheet1!$A$2:$A$3</c:f>
              <c:strCache>
                <c:ptCount val="2"/>
                <c:pt idx="0">
                  <c:v>2003 Paper Interviews</c:v>
                </c:pt>
                <c:pt idx="1">
                  <c:v>2010 e2Community</c:v>
                </c:pt>
              </c:strCache>
            </c:strRef>
          </c:cat>
          <c:val>
            <c:numRef>
              <c:f>Sheet1!$B$2:$B$3</c:f>
              <c:numCache>
                <c:formatCode>General</c:formatCode>
                <c:ptCount val="2"/>
                <c:pt idx="0">
                  <c:v>202.4</c:v>
                </c:pt>
                <c:pt idx="1">
                  <c:v>76</c:v>
                </c:pt>
              </c:numCache>
            </c:numRef>
          </c:val>
        </c:ser>
        <c:dLbls>
          <c:showLegendKey val="0"/>
          <c:showVal val="0"/>
          <c:showCatName val="0"/>
          <c:showSerName val="0"/>
          <c:showPercent val="0"/>
          <c:showBubbleSize val="0"/>
        </c:dLbls>
        <c:gapWidth val="219"/>
        <c:overlap val="-27"/>
        <c:axId val="522154176"/>
        <c:axId val="522153392"/>
      </c:barChart>
      <c:catAx>
        <c:axId val="52215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2153392"/>
        <c:crosses val="autoZero"/>
        <c:auto val="1"/>
        <c:lblAlgn val="ctr"/>
        <c:lblOffset val="100"/>
        <c:noMultiLvlLbl val="0"/>
      </c:catAx>
      <c:valAx>
        <c:axId val="522153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2154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Total Respondents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e2</c:v>
                </c:pt>
              </c:strCache>
            </c:strRef>
          </c:tx>
          <c:spPr>
            <a:solidFill>
              <a:schemeClr val="accent1"/>
            </a:solidFill>
            <a:ln>
              <a:noFill/>
            </a:ln>
            <a:effectLst/>
          </c:spPr>
          <c:invertIfNegative val="0"/>
          <c:cat>
            <c:strRef>
              <c:f>Sheet1!$A$2:$A$4</c:f>
              <c:strCache>
                <c:ptCount val="3"/>
                <c:pt idx="0">
                  <c:v>2003 Paper Interviews</c:v>
                </c:pt>
                <c:pt idx="1">
                  <c:v>2010 e2</c:v>
                </c:pt>
                <c:pt idx="2">
                  <c:v>2015 e2</c:v>
                </c:pt>
              </c:strCache>
            </c:strRef>
          </c:cat>
          <c:val>
            <c:numRef>
              <c:f>Sheet1!$B$2:$B$4</c:f>
              <c:numCache>
                <c:formatCode>General</c:formatCode>
                <c:ptCount val="3"/>
                <c:pt idx="1">
                  <c:v>28</c:v>
                </c:pt>
                <c:pt idx="2">
                  <c:v>35</c:v>
                </c:pt>
              </c:numCache>
            </c:numRef>
          </c:val>
        </c:ser>
        <c:ser>
          <c:idx val="1"/>
          <c:order val="1"/>
          <c:tx>
            <c:strRef>
              <c:f>Sheet1!$C$1</c:f>
              <c:strCache>
                <c:ptCount val="1"/>
                <c:pt idx="0">
                  <c:v>Interviews</c:v>
                </c:pt>
              </c:strCache>
            </c:strRef>
          </c:tx>
          <c:spPr>
            <a:solidFill>
              <a:schemeClr val="accent2"/>
            </a:solidFill>
            <a:ln>
              <a:noFill/>
            </a:ln>
            <a:effectLst/>
          </c:spPr>
          <c:invertIfNegative val="0"/>
          <c:cat>
            <c:strRef>
              <c:f>Sheet1!$A$2:$A$4</c:f>
              <c:strCache>
                <c:ptCount val="3"/>
                <c:pt idx="0">
                  <c:v>2003 Paper Interviews</c:v>
                </c:pt>
                <c:pt idx="1">
                  <c:v>2010 e2</c:v>
                </c:pt>
                <c:pt idx="2">
                  <c:v>2015 e2</c:v>
                </c:pt>
              </c:strCache>
            </c:strRef>
          </c:cat>
          <c:val>
            <c:numRef>
              <c:f>Sheet1!$C$2:$C$4</c:f>
              <c:numCache>
                <c:formatCode>General</c:formatCode>
                <c:ptCount val="3"/>
                <c:pt idx="0">
                  <c:v>15</c:v>
                </c:pt>
              </c:numCache>
            </c:numRef>
          </c:val>
        </c:ser>
        <c:dLbls>
          <c:showLegendKey val="0"/>
          <c:showVal val="0"/>
          <c:showCatName val="0"/>
          <c:showSerName val="0"/>
          <c:showPercent val="0"/>
          <c:showBubbleSize val="0"/>
        </c:dLbls>
        <c:gapWidth val="219"/>
        <c:overlap val="-27"/>
        <c:axId val="522149472"/>
        <c:axId val="522152608"/>
      </c:barChart>
      <c:catAx>
        <c:axId val="52214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2152608"/>
        <c:crosses val="autoZero"/>
        <c:auto val="1"/>
        <c:lblAlgn val="ctr"/>
        <c:lblOffset val="100"/>
        <c:noMultiLvlLbl val="0"/>
      </c:catAx>
      <c:valAx>
        <c:axId val="522152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2149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ACE Scores</a:t>
            </a:r>
          </a:p>
        </c:rich>
      </c:tx>
      <c:overlay val="0"/>
    </c:title>
    <c:autoTitleDeleted val="0"/>
    <c:plotArea>
      <c:layout/>
      <c:barChart>
        <c:barDir val="col"/>
        <c:grouping val="clustered"/>
        <c:varyColors val="0"/>
        <c:ser>
          <c:idx val="0"/>
          <c:order val="0"/>
          <c:tx>
            <c:v>2016 Survey</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ACEs!$A$2:$A$6</c:f>
              <c:strCache>
                <c:ptCount val="5"/>
                <c:pt idx="0">
                  <c:v>0</c:v>
                </c:pt>
                <c:pt idx="1">
                  <c:v>1</c:v>
                </c:pt>
                <c:pt idx="2">
                  <c:v>2 to 3</c:v>
                </c:pt>
                <c:pt idx="3">
                  <c:v>4 to 5</c:v>
                </c:pt>
                <c:pt idx="4">
                  <c:v>6 to 8</c:v>
                </c:pt>
              </c:strCache>
            </c:strRef>
          </c:cat>
          <c:val>
            <c:numRef>
              <c:f>ACEs!$B$2:$B$6</c:f>
              <c:numCache>
                <c:formatCode>0%</c:formatCode>
                <c:ptCount val="5"/>
                <c:pt idx="0">
                  <c:v>0.21</c:v>
                </c:pt>
                <c:pt idx="1">
                  <c:v>0.14000000000000001</c:v>
                </c:pt>
                <c:pt idx="2">
                  <c:v>0.24</c:v>
                </c:pt>
                <c:pt idx="3">
                  <c:v>0.19</c:v>
                </c:pt>
                <c:pt idx="4">
                  <c:v>0.16</c:v>
                </c:pt>
              </c:numCache>
            </c:numRef>
          </c:val>
        </c:ser>
        <c:ser>
          <c:idx val="1"/>
          <c:order val="1"/>
          <c:tx>
            <c:v>IA Population</c:v>
          </c:tx>
          <c:spPr>
            <a:solidFill>
              <a:schemeClr val="accent5">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ACEs!$A$2:$A$6</c:f>
              <c:strCache>
                <c:ptCount val="5"/>
                <c:pt idx="0">
                  <c:v>0</c:v>
                </c:pt>
                <c:pt idx="1">
                  <c:v>1</c:v>
                </c:pt>
                <c:pt idx="2">
                  <c:v>2 to 3</c:v>
                </c:pt>
                <c:pt idx="3">
                  <c:v>4 to 5</c:v>
                </c:pt>
                <c:pt idx="4">
                  <c:v>6 to 8</c:v>
                </c:pt>
              </c:strCache>
            </c:strRef>
          </c:cat>
          <c:val>
            <c:numRef>
              <c:f>ACEs!$C$2:$C$6</c:f>
              <c:numCache>
                <c:formatCode>0%</c:formatCode>
                <c:ptCount val="5"/>
                <c:pt idx="0">
                  <c:v>0.45</c:v>
                </c:pt>
                <c:pt idx="1">
                  <c:v>0.21</c:v>
                </c:pt>
                <c:pt idx="2">
                  <c:v>0.2</c:v>
                </c:pt>
                <c:pt idx="3">
                  <c:v>0.09</c:v>
                </c:pt>
                <c:pt idx="4">
                  <c:v>0.05</c:v>
                </c:pt>
              </c:numCache>
            </c:numRef>
          </c:val>
        </c:ser>
        <c:dLbls>
          <c:showLegendKey val="0"/>
          <c:showVal val="0"/>
          <c:showCatName val="0"/>
          <c:showSerName val="0"/>
          <c:showPercent val="0"/>
          <c:showBubbleSize val="0"/>
        </c:dLbls>
        <c:gapWidth val="150"/>
        <c:axId val="157548008"/>
        <c:axId val="157551928"/>
      </c:barChart>
      <c:catAx>
        <c:axId val="157548008"/>
        <c:scaling>
          <c:orientation val="minMax"/>
        </c:scaling>
        <c:delete val="0"/>
        <c:axPos val="b"/>
        <c:title>
          <c:tx>
            <c:rich>
              <a:bodyPr/>
              <a:lstStyle/>
              <a:p>
                <a:pPr>
                  <a:defRPr/>
                </a:pPr>
                <a:r>
                  <a:rPr lang="en-US" b="0"/>
                  <a:t>ACE Score</a:t>
                </a:r>
              </a:p>
            </c:rich>
          </c:tx>
          <c:overlay val="0"/>
        </c:title>
        <c:numFmt formatCode="General" sourceLinked="0"/>
        <c:majorTickMark val="out"/>
        <c:minorTickMark val="none"/>
        <c:tickLblPos val="nextTo"/>
        <c:crossAx val="157551928"/>
        <c:crosses val="autoZero"/>
        <c:auto val="1"/>
        <c:lblAlgn val="ctr"/>
        <c:lblOffset val="100"/>
        <c:noMultiLvlLbl val="0"/>
      </c:catAx>
      <c:valAx>
        <c:axId val="157551928"/>
        <c:scaling>
          <c:orientation val="minMax"/>
        </c:scaling>
        <c:delete val="0"/>
        <c:axPos val="l"/>
        <c:majorGridlines/>
        <c:title>
          <c:tx>
            <c:rich>
              <a:bodyPr rot="-5400000" vert="horz"/>
              <a:lstStyle/>
              <a:p>
                <a:pPr>
                  <a:defRPr/>
                </a:pPr>
                <a:r>
                  <a:rPr lang="en-US" b="0" dirty="0" smtClean="0"/>
                  <a:t>Survey Respondents(%)</a:t>
                </a:r>
                <a:endParaRPr lang="en-US" b="0" dirty="0"/>
              </a:p>
            </c:rich>
          </c:tx>
          <c:overlay val="0"/>
        </c:title>
        <c:numFmt formatCode="0%" sourceLinked="1"/>
        <c:majorTickMark val="out"/>
        <c:minorTickMark val="none"/>
        <c:tickLblPos val="nextTo"/>
        <c:crossAx val="157548008"/>
        <c:crosses val="autoZero"/>
        <c:crossBetween val="between"/>
      </c:valAx>
    </c:plotArea>
    <c:legend>
      <c:legendPos val="t"/>
      <c:overlay val="0"/>
    </c:legend>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ACE Scores</a:t>
            </a:r>
          </a:p>
        </c:rich>
      </c:tx>
      <c:overlay val="0"/>
    </c:title>
    <c:autoTitleDeleted val="0"/>
    <c:plotArea>
      <c:layout/>
      <c:barChart>
        <c:barDir val="col"/>
        <c:grouping val="clustered"/>
        <c:varyColors val="0"/>
        <c:ser>
          <c:idx val="0"/>
          <c:order val="0"/>
          <c:tx>
            <c:strRef>
              <c:f>'ACEs in IA'!$B$1</c:f>
              <c:strCache>
                <c:ptCount val="1"/>
                <c:pt idx="0">
                  <c:v>2016 Survey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'ACEs in IA'!$A$2:$A$6</c:f>
              <c:strCache>
                <c:ptCount val="5"/>
                <c:pt idx="0">
                  <c:v>0</c:v>
                </c:pt>
                <c:pt idx="1">
                  <c:v>1</c:v>
                </c:pt>
                <c:pt idx="2">
                  <c:v>2 to 3</c:v>
                </c:pt>
                <c:pt idx="3">
                  <c:v>4 to 5</c:v>
                </c:pt>
                <c:pt idx="4">
                  <c:v>6 to 8</c:v>
                </c:pt>
              </c:strCache>
            </c:strRef>
          </c:cat>
          <c:val>
            <c:numRef>
              <c:f>'ACEs in IA'!$B$2:$B$6</c:f>
              <c:numCache>
                <c:formatCode>0%</c:formatCode>
                <c:ptCount val="5"/>
                <c:pt idx="0">
                  <c:v>0.2</c:v>
                </c:pt>
                <c:pt idx="1">
                  <c:v>0.13</c:v>
                </c:pt>
                <c:pt idx="2">
                  <c:v>0.25</c:v>
                </c:pt>
                <c:pt idx="3">
                  <c:v>0.19</c:v>
                </c:pt>
                <c:pt idx="4">
                  <c:v>0.16</c:v>
                </c:pt>
              </c:numCache>
            </c:numRef>
          </c:val>
        </c:ser>
        <c:ser>
          <c:idx val="1"/>
          <c:order val="1"/>
          <c:tx>
            <c:strRef>
              <c:f>'ACEs in IA'!$C$1</c:f>
              <c:strCache>
                <c:ptCount val="1"/>
                <c:pt idx="0">
                  <c:v>IA Population</c:v>
                </c:pt>
              </c:strCache>
            </c:strRef>
          </c:tx>
          <c:spPr>
            <a:solidFill>
              <a:schemeClr val="accent5">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'ACEs in IA'!$A$2:$A$6</c:f>
              <c:strCache>
                <c:ptCount val="5"/>
                <c:pt idx="0">
                  <c:v>0</c:v>
                </c:pt>
                <c:pt idx="1">
                  <c:v>1</c:v>
                </c:pt>
                <c:pt idx="2">
                  <c:v>2 to 3</c:v>
                </c:pt>
                <c:pt idx="3">
                  <c:v>4 to 5</c:v>
                </c:pt>
                <c:pt idx="4">
                  <c:v>6 to 8</c:v>
                </c:pt>
              </c:strCache>
            </c:strRef>
          </c:cat>
          <c:val>
            <c:numRef>
              <c:f>'ACEs in IA'!$C$2:$C$6</c:f>
              <c:numCache>
                <c:formatCode>0%</c:formatCode>
                <c:ptCount val="5"/>
                <c:pt idx="0">
                  <c:v>0.45</c:v>
                </c:pt>
                <c:pt idx="1">
                  <c:v>0.21</c:v>
                </c:pt>
                <c:pt idx="2">
                  <c:v>0.2</c:v>
                </c:pt>
                <c:pt idx="3">
                  <c:v>0.09</c:v>
                </c:pt>
                <c:pt idx="4">
                  <c:v>0.05</c:v>
                </c:pt>
              </c:numCache>
            </c:numRef>
          </c:val>
        </c:ser>
        <c:dLbls>
          <c:showLegendKey val="0"/>
          <c:showVal val="0"/>
          <c:showCatName val="0"/>
          <c:showSerName val="0"/>
          <c:showPercent val="0"/>
          <c:showBubbleSize val="0"/>
        </c:dLbls>
        <c:gapWidth val="150"/>
        <c:axId val="157551536"/>
        <c:axId val="157550752"/>
      </c:barChart>
      <c:catAx>
        <c:axId val="157551536"/>
        <c:scaling>
          <c:orientation val="minMax"/>
        </c:scaling>
        <c:delete val="0"/>
        <c:axPos val="b"/>
        <c:title>
          <c:tx>
            <c:rich>
              <a:bodyPr/>
              <a:lstStyle/>
              <a:p>
                <a:pPr>
                  <a:defRPr/>
                </a:pPr>
                <a:r>
                  <a:rPr lang="en-US" b="0"/>
                  <a:t>ACE Score</a:t>
                </a:r>
              </a:p>
            </c:rich>
          </c:tx>
          <c:overlay val="0"/>
        </c:title>
        <c:numFmt formatCode="General" sourceLinked="0"/>
        <c:majorTickMark val="out"/>
        <c:minorTickMark val="none"/>
        <c:tickLblPos val="nextTo"/>
        <c:crossAx val="157550752"/>
        <c:crosses val="autoZero"/>
        <c:auto val="1"/>
        <c:lblAlgn val="ctr"/>
        <c:lblOffset val="100"/>
        <c:noMultiLvlLbl val="0"/>
      </c:catAx>
      <c:valAx>
        <c:axId val="157550752"/>
        <c:scaling>
          <c:orientation val="minMax"/>
        </c:scaling>
        <c:delete val="0"/>
        <c:axPos val="l"/>
        <c:majorGridlines/>
        <c:title>
          <c:tx>
            <c:rich>
              <a:bodyPr rot="-5400000" vert="horz"/>
              <a:lstStyle/>
              <a:p>
                <a:pPr>
                  <a:defRPr/>
                </a:pPr>
                <a:r>
                  <a:rPr lang="en-US" b="0"/>
                  <a:t>Survey Respondents (%)</a:t>
                </a:r>
              </a:p>
            </c:rich>
          </c:tx>
          <c:overlay val="0"/>
        </c:title>
        <c:numFmt formatCode="0%" sourceLinked="1"/>
        <c:majorTickMark val="out"/>
        <c:minorTickMark val="none"/>
        <c:tickLblPos val="nextTo"/>
        <c:crossAx val="157551536"/>
        <c:crosses val="autoZero"/>
        <c:crossBetween val="between"/>
      </c:valAx>
    </c:plotArea>
    <c:legend>
      <c:legendPos val="t"/>
      <c:overlay val="0"/>
    </c:legend>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Prevalence of Individual</a:t>
            </a:r>
            <a:r>
              <a:rPr lang="en-US" baseline="0"/>
              <a:t> ACEs</a:t>
            </a:r>
            <a:endParaRPr lang="en-US"/>
          </a:p>
        </c:rich>
      </c:tx>
      <c:overlay val="0"/>
    </c:title>
    <c:autoTitleDeleted val="0"/>
    <c:plotArea>
      <c:layout/>
      <c:barChart>
        <c:barDir val="col"/>
        <c:grouping val="clustered"/>
        <c:varyColors val="0"/>
        <c:ser>
          <c:idx val="0"/>
          <c:order val="0"/>
          <c:tx>
            <c:strRef>
              <c:f>ACEs!$B$8</c:f>
              <c:strCache>
                <c:ptCount val="1"/>
                <c:pt idx="0">
                  <c:v>2016 Survey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ACEs!$A$9:$A$16</c:f>
              <c:strCache>
                <c:ptCount val="8"/>
                <c:pt idx="0">
                  <c:v>Emotional Abuse</c:v>
                </c:pt>
                <c:pt idx="1">
                  <c:v>Physical Abuse</c:v>
                </c:pt>
                <c:pt idx="2">
                  <c:v>Sexual Abuse</c:v>
                </c:pt>
                <c:pt idx="3">
                  <c:v>Adult Substance Abuse</c:v>
                </c:pt>
                <c:pt idx="4">
                  <c:v>Parent Separation/Divorce</c:v>
                </c:pt>
                <c:pt idx="5">
                  <c:v>Mental Illness Among Adults</c:v>
                </c:pt>
                <c:pt idx="6">
                  <c:v>Violence Between Adults</c:v>
                </c:pt>
                <c:pt idx="7">
                  <c:v>Incarcerated Household Member</c:v>
                </c:pt>
              </c:strCache>
            </c:strRef>
          </c:cat>
          <c:val>
            <c:numRef>
              <c:f>ACEs!$B$9:$B$16</c:f>
              <c:numCache>
                <c:formatCode>0%</c:formatCode>
                <c:ptCount val="8"/>
                <c:pt idx="0">
                  <c:v>0.59</c:v>
                </c:pt>
                <c:pt idx="1">
                  <c:v>0.54</c:v>
                </c:pt>
                <c:pt idx="2">
                  <c:v>0.38</c:v>
                </c:pt>
                <c:pt idx="3">
                  <c:v>0.47</c:v>
                </c:pt>
                <c:pt idx="4">
                  <c:v>0.49</c:v>
                </c:pt>
                <c:pt idx="5">
                  <c:v>0.37</c:v>
                </c:pt>
                <c:pt idx="6">
                  <c:v>0.44</c:v>
                </c:pt>
                <c:pt idx="7">
                  <c:v>0.13</c:v>
                </c:pt>
              </c:numCache>
            </c:numRef>
          </c:val>
        </c:ser>
        <c:ser>
          <c:idx val="1"/>
          <c:order val="1"/>
          <c:tx>
            <c:strRef>
              <c:f>ACEs!$C$8</c:f>
              <c:strCache>
                <c:ptCount val="1"/>
                <c:pt idx="0">
                  <c:v>IA Population</c:v>
                </c:pt>
              </c:strCache>
            </c:strRef>
          </c:tx>
          <c:spPr>
            <a:solidFill>
              <a:schemeClr val="accent5">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ACEs!$A$9:$A$16</c:f>
              <c:strCache>
                <c:ptCount val="8"/>
                <c:pt idx="0">
                  <c:v>Emotional Abuse</c:v>
                </c:pt>
                <c:pt idx="1">
                  <c:v>Physical Abuse</c:v>
                </c:pt>
                <c:pt idx="2">
                  <c:v>Sexual Abuse</c:v>
                </c:pt>
                <c:pt idx="3">
                  <c:v>Adult Substance Abuse</c:v>
                </c:pt>
                <c:pt idx="4">
                  <c:v>Parent Separation/Divorce</c:v>
                </c:pt>
                <c:pt idx="5">
                  <c:v>Mental Illness Among Adults</c:v>
                </c:pt>
                <c:pt idx="6">
                  <c:v>Violence Between Adults</c:v>
                </c:pt>
                <c:pt idx="7">
                  <c:v>Incarcerated Household Member</c:v>
                </c:pt>
              </c:strCache>
            </c:strRef>
          </c:cat>
          <c:val>
            <c:numRef>
              <c:f>ACEs!$C$9:$C$16</c:f>
              <c:numCache>
                <c:formatCode>0%</c:formatCode>
                <c:ptCount val="8"/>
                <c:pt idx="0">
                  <c:v>0.28000000000000003</c:v>
                </c:pt>
                <c:pt idx="1">
                  <c:v>0.16</c:v>
                </c:pt>
                <c:pt idx="2">
                  <c:v>0.1</c:v>
                </c:pt>
                <c:pt idx="3">
                  <c:v>0.26</c:v>
                </c:pt>
                <c:pt idx="4">
                  <c:v>0.22</c:v>
                </c:pt>
                <c:pt idx="5">
                  <c:v>0.17</c:v>
                </c:pt>
                <c:pt idx="6">
                  <c:v>0.16</c:v>
                </c:pt>
                <c:pt idx="7">
                  <c:v>7.0000000000000007E-2</c:v>
                </c:pt>
              </c:numCache>
            </c:numRef>
          </c:val>
        </c:ser>
        <c:dLbls>
          <c:showLegendKey val="0"/>
          <c:showVal val="0"/>
          <c:showCatName val="0"/>
          <c:showSerName val="0"/>
          <c:showPercent val="0"/>
          <c:showBubbleSize val="0"/>
        </c:dLbls>
        <c:gapWidth val="150"/>
        <c:axId val="157544480"/>
        <c:axId val="157549184"/>
      </c:barChart>
      <c:catAx>
        <c:axId val="157544480"/>
        <c:scaling>
          <c:orientation val="minMax"/>
        </c:scaling>
        <c:delete val="0"/>
        <c:axPos val="b"/>
        <c:title>
          <c:tx>
            <c:rich>
              <a:bodyPr/>
              <a:lstStyle/>
              <a:p>
                <a:pPr>
                  <a:defRPr/>
                </a:pPr>
                <a:r>
                  <a:rPr lang="en-US" b="0"/>
                  <a:t>Adverse Childhood Experience</a:t>
                </a:r>
              </a:p>
            </c:rich>
          </c:tx>
          <c:overlay val="0"/>
        </c:title>
        <c:numFmt formatCode="General" sourceLinked="0"/>
        <c:majorTickMark val="out"/>
        <c:minorTickMark val="none"/>
        <c:tickLblPos val="nextTo"/>
        <c:crossAx val="157549184"/>
        <c:crosses val="autoZero"/>
        <c:auto val="1"/>
        <c:lblAlgn val="ctr"/>
        <c:lblOffset val="100"/>
        <c:noMultiLvlLbl val="0"/>
      </c:catAx>
      <c:valAx>
        <c:axId val="157549184"/>
        <c:scaling>
          <c:orientation val="minMax"/>
        </c:scaling>
        <c:delete val="0"/>
        <c:axPos val="l"/>
        <c:majorGridlines/>
        <c:title>
          <c:tx>
            <c:rich>
              <a:bodyPr rot="-5400000" vert="horz"/>
              <a:lstStyle/>
              <a:p>
                <a:pPr>
                  <a:defRPr/>
                </a:pPr>
                <a:r>
                  <a:rPr lang="en-US" b="0" dirty="0" smtClean="0"/>
                  <a:t>Survey Respondents</a:t>
                </a:r>
                <a:r>
                  <a:rPr lang="en-US" b="0" baseline="0" dirty="0" smtClean="0"/>
                  <a:t> </a:t>
                </a:r>
                <a:r>
                  <a:rPr lang="en-US" b="0" dirty="0" smtClean="0"/>
                  <a:t>(%)</a:t>
                </a:r>
                <a:endParaRPr lang="en-US" b="0" dirty="0"/>
              </a:p>
            </c:rich>
          </c:tx>
          <c:overlay val="0"/>
        </c:title>
        <c:numFmt formatCode="0%" sourceLinked="1"/>
        <c:majorTickMark val="out"/>
        <c:minorTickMark val="none"/>
        <c:tickLblPos val="nextTo"/>
        <c:crossAx val="157544480"/>
        <c:crosses val="autoZero"/>
        <c:crossBetween val="between"/>
      </c:valAx>
    </c:plotArea>
    <c:legend>
      <c:legendPos val="t"/>
      <c:overlay val="0"/>
    </c:legend>
    <c:plotVisOnly val="1"/>
    <c:dispBlanksAs val="gap"/>
    <c:showDLblsOverMax val="0"/>
  </c:chart>
  <c:spPr>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Prevalence of Individual ACEs</a:t>
            </a:r>
          </a:p>
        </c:rich>
      </c:tx>
      <c:overlay val="0"/>
    </c:title>
    <c:autoTitleDeleted val="0"/>
    <c:plotArea>
      <c:layout/>
      <c:barChart>
        <c:barDir val="col"/>
        <c:grouping val="clustered"/>
        <c:varyColors val="0"/>
        <c:ser>
          <c:idx val="0"/>
          <c:order val="0"/>
          <c:tx>
            <c:strRef>
              <c:f>'ACEs in IA'!$B$8</c:f>
              <c:strCache>
                <c:ptCount val="1"/>
                <c:pt idx="0">
                  <c:v>2016 Survey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'ACEs in IA'!$A$9:$A$16</c:f>
              <c:strCache>
                <c:ptCount val="8"/>
                <c:pt idx="0">
                  <c:v>Emotional Abuse</c:v>
                </c:pt>
                <c:pt idx="1">
                  <c:v>Physical Abuse</c:v>
                </c:pt>
                <c:pt idx="2">
                  <c:v>Sexual Abuse</c:v>
                </c:pt>
                <c:pt idx="3">
                  <c:v>Adult Substance Abuse</c:v>
                </c:pt>
                <c:pt idx="4">
                  <c:v>Parent Separation/Divorce</c:v>
                </c:pt>
                <c:pt idx="5">
                  <c:v>Mental Illness Among Adults</c:v>
                </c:pt>
                <c:pt idx="6">
                  <c:v>Violence Between Adults</c:v>
                </c:pt>
                <c:pt idx="7">
                  <c:v>Incarcerated Household Member</c:v>
                </c:pt>
              </c:strCache>
            </c:strRef>
          </c:cat>
          <c:val>
            <c:numRef>
              <c:f>'ACEs in IA'!$B$9:$B$16</c:f>
              <c:numCache>
                <c:formatCode>0%</c:formatCode>
                <c:ptCount val="8"/>
                <c:pt idx="0">
                  <c:v>0.61</c:v>
                </c:pt>
                <c:pt idx="1">
                  <c:v>0.54</c:v>
                </c:pt>
                <c:pt idx="2">
                  <c:v>0.4</c:v>
                </c:pt>
                <c:pt idx="3">
                  <c:v>0.49</c:v>
                </c:pt>
                <c:pt idx="4">
                  <c:v>0.48</c:v>
                </c:pt>
                <c:pt idx="5">
                  <c:v>0.39</c:v>
                </c:pt>
                <c:pt idx="6">
                  <c:v>0.47</c:v>
                </c:pt>
                <c:pt idx="7">
                  <c:v>0.16</c:v>
                </c:pt>
              </c:numCache>
            </c:numRef>
          </c:val>
        </c:ser>
        <c:ser>
          <c:idx val="1"/>
          <c:order val="1"/>
          <c:tx>
            <c:strRef>
              <c:f>'ACEs in IA'!$C$8</c:f>
              <c:strCache>
                <c:ptCount val="1"/>
                <c:pt idx="0">
                  <c:v>IA Population</c:v>
                </c:pt>
              </c:strCache>
            </c:strRef>
          </c:tx>
          <c:spPr>
            <a:solidFill>
              <a:schemeClr val="accent5">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'ACEs in IA'!$A$9:$A$16</c:f>
              <c:strCache>
                <c:ptCount val="8"/>
                <c:pt idx="0">
                  <c:v>Emotional Abuse</c:v>
                </c:pt>
                <c:pt idx="1">
                  <c:v>Physical Abuse</c:v>
                </c:pt>
                <c:pt idx="2">
                  <c:v>Sexual Abuse</c:v>
                </c:pt>
                <c:pt idx="3">
                  <c:v>Adult Substance Abuse</c:v>
                </c:pt>
                <c:pt idx="4">
                  <c:v>Parent Separation/Divorce</c:v>
                </c:pt>
                <c:pt idx="5">
                  <c:v>Mental Illness Among Adults</c:v>
                </c:pt>
                <c:pt idx="6">
                  <c:v>Violence Between Adults</c:v>
                </c:pt>
                <c:pt idx="7">
                  <c:v>Incarcerated Household Member</c:v>
                </c:pt>
              </c:strCache>
            </c:strRef>
          </c:cat>
          <c:val>
            <c:numRef>
              <c:f>'ACEs in IA'!$C$9:$C$16</c:f>
              <c:numCache>
                <c:formatCode>0%</c:formatCode>
                <c:ptCount val="8"/>
                <c:pt idx="0">
                  <c:v>0.28000000000000003</c:v>
                </c:pt>
                <c:pt idx="1">
                  <c:v>0.16</c:v>
                </c:pt>
                <c:pt idx="2">
                  <c:v>0.1</c:v>
                </c:pt>
                <c:pt idx="3">
                  <c:v>0.26</c:v>
                </c:pt>
                <c:pt idx="4">
                  <c:v>0.22</c:v>
                </c:pt>
                <c:pt idx="5">
                  <c:v>0.17</c:v>
                </c:pt>
                <c:pt idx="6">
                  <c:v>0.16</c:v>
                </c:pt>
                <c:pt idx="7">
                  <c:v>7.0000000000000007E-2</c:v>
                </c:pt>
              </c:numCache>
            </c:numRef>
          </c:val>
        </c:ser>
        <c:dLbls>
          <c:showLegendKey val="0"/>
          <c:showVal val="0"/>
          <c:showCatName val="0"/>
          <c:showSerName val="0"/>
          <c:showPercent val="0"/>
          <c:showBubbleSize val="0"/>
        </c:dLbls>
        <c:gapWidth val="150"/>
        <c:axId val="157549576"/>
        <c:axId val="157545264"/>
      </c:barChart>
      <c:catAx>
        <c:axId val="157549576"/>
        <c:scaling>
          <c:orientation val="minMax"/>
        </c:scaling>
        <c:delete val="0"/>
        <c:axPos val="b"/>
        <c:title>
          <c:tx>
            <c:rich>
              <a:bodyPr/>
              <a:lstStyle/>
              <a:p>
                <a:pPr>
                  <a:defRPr/>
                </a:pPr>
                <a:r>
                  <a:rPr lang="en-US" b="0"/>
                  <a:t>Adverse Childhood</a:t>
                </a:r>
                <a:r>
                  <a:rPr lang="en-US" b="0" baseline="0"/>
                  <a:t> Experience</a:t>
                </a:r>
                <a:endParaRPr lang="en-US" b="0"/>
              </a:p>
            </c:rich>
          </c:tx>
          <c:overlay val="0"/>
        </c:title>
        <c:numFmt formatCode="General" sourceLinked="0"/>
        <c:majorTickMark val="out"/>
        <c:minorTickMark val="none"/>
        <c:tickLblPos val="nextTo"/>
        <c:crossAx val="157545264"/>
        <c:crosses val="autoZero"/>
        <c:auto val="1"/>
        <c:lblAlgn val="ctr"/>
        <c:lblOffset val="100"/>
        <c:noMultiLvlLbl val="0"/>
      </c:catAx>
      <c:valAx>
        <c:axId val="157545264"/>
        <c:scaling>
          <c:orientation val="minMax"/>
        </c:scaling>
        <c:delete val="0"/>
        <c:axPos val="l"/>
        <c:majorGridlines/>
        <c:title>
          <c:tx>
            <c:rich>
              <a:bodyPr rot="-5400000" vert="horz"/>
              <a:lstStyle/>
              <a:p>
                <a:pPr>
                  <a:defRPr/>
                </a:pPr>
                <a:r>
                  <a:rPr lang="en-US" b="0"/>
                  <a:t>Survey Respondents (%)</a:t>
                </a:r>
              </a:p>
            </c:rich>
          </c:tx>
          <c:overlay val="0"/>
        </c:title>
        <c:numFmt formatCode="0%" sourceLinked="1"/>
        <c:majorTickMark val="out"/>
        <c:minorTickMark val="none"/>
        <c:tickLblPos val="nextTo"/>
        <c:crossAx val="157549576"/>
        <c:crosses val="autoZero"/>
        <c:crossBetween val="between"/>
      </c:valAx>
    </c:plotArea>
    <c:legend>
      <c:legendPos val="t"/>
      <c:overlay val="0"/>
    </c:legend>
    <c:plotVisOnly val="1"/>
    <c:dispBlanksAs val="gap"/>
    <c:showDLblsOverMax val="0"/>
  </c:chart>
  <c:spPr>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 Ever experienced homelessness</a:t>
            </a:r>
          </a:p>
        </c:rich>
      </c:tx>
      <c:overlay val="0"/>
    </c:title>
    <c:autoTitleDeleted val="0"/>
    <c:plotArea>
      <c:layout/>
      <c:barChart>
        <c:barDir val="col"/>
        <c:grouping val="clustered"/>
        <c:varyColors val="0"/>
        <c:ser>
          <c:idx val="0"/>
          <c:order val="0"/>
          <c:tx>
            <c:strRef>
              <c:f>'Effects of Trauma'!$B$3</c:f>
              <c:strCache>
                <c:ptCount val="1"/>
                <c:pt idx="0">
                  <c:v>% Respondents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'Effects of Trauma'!$A$4:$A$8</c:f>
              <c:strCache>
                <c:ptCount val="5"/>
                <c:pt idx="0">
                  <c:v>0 ACEs</c:v>
                </c:pt>
                <c:pt idx="1">
                  <c:v>1 ACE</c:v>
                </c:pt>
                <c:pt idx="2">
                  <c:v>2-3 ACEs</c:v>
                </c:pt>
                <c:pt idx="3">
                  <c:v>4-5 ACEs</c:v>
                </c:pt>
                <c:pt idx="4">
                  <c:v>6-8 ACEs</c:v>
                </c:pt>
              </c:strCache>
            </c:strRef>
          </c:cat>
          <c:val>
            <c:numRef>
              <c:f>'Effects of Trauma'!$B$4:$B$8</c:f>
              <c:numCache>
                <c:formatCode>0%</c:formatCode>
                <c:ptCount val="5"/>
                <c:pt idx="0">
                  <c:v>0.16</c:v>
                </c:pt>
                <c:pt idx="1">
                  <c:v>0.26</c:v>
                </c:pt>
                <c:pt idx="2">
                  <c:v>0.34</c:v>
                </c:pt>
                <c:pt idx="3">
                  <c:v>0.47</c:v>
                </c:pt>
                <c:pt idx="4">
                  <c:v>0.51</c:v>
                </c:pt>
              </c:numCache>
            </c:numRef>
          </c:val>
        </c:ser>
        <c:dLbls>
          <c:showLegendKey val="0"/>
          <c:showVal val="0"/>
          <c:showCatName val="0"/>
          <c:showSerName val="0"/>
          <c:showPercent val="0"/>
          <c:showBubbleSize val="0"/>
        </c:dLbls>
        <c:gapWidth val="150"/>
        <c:axId val="157546048"/>
        <c:axId val="157546440"/>
      </c:barChart>
      <c:catAx>
        <c:axId val="157546048"/>
        <c:scaling>
          <c:orientation val="minMax"/>
        </c:scaling>
        <c:delete val="0"/>
        <c:axPos val="b"/>
        <c:title>
          <c:tx>
            <c:rich>
              <a:bodyPr/>
              <a:lstStyle/>
              <a:p>
                <a:pPr>
                  <a:defRPr/>
                </a:pPr>
                <a:r>
                  <a:rPr lang="en-US" b="0"/>
                  <a:t>ACE Score</a:t>
                </a:r>
              </a:p>
            </c:rich>
          </c:tx>
          <c:overlay val="0"/>
        </c:title>
        <c:numFmt formatCode="General" sourceLinked="0"/>
        <c:majorTickMark val="out"/>
        <c:minorTickMark val="none"/>
        <c:tickLblPos val="nextTo"/>
        <c:crossAx val="157546440"/>
        <c:crosses val="autoZero"/>
        <c:auto val="1"/>
        <c:lblAlgn val="ctr"/>
        <c:lblOffset val="100"/>
        <c:noMultiLvlLbl val="0"/>
      </c:catAx>
      <c:valAx>
        <c:axId val="157546440"/>
        <c:scaling>
          <c:orientation val="minMax"/>
        </c:scaling>
        <c:delete val="0"/>
        <c:axPos val="l"/>
        <c:majorGridlines/>
        <c:title>
          <c:tx>
            <c:rich>
              <a:bodyPr rot="-5400000" vert="horz"/>
              <a:lstStyle/>
              <a:p>
                <a:pPr>
                  <a:defRPr/>
                </a:pPr>
                <a:r>
                  <a:rPr lang="en-US" b="0"/>
                  <a:t>Survey Respondents (%)</a:t>
                </a:r>
              </a:p>
            </c:rich>
          </c:tx>
          <c:overlay val="0"/>
        </c:title>
        <c:numFmt formatCode="0%" sourceLinked="1"/>
        <c:majorTickMark val="out"/>
        <c:minorTickMark val="none"/>
        <c:tickLblPos val="nextTo"/>
        <c:crossAx val="157546048"/>
        <c:crosses val="autoZero"/>
        <c:crossBetween val="between"/>
      </c:valAx>
    </c:plotArea>
    <c:plotVisOnly val="1"/>
    <c:dispBlanksAs val="gap"/>
    <c:showDLblsOverMax val="0"/>
  </c:chart>
  <c:spPr>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Surveys Completed Vs. Goal</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Surveys Completed</c:v>
                </c:pt>
              </c:strCache>
            </c:strRef>
          </c:tx>
          <c:spPr>
            <a:solidFill>
              <a:schemeClr val="accent1"/>
            </a:solidFill>
            <a:ln>
              <a:noFill/>
            </a:ln>
            <a:effectLst/>
          </c:spPr>
          <c:invertIfNegative val="0"/>
          <c:cat>
            <c:strRef>
              <c:f>Sheet1!$A$2:$A$5</c:f>
              <c:strCache>
                <c:ptCount val="4"/>
                <c:pt idx="0">
                  <c:v>1st Month</c:v>
                </c:pt>
                <c:pt idx="1">
                  <c:v>2nd Month</c:v>
                </c:pt>
                <c:pt idx="2">
                  <c:v>3rd Month</c:v>
                </c:pt>
                <c:pt idx="3">
                  <c:v>Today</c:v>
                </c:pt>
              </c:strCache>
            </c:strRef>
          </c:cat>
          <c:val>
            <c:numRef>
              <c:f>Sheet1!$B$2:$B$5</c:f>
              <c:numCache>
                <c:formatCode>General</c:formatCode>
                <c:ptCount val="4"/>
                <c:pt idx="0">
                  <c:v>216</c:v>
                </c:pt>
                <c:pt idx="1">
                  <c:v>292</c:v>
                </c:pt>
                <c:pt idx="2">
                  <c:v>342</c:v>
                </c:pt>
                <c:pt idx="3">
                  <c:v>603</c:v>
                </c:pt>
              </c:numCache>
            </c:numRef>
          </c:val>
        </c:ser>
        <c:ser>
          <c:idx val="1"/>
          <c:order val="1"/>
          <c:tx>
            <c:strRef>
              <c:f>Sheet1!$C$1</c:f>
              <c:strCache>
                <c:ptCount val="1"/>
                <c:pt idx="0">
                  <c:v>Paper Projection</c:v>
                </c:pt>
              </c:strCache>
            </c:strRef>
          </c:tx>
          <c:spPr>
            <a:solidFill>
              <a:schemeClr val="accent2"/>
            </a:solidFill>
            <a:ln>
              <a:noFill/>
            </a:ln>
            <a:effectLst/>
          </c:spPr>
          <c:invertIfNegative val="0"/>
          <c:cat>
            <c:strRef>
              <c:f>Sheet1!$A$2:$A$5</c:f>
              <c:strCache>
                <c:ptCount val="4"/>
                <c:pt idx="0">
                  <c:v>1st Month</c:v>
                </c:pt>
                <c:pt idx="1">
                  <c:v>2nd Month</c:v>
                </c:pt>
                <c:pt idx="2">
                  <c:v>3rd Month</c:v>
                </c:pt>
                <c:pt idx="3">
                  <c:v>Today</c:v>
                </c:pt>
              </c:strCache>
            </c:strRef>
          </c:cat>
          <c:val>
            <c:numRef>
              <c:f>Sheet1!$C$2:$C$5</c:f>
              <c:numCache>
                <c:formatCode>General</c:formatCode>
                <c:ptCount val="4"/>
                <c:pt idx="0">
                  <c:v>20</c:v>
                </c:pt>
                <c:pt idx="1">
                  <c:v>40</c:v>
                </c:pt>
                <c:pt idx="2">
                  <c:v>60</c:v>
                </c:pt>
                <c:pt idx="3">
                  <c:v>150</c:v>
                </c:pt>
              </c:numCache>
            </c:numRef>
          </c:val>
        </c:ser>
        <c:ser>
          <c:idx val="2"/>
          <c:order val="2"/>
          <c:tx>
            <c:strRef>
              <c:f>Sheet1!$D$1</c:f>
              <c:strCache>
                <c:ptCount val="1"/>
                <c:pt idx="0">
                  <c:v>Goal</c:v>
                </c:pt>
              </c:strCache>
            </c:strRef>
          </c:tx>
          <c:spPr>
            <a:solidFill>
              <a:schemeClr val="accent6">
                <a:lumMod val="75000"/>
              </a:schemeClr>
            </a:solidFill>
            <a:ln>
              <a:noFill/>
            </a:ln>
            <a:effectLst/>
          </c:spPr>
          <c:invertIfNegative val="0"/>
          <c:cat>
            <c:strRef>
              <c:f>Sheet1!$A$2:$A$5</c:f>
              <c:strCache>
                <c:ptCount val="4"/>
                <c:pt idx="0">
                  <c:v>1st Month</c:v>
                </c:pt>
                <c:pt idx="1">
                  <c:v>2nd Month</c:v>
                </c:pt>
                <c:pt idx="2">
                  <c:v>3rd Month</c:v>
                </c:pt>
                <c:pt idx="3">
                  <c:v>Today</c:v>
                </c:pt>
              </c:strCache>
            </c:strRef>
          </c:cat>
          <c:val>
            <c:numRef>
              <c:f>Sheet1!$D$2:$D$5</c:f>
              <c:numCache>
                <c:formatCode>General</c:formatCode>
                <c:ptCount val="4"/>
                <c:pt idx="0">
                  <c:v>250</c:v>
                </c:pt>
                <c:pt idx="1">
                  <c:v>250</c:v>
                </c:pt>
                <c:pt idx="2">
                  <c:v>250</c:v>
                </c:pt>
                <c:pt idx="3">
                  <c:v>250</c:v>
                </c:pt>
              </c:numCache>
            </c:numRef>
          </c:val>
        </c:ser>
        <c:dLbls>
          <c:showLegendKey val="0"/>
          <c:showVal val="0"/>
          <c:showCatName val="0"/>
          <c:showSerName val="0"/>
          <c:showPercent val="0"/>
          <c:showBubbleSize val="0"/>
        </c:dLbls>
        <c:gapWidth val="219"/>
        <c:overlap val="-27"/>
        <c:axId val="209408000"/>
        <c:axId val="209408784"/>
      </c:barChart>
      <c:catAx>
        <c:axId val="20940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408784"/>
        <c:crosses val="autoZero"/>
        <c:auto val="0"/>
        <c:lblAlgn val="ctr"/>
        <c:lblOffset val="100"/>
        <c:noMultiLvlLbl val="0"/>
      </c:catAx>
      <c:valAx>
        <c:axId val="209408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408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Staff Hours Spent in Outreach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Paper Interviews</c:v>
                </c:pt>
                <c:pt idx="1">
                  <c:v>e2</c:v>
                </c:pt>
              </c:strCache>
            </c:strRef>
          </c:cat>
          <c:val>
            <c:numRef>
              <c:f>Sheet1!$B$2:$B$3</c:f>
              <c:numCache>
                <c:formatCode>General</c:formatCode>
                <c:ptCount val="2"/>
                <c:pt idx="0">
                  <c:v>1200</c:v>
                </c:pt>
                <c:pt idx="1">
                  <c:v>80</c:v>
                </c:pt>
              </c:numCache>
            </c:numRef>
          </c:val>
        </c:ser>
        <c:dLbls>
          <c:showLegendKey val="0"/>
          <c:showVal val="0"/>
          <c:showCatName val="0"/>
          <c:showSerName val="0"/>
          <c:showPercent val="0"/>
          <c:showBubbleSize val="0"/>
        </c:dLbls>
        <c:gapWidth val="219"/>
        <c:overlap val="-27"/>
        <c:axId val="209402512"/>
        <c:axId val="209403296"/>
      </c:barChart>
      <c:catAx>
        <c:axId val="20940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403296"/>
        <c:crosses val="autoZero"/>
        <c:auto val="1"/>
        <c:lblAlgn val="ctr"/>
        <c:lblOffset val="100"/>
        <c:noMultiLvlLbl val="0"/>
      </c:catAx>
      <c:valAx>
        <c:axId val="209403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402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 &amp; A Fields</c:v>
                </c:pt>
              </c:strCache>
            </c:strRef>
          </c:tx>
          <c:spPr>
            <a:solidFill>
              <a:schemeClr val="accent1"/>
            </a:solidFill>
            <a:ln>
              <a:noFill/>
            </a:ln>
            <a:effectLst/>
          </c:spPr>
          <c:invertIfNegative val="0"/>
          <c:cat>
            <c:strRef>
              <c:f>Sheet1!$A$2:$A$8</c:f>
              <c:strCache>
                <c:ptCount val="7"/>
                <c:pt idx="0">
                  <c:v>Dallas TX</c:v>
                </c:pt>
                <c:pt idx="1">
                  <c:v>NYC</c:v>
                </c:pt>
                <c:pt idx="2">
                  <c:v>Iowa</c:v>
                </c:pt>
                <c:pt idx="3">
                  <c:v>Bergen-Passaic NJ</c:v>
                </c:pt>
                <c:pt idx="4">
                  <c:v>San Bernadino-Riverside Cal</c:v>
                </c:pt>
                <c:pt idx="5">
                  <c:v>NC Region 6</c:v>
                </c:pt>
                <c:pt idx="6">
                  <c:v>Hennepin County MN</c:v>
                </c:pt>
              </c:strCache>
            </c:strRef>
          </c:cat>
          <c:val>
            <c:numRef>
              <c:f>Sheet1!$B$2:$B$8</c:f>
              <c:numCache>
                <c:formatCode>General</c:formatCode>
                <c:ptCount val="7"/>
                <c:pt idx="0">
                  <c:v>1197</c:v>
                </c:pt>
                <c:pt idx="1">
                  <c:v>1166</c:v>
                </c:pt>
                <c:pt idx="2">
                  <c:v>1257</c:v>
                </c:pt>
                <c:pt idx="3">
                  <c:v>1598</c:v>
                </c:pt>
                <c:pt idx="4">
                  <c:v>897</c:v>
                </c:pt>
                <c:pt idx="5">
                  <c:v>662</c:v>
                </c:pt>
                <c:pt idx="6">
                  <c:v>1722</c:v>
                </c:pt>
              </c:numCache>
            </c:numRef>
          </c:val>
        </c:ser>
        <c:dLbls>
          <c:showLegendKey val="0"/>
          <c:showVal val="0"/>
          <c:showCatName val="0"/>
          <c:showSerName val="0"/>
          <c:showPercent val="0"/>
          <c:showBubbleSize val="0"/>
        </c:dLbls>
        <c:gapWidth val="219"/>
        <c:overlap val="-27"/>
        <c:axId val="531696184"/>
        <c:axId val="531696576"/>
      </c:barChart>
      <c:catAx>
        <c:axId val="531696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1696576"/>
        <c:crosses val="autoZero"/>
        <c:auto val="1"/>
        <c:lblAlgn val="ctr"/>
        <c:lblOffset val="100"/>
        <c:noMultiLvlLbl val="0"/>
      </c:catAx>
      <c:valAx>
        <c:axId val="531696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1696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 Points</c:v>
                </c:pt>
              </c:strCache>
            </c:strRef>
          </c:tx>
          <c:spPr>
            <a:solidFill>
              <a:schemeClr val="accent1"/>
            </a:solidFill>
            <a:ln>
              <a:noFill/>
            </a:ln>
            <a:effectLst/>
          </c:spPr>
          <c:invertIfNegative val="0"/>
          <c:cat>
            <c:strRef>
              <c:f>Sheet1!$A$2:$A$8</c:f>
              <c:strCache>
                <c:ptCount val="7"/>
                <c:pt idx="0">
                  <c:v>Dallas TX</c:v>
                </c:pt>
                <c:pt idx="1">
                  <c:v>NYC</c:v>
                </c:pt>
                <c:pt idx="2">
                  <c:v>Iowa</c:v>
                </c:pt>
                <c:pt idx="3">
                  <c:v>Bergen-Passaic NJ</c:v>
                </c:pt>
                <c:pt idx="4">
                  <c:v>San Bernadino-Riverside Cal</c:v>
                </c:pt>
                <c:pt idx="5">
                  <c:v>NC Region 6</c:v>
                </c:pt>
                <c:pt idx="6">
                  <c:v>Hennepin County MN</c:v>
                </c:pt>
              </c:strCache>
            </c:strRef>
          </c:cat>
          <c:val>
            <c:numRef>
              <c:f>Sheet1!$B$2:$B$8</c:f>
              <c:numCache>
                <c:formatCode>General</c:formatCode>
                <c:ptCount val="7"/>
                <c:pt idx="0">
                  <c:v>778050</c:v>
                </c:pt>
                <c:pt idx="1">
                  <c:v>1222466</c:v>
                </c:pt>
                <c:pt idx="2">
                  <c:v>543024</c:v>
                </c:pt>
                <c:pt idx="3">
                  <c:v>521614</c:v>
                </c:pt>
                <c:pt idx="4">
                  <c:v>498732</c:v>
                </c:pt>
                <c:pt idx="5">
                  <c:v>498732</c:v>
                </c:pt>
                <c:pt idx="6">
                  <c:v>866186</c:v>
                </c:pt>
              </c:numCache>
            </c:numRef>
          </c:val>
        </c:ser>
        <c:dLbls>
          <c:showLegendKey val="0"/>
          <c:showVal val="0"/>
          <c:showCatName val="0"/>
          <c:showSerName val="0"/>
          <c:showPercent val="0"/>
          <c:showBubbleSize val="0"/>
        </c:dLbls>
        <c:gapWidth val="219"/>
        <c:overlap val="-27"/>
        <c:axId val="531699320"/>
        <c:axId val="531699712"/>
      </c:barChart>
      <c:catAx>
        <c:axId val="531699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1699712"/>
        <c:crosses val="autoZero"/>
        <c:auto val="1"/>
        <c:lblAlgn val="ctr"/>
        <c:lblOffset val="100"/>
        <c:noMultiLvlLbl val="0"/>
      </c:catAx>
      <c:valAx>
        <c:axId val="531699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1699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Sheet1!$A$2:$A$8</c:f>
              <c:strCache>
                <c:ptCount val="7"/>
                <c:pt idx="0">
                  <c:v>Dallas TX</c:v>
                </c:pt>
                <c:pt idx="1">
                  <c:v>NYC</c:v>
                </c:pt>
                <c:pt idx="2">
                  <c:v>Iowa</c:v>
                </c:pt>
                <c:pt idx="3">
                  <c:v>Bergen-Passaic NJ</c:v>
                </c:pt>
                <c:pt idx="4">
                  <c:v>San Bernadino-Riverside Cal</c:v>
                </c:pt>
                <c:pt idx="5">
                  <c:v>NC Region 6</c:v>
                </c:pt>
                <c:pt idx="6">
                  <c:v>Hennepin County MN</c:v>
                </c:pt>
              </c:strCache>
            </c:strRef>
          </c:cat>
          <c:val>
            <c:numRef>
              <c:f>Sheet1!$B$2:$B$8</c:f>
              <c:numCache>
                <c:formatCode>#,##0</c:formatCode>
                <c:ptCount val="7"/>
                <c:pt idx="0">
                  <c:v>19389</c:v>
                </c:pt>
                <c:pt idx="1">
                  <c:v>119550</c:v>
                </c:pt>
                <c:pt idx="2">
                  <c:v>2496</c:v>
                </c:pt>
                <c:pt idx="3">
                  <c:v>4286</c:v>
                </c:pt>
                <c:pt idx="4">
                  <c:v>12353</c:v>
                </c:pt>
                <c:pt idx="5">
                  <c:v>5955</c:v>
                </c:pt>
                <c:pt idx="6">
                  <c:v>4420</c:v>
                </c:pt>
              </c:numCache>
            </c:numRef>
          </c:val>
        </c:ser>
        <c:dLbls>
          <c:showLegendKey val="0"/>
          <c:showVal val="0"/>
          <c:showCatName val="0"/>
          <c:showSerName val="0"/>
          <c:showPercent val="0"/>
          <c:showBubbleSize val="0"/>
        </c:dLbls>
        <c:gapWidth val="219"/>
        <c:overlap val="-27"/>
        <c:axId val="531701672"/>
        <c:axId val="531689520"/>
      </c:barChart>
      <c:catAx>
        <c:axId val="531701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1689520"/>
        <c:crosses val="autoZero"/>
        <c:auto val="1"/>
        <c:lblAlgn val="ctr"/>
        <c:lblOffset val="100"/>
        <c:noMultiLvlLbl val="0"/>
      </c:catAx>
      <c:valAx>
        <c:axId val="531689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1701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Paper Interview Effort:</a:t>
            </a:r>
            <a:r>
              <a:rPr lang="en-US" baseline="0"/>
              <a:t> Survey Wave &amp; Reporting</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FFC000"/>
              </a:solidFill>
              <a:round/>
            </a:ln>
            <a:effectLst/>
          </c:spPr>
          <c:marker>
            <c:symbol val="none"/>
          </c:marker>
          <c:val>
            <c:numRef>
              <c:f>'Ind. Sketches'!$C$7:$C$16</c:f>
              <c:numCache>
                <c:formatCode>General</c:formatCode>
                <c:ptCount val="10"/>
                <c:pt idx="0">
                  <c:v>70</c:v>
                </c:pt>
                <c:pt idx="1">
                  <c:v>100</c:v>
                </c:pt>
                <c:pt idx="2">
                  <c:v>100</c:v>
                </c:pt>
                <c:pt idx="3">
                  <c:v>100</c:v>
                </c:pt>
                <c:pt idx="4">
                  <c:v>100</c:v>
                </c:pt>
                <c:pt idx="5">
                  <c:v>100</c:v>
                </c:pt>
                <c:pt idx="6">
                  <c:v>80</c:v>
                </c:pt>
                <c:pt idx="7">
                  <c:v>70</c:v>
                </c:pt>
                <c:pt idx="8">
                  <c:v>70</c:v>
                </c:pt>
                <c:pt idx="9">
                  <c:v>60</c:v>
                </c:pt>
              </c:numCache>
            </c:numRef>
          </c:val>
          <c:smooth val="1"/>
        </c:ser>
        <c:dLbls>
          <c:showLegendKey val="0"/>
          <c:showVal val="0"/>
          <c:showCatName val="0"/>
          <c:showSerName val="0"/>
          <c:showPercent val="0"/>
          <c:showBubbleSize val="0"/>
        </c:dLbls>
        <c:smooth val="0"/>
        <c:axId val="529551032"/>
        <c:axId val="529553384"/>
      </c:lineChart>
      <c:catAx>
        <c:axId val="529551032"/>
        <c:scaling>
          <c:orientation val="minMax"/>
        </c:scaling>
        <c:delete val="1"/>
        <c:axPos val="b"/>
        <c:numFmt formatCode="General" sourceLinked="1"/>
        <c:majorTickMark val="out"/>
        <c:minorTickMark val="none"/>
        <c:tickLblPos val="nextTo"/>
        <c:crossAx val="529553384"/>
        <c:crosses val="autoZero"/>
        <c:auto val="1"/>
        <c:lblAlgn val="ctr"/>
        <c:lblOffset val="100"/>
        <c:noMultiLvlLbl val="0"/>
      </c:catAx>
      <c:valAx>
        <c:axId val="529553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Percent Effort</a:t>
                </a:r>
                <a:endParaRPr 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9551032"/>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e2Community Effort</a:t>
            </a:r>
            <a:r>
              <a:rPr lang="en-US" baseline="0"/>
              <a:t>: Survey Wave &amp; Reporting</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854318668881986E-2"/>
          <c:y val="0.11704929512192516"/>
          <c:w val="0.64957774773566157"/>
          <c:h val="0.84823670524633643"/>
        </c:manualLayout>
      </c:layout>
      <c:scatterChart>
        <c:scatterStyle val="smoothMarker"/>
        <c:varyColors val="0"/>
        <c:ser>
          <c:idx val="0"/>
          <c:order val="0"/>
          <c:spPr>
            <a:ln w="19050" cap="rnd" cmpd="sng">
              <a:solidFill>
                <a:schemeClr val="accent1"/>
              </a:solidFill>
              <a:round/>
            </a:ln>
            <a:effectLst/>
          </c:spPr>
          <c:marker>
            <c:symbol val="none"/>
          </c:marker>
          <c:xVal>
            <c:numRef>
              <c:f>'Ind. Sketches'!$A$7:$A$19</c:f>
              <c:numCache>
                <c:formatCode>General</c:formatCode>
                <c:ptCount val="13"/>
                <c:pt idx="0">
                  <c:v>6</c:v>
                </c:pt>
                <c:pt idx="1">
                  <c:v>7</c:v>
                </c:pt>
                <c:pt idx="2">
                  <c:v>8</c:v>
                </c:pt>
                <c:pt idx="3">
                  <c:v>9</c:v>
                </c:pt>
                <c:pt idx="4">
                  <c:v>10</c:v>
                </c:pt>
                <c:pt idx="5">
                  <c:v>11</c:v>
                </c:pt>
                <c:pt idx="6">
                  <c:v>12</c:v>
                </c:pt>
                <c:pt idx="7">
                  <c:v>13</c:v>
                </c:pt>
                <c:pt idx="8">
                  <c:v>14</c:v>
                </c:pt>
                <c:pt idx="9">
                  <c:v>15</c:v>
                </c:pt>
                <c:pt idx="10">
                  <c:v>16</c:v>
                </c:pt>
                <c:pt idx="11">
                  <c:v>17</c:v>
                </c:pt>
                <c:pt idx="12">
                  <c:v>18</c:v>
                </c:pt>
              </c:numCache>
            </c:numRef>
          </c:xVal>
          <c:yVal>
            <c:numRef>
              <c:f>'Ind. Sketches'!$B$7:$B$12</c:f>
              <c:numCache>
                <c:formatCode>General</c:formatCode>
                <c:ptCount val="6"/>
                <c:pt idx="0">
                  <c:v>70</c:v>
                </c:pt>
                <c:pt idx="1">
                  <c:v>15</c:v>
                </c:pt>
                <c:pt idx="2">
                  <c:v>12</c:v>
                </c:pt>
                <c:pt idx="3">
                  <c:v>14</c:v>
                </c:pt>
                <c:pt idx="4">
                  <c:v>30</c:v>
                </c:pt>
                <c:pt idx="5">
                  <c:v>30</c:v>
                </c:pt>
              </c:numCache>
            </c:numRef>
          </c:yVal>
          <c:smooth val="1"/>
        </c:ser>
        <c:dLbls>
          <c:showLegendKey val="0"/>
          <c:showVal val="0"/>
          <c:showCatName val="0"/>
          <c:showSerName val="0"/>
          <c:showPercent val="0"/>
          <c:showBubbleSize val="0"/>
        </c:dLbls>
        <c:axId val="529545152"/>
        <c:axId val="529542408"/>
      </c:scatterChart>
      <c:valAx>
        <c:axId val="529545152"/>
        <c:scaling>
          <c:orientation val="minMax"/>
          <c:min val="6"/>
        </c:scaling>
        <c:delete val="1"/>
        <c:axPos val="b"/>
        <c:numFmt formatCode="General" sourceLinked="1"/>
        <c:majorTickMark val="out"/>
        <c:minorTickMark val="none"/>
        <c:tickLblPos val="nextTo"/>
        <c:crossAx val="529542408"/>
        <c:crosses val="autoZero"/>
        <c:crossBetween val="midCat"/>
      </c:valAx>
      <c:valAx>
        <c:axId val="529542408"/>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95451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Percent Effort Over</a:t>
            </a:r>
            <a:r>
              <a:rPr lang="en-US" baseline="0" dirty="0" smtClean="0"/>
              <a:t> Months for Two Survey Waves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e2</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0.25672115197579903"/>
                  <c:y val="-1.2500000000000001E-2"/>
                </c:manualLayout>
              </c:layout>
              <c:tx>
                <c:rich>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fld id="{04A0D821-C568-4727-A103-7432F5B016C2}" type="CELLREF">
                      <a:rPr lang="en-US" smtClean="0"/>
                      <a:pPr>
                        <a:defRPr/>
                      </a:pPr>
                      <a:t>[CELLREF]</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dlblFTEntry>
                      <c15:txfldGUID>{04A0D821-C568-4727-A103-7432F5B016C2}</c15:txfldGUID>
                      <c15:f>Sheet1!$F$8</c15:f>
                      <c15:dlblFieldTableCache>
                        <c:ptCount val="1"/>
                        <c:pt idx="0">
                          <c:v>Active Survey Wave</c:v>
                        </c:pt>
                      </c15:dlblFieldTableCache>
                    </c15:dlblFTEntry>
                  </c15:dlblFieldTable>
                  <c15:showDataLabelsRange val="0"/>
                </c:ext>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layout>
                <c:manualLayout>
                  <c:x val="-9.0697892015402057E-2"/>
                  <c:y val="-0.18125000000000005"/>
                </c:manualLayout>
              </c:layout>
              <c:tx>
                <c:rich>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fld id="{164D3F1E-C650-4872-8E47-29460BB08032}" type="CELLREF">
                      <a:rPr lang="en-US" smtClean="0"/>
                      <a:pPr>
                        <a:defRPr/>
                      </a:pPr>
                      <a:t>[CELLREF]</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dlblFTEntry>
                      <c15:txfldGUID>{164D3F1E-C650-4872-8E47-29460BB08032}</c15:txfldGUID>
                      <c15:f>Sheet1!$F$11</c15:f>
                      <c15:dlblFieldTableCache>
                        <c:ptCount val="1"/>
                        <c:pt idx="0">
                          <c:v>Reporting</c:v>
                        </c:pt>
                      </c15:dlblFieldTableCache>
                    </c15:dlblFTEntry>
                  </c15:dlblFieldTable>
                  <c15:showDataLabelsRange val="0"/>
                </c:ext>
              </c:extLst>
            </c:dLbl>
            <c:dLbl>
              <c:idx val="10"/>
              <c:delete val="1"/>
              <c:extLst>
                <c:ext xmlns:c15="http://schemas.microsoft.com/office/drawing/2012/chart" uri="{CE6537A1-D6FC-4f65-9D91-7224C49458BB}"/>
              </c:extLst>
            </c:dLbl>
            <c:dLbl>
              <c:idx val="11"/>
              <c:layout>
                <c:manualLayout>
                  <c:x val="0.10607041608580907"/>
                  <c:y val="-5.6250000000000001E-2"/>
                </c:manualLayout>
              </c:layout>
              <c:tx>
                <c:rich>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fld id="{AFA1EEDB-3261-4CC7-9AF0-F0D11267B3C9}" type="CELLREF">
                      <a:rPr lang="en-US" smtClean="0"/>
                      <a:pPr>
                        <a:defRPr/>
                      </a:pPr>
                      <a:t>[CELLREF]</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dlblFTEntry>
                      <c15:txfldGUID>{AFA1EEDB-3261-4CC7-9AF0-F0D11267B3C9}</c15:txfldGUID>
                      <c15:f>Sheet1!$F$13</c15:f>
                      <c15:dlblFieldTableCache>
                        <c:ptCount val="1"/>
                        <c:pt idx="0">
                          <c:v>Survey Adjustments</c:v>
                        </c:pt>
                      </c15:dlblFieldTableCache>
                    </c15:dlblFTEntry>
                  </c15:dlblFieldTable>
                  <c15:showDataLabelsRange val="0"/>
                </c:ext>
              </c:extLst>
            </c:dLbl>
            <c:dLbl>
              <c:idx val="12"/>
              <c:delete val="1"/>
              <c:extLst>
                <c:ext xmlns:c15="http://schemas.microsoft.com/office/drawing/2012/chart" uri="{CE6537A1-D6FC-4f65-9D91-7224C49458BB}"/>
              </c:extLst>
            </c:dLbl>
            <c:dLbl>
              <c:idx val="13"/>
              <c:layout>
                <c:manualLayout>
                  <c:x val="9.8384154050605618E-2"/>
                  <c:y val="-0.11562500000000012"/>
                </c:manualLayout>
              </c:layout>
              <c:tx>
                <c:rich>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fld id="{F82FF190-BCCA-4913-A779-61E5E435BF22}" type="CELLREF">
                      <a:rPr lang="en-US" smtClean="0"/>
                      <a:pPr>
                        <a:defRPr/>
                      </a:pPr>
                      <a:t>[CELLREF]</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dlblFTEntry>
                      <c15:txfldGUID>{F82FF190-BCCA-4913-A779-61E5E435BF22}</c15:txfldGUID>
                      <c15:f>Sheet1!$F$15</c15:f>
                      <c15:dlblFieldTableCache>
                        <c:ptCount val="1"/>
                        <c:pt idx="0">
                          <c:v>Re-Launch</c:v>
                        </c:pt>
                      </c15:dlblFieldTableCache>
                    </c15:dlblFTEntry>
                  </c15:dlblFieldTable>
                  <c15:showDataLabelsRange val="0"/>
                </c:ext>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cat>
          <c:val>
            <c:numRef>
              <c:f>Sheet1!$B$2:$B$22</c:f>
              <c:numCache>
                <c:formatCode>General</c:formatCode>
                <c:ptCount val="21"/>
                <c:pt idx="0">
                  <c:v>40</c:v>
                </c:pt>
                <c:pt idx="1">
                  <c:v>70</c:v>
                </c:pt>
                <c:pt idx="2">
                  <c:v>70</c:v>
                </c:pt>
                <c:pt idx="3">
                  <c:v>70</c:v>
                </c:pt>
                <c:pt idx="4">
                  <c:v>80</c:v>
                </c:pt>
                <c:pt idx="5">
                  <c:v>70</c:v>
                </c:pt>
                <c:pt idx="6">
                  <c:v>10</c:v>
                </c:pt>
                <c:pt idx="7">
                  <c:v>10</c:v>
                </c:pt>
                <c:pt idx="8">
                  <c:v>10</c:v>
                </c:pt>
                <c:pt idx="9">
                  <c:v>30</c:v>
                </c:pt>
                <c:pt idx="10">
                  <c:v>30</c:v>
                </c:pt>
                <c:pt idx="11">
                  <c:v>40</c:v>
                </c:pt>
                <c:pt idx="12">
                  <c:v>40</c:v>
                </c:pt>
                <c:pt idx="13">
                  <c:v>10</c:v>
                </c:pt>
                <c:pt idx="14">
                  <c:v>10</c:v>
                </c:pt>
                <c:pt idx="15">
                  <c:v>10</c:v>
                </c:pt>
                <c:pt idx="16">
                  <c:v>10</c:v>
                </c:pt>
                <c:pt idx="17">
                  <c:v>10</c:v>
                </c:pt>
                <c:pt idx="18">
                  <c:v>10</c:v>
                </c:pt>
                <c:pt idx="19">
                  <c:v>10</c:v>
                </c:pt>
                <c:pt idx="20">
                  <c:v>10</c:v>
                </c:pt>
              </c:numCache>
            </c:numRef>
          </c:val>
          <c:smooth val="0"/>
        </c:ser>
        <c:ser>
          <c:idx val="1"/>
          <c:order val="1"/>
          <c:tx>
            <c:strRef>
              <c:f>Sheet1!$C$1</c:f>
              <c:strCache>
                <c:ptCount val="1"/>
                <c:pt idx="0">
                  <c:v>Paper-Based</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0.12759194978437916"/>
                  <c:y val="-0.16875000000000001"/>
                </c:manualLayout>
              </c:layout>
              <c:tx>
                <c:rich>
                  <a:bodyPr/>
                  <a:lstStyle/>
                  <a:p>
                    <a:fld id="{D33B52EC-7E2D-495A-9607-08B7D8AB5680}" type="CELLREF">
                      <a:rPr lang="en-US" smtClean="0"/>
                      <a:pPr/>
                      <a:t>[CELLREF]</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dlblFTEntry>
                      <c15:txfldGUID>{D33B52EC-7E2D-495A-9607-08B7D8AB5680}</c15:txfldGUID>
                      <c15:f>Sheet1!$G$5</c15:f>
                      <c15:dlblFieldTableCache>
                        <c:ptCount val="1"/>
                        <c:pt idx="0">
                          <c:v>Survey Tool Creation</c:v>
                        </c:pt>
                      </c15:dlblFieldTableCache>
                    </c15:dlblFTEntry>
                  </c15:dlblFieldTable>
                  <c15:showDataLabelsRange val="0"/>
                </c:ext>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0.12451744497029776"/>
                  <c:y val="-8.4375000000000006E-2"/>
                </c:manualLayout>
              </c:layout>
              <c:tx>
                <c:rich>
                  <a:bodyPr/>
                  <a:lstStyle/>
                  <a:p>
                    <a:fld id="{5A7DEE3D-C8E1-4113-A24E-758EE140A92D}" type="CELLREF">
                      <a:rPr lang="en-US" smtClean="0"/>
                      <a:pPr/>
                      <a:t>[CELLREF]</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dlblFTEntry>
                      <c15:txfldGUID>{5A7DEE3D-C8E1-4113-A24E-758EE140A92D}</c15:txfldGUID>
                      <c15:f>Sheet1!$G$8</c15:f>
                      <c15:dlblFieldTableCache>
                        <c:ptCount val="1"/>
                        <c:pt idx="0">
                          <c:v>Active Survey Wave</c:v>
                        </c:pt>
                      </c15:dlblFieldTableCache>
                    </c15:dlblFTEntry>
                  </c15:dlblFieldTable>
                  <c15:showDataLabelsRange val="0"/>
                </c:ext>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layout>
                <c:manualLayout>
                  <c:x val="-9.5309649236524255E-2"/>
                  <c:y val="-0.25624999999999998"/>
                </c:manualLayout>
              </c:layout>
              <c:tx>
                <c:rich>
                  <a:bodyPr/>
                  <a:lstStyle/>
                  <a:p>
                    <a:r>
                      <a:rPr lang="en-US" dirty="0" smtClean="0"/>
                      <a:t>Transcription</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0745048140814256E-3"/>
                  <c:y val="-0.203125"/>
                </c:manualLayout>
              </c:layout>
              <c:tx>
                <c:rich>
                  <a:bodyPr/>
                  <a:lstStyle/>
                  <a:p>
                    <a:fld id="{B8C630D7-A882-4209-87C1-E7CA97847105}" type="CELLREF">
                      <a:rPr lang="en-US" smtClean="0"/>
                      <a:pPr/>
                      <a:t>[CELLREF]</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dlblFTEntry>
                      <c15:txfldGUID>{B8C630D7-A882-4209-87C1-E7CA97847105}</c15:txfldGUID>
                      <c15:f>Sheet1!$G$14</c15:f>
                      <c15:dlblFieldTableCache>
                        <c:ptCount val="1"/>
                        <c:pt idx="0">
                          <c:v>Reporting</c:v>
                        </c:pt>
                      </c15:dlblFieldTableCache>
                    </c15:dlblFTEntry>
                  </c15:dlblFieldTable>
                  <c15:showDataLabelsRange val="0"/>
                </c:ext>
              </c:extLst>
            </c:dLbl>
            <c:dLbl>
              <c:idx val="13"/>
              <c:delete val="1"/>
              <c:extLst>
                <c:ext xmlns:c15="http://schemas.microsoft.com/office/drawing/2012/chart" uri="{CE6537A1-D6FC-4f65-9D91-7224C49458BB}"/>
              </c:extLst>
            </c:dLbl>
            <c:dLbl>
              <c:idx val="14"/>
              <c:layout>
                <c:manualLayout>
                  <c:x val="3.6894057768976994E-2"/>
                  <c:y val="-0.20625000000000004"/>
                </c:manualLayout>
              </c:layout>
              <c:tx>
                <c:rich>
                  <a:bodyPr/>
                  <a:lstStyle/>
                  <a:p>
                    <a:fld id="{AA1613F3-2562-44EE-B490-00A9D69365AF}" type="CELLREF">
                      <a:rPr lang="en-US" smtClean="0"/>
                      <a:pPr/>
                      <a:t>[CELLREF]</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dlblFTEntry>
                      <c15:txfldGUID>{AA1613F3-2562-44EE-B490-00A9D69365AF}</c15:txfldGUID>
                      <c15:f>Sheet1!$G$19</c15:f>
                      <c15:dlblFieldTableCache>
                        <c:ptCount val="1"/>
                        <c:pt idx="0">
                          <c:v>Restart Entire Process</c:v>
                        </c:pt>
                      </c15:dlblFieldTableCache>
                    </c15:dlblFTEntry>
                  </c15:dlblFieldTable>
                  <c15:showDataLabelsRange val="0"/>
                </c:ext>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0"/>
              <c:delete val="1"/>
              <c:extLst>
                <c:ext xmlns:c15="http://schemas.microsoft.com/office/drawing/2012/chart" uri="{CE6537A1-D6FC-4f65-9D91-7224C49458BB}"/>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cat>
          <c:val>
            <c:numRef>
              <c:f>Sheet1!$C$2:$C$22</c:f>
              <c:numCache>
                <c:formatCode>General</c:formatCode>
                <c:ptCount val="21"/>
                <c:pt idx="0">
                  <c:v>50</c:v>
                </c:pt>
                <c:pt idx="1">
                  <c:v>70</c:v>
                </c:pt>
                <c:pt idx="2">
                  <c:v>70</c:v>
                </c:pt>
                <c:pt idx="3">
                  <c:v>70</c:v>
                </c:pt>
                <c:pt idx="4">
                  <c:v>80</c:v>
                </c:pt>
                <c:pt idx="5">
                  <c:v>60</c:v>
                </c:pt>
                <c:pt idx="6">
                  <c:v>100</c:v>
                </c:pt>
                <c:pt idx="7">
                  <c:v>100</c:v>
                </c:pt>
                <c:pt idx="8">
                  <c:v>100</c:v>
                </c:pt>
                <c:pt idx="9">
                  <c:v>100</c:v>
                </c:pt>
                <c:pt idx="10">
                  <c:v>100</c:v>
                </c:pt>
                <c:pt idx="11">
                  <c:v>80</c:v>
                </c:pt>
                <c:pt idx="12">
                  <c:v>70</c:v>
                </c:pt>
                <c:pt idx="13">
                  <c:v>70</c:v>
                </c:pt>
                <c:pt idx="14">
                  <c:v>60</c:v>
                </c:pt>
                <c:pt idx="15">
                  <c:v>70</c:v>
                </c:pt>
                <c:pt idx="16">
                  <c:v>70</c:v>
                </c:pt>
                <c:pt idx="17">
                  <c:v>70</c:v>
                </c:pt>
                <c:pt idx="18">
                  <c:v>80</c:v>
                </c:pt>
                <c:pt idx="19">
                  <c:v>60</c:v>
                </c:pt>
                <c:pt idx="20">
                  <c:v>100</c:v>
                </c:pt>
              </c:numCache>
            </c:numRef>
          </c:val>
          <c:smooth val="0"/>
        </c:ser>
        <c:dLbls>
          <c:showLegendKey val="0"/>
          <c:showVal val="0"/>
          <c:showCatName val="0"/>
          <c:showSerName val="0"/>
          <c:showPercent val="0"/>
          <c:showBubbleSize val="0"/>
        </c:dLbls>
        <c:smooth val="0"/>
        <c:axId val="517609704"/>
        <c:axId val="517610488"/>
      </c:lineChart>
      <c:catAx>
        <c:axId val="517609704"/>
        <c:scaling>
          <c:orientation val="minMax"/>
        </c:scaling>
        <c:delete val="1"/>
        <c:axPos val="b"/>
        <c:numFmt formatCode="General" sourceLinked="1"/>
        <c:majorTickMark val="none"/>
        <c:minorTickMark val="none"/>
        <c:tickLblPos val="nextTo"/>
        <c:crossAx val="517610488"/>
        <c:crosses val="autoZero"/>
        <c:auto val="1"/>
        <c:lblAlgn val="ctr"/>
        <c:lblOffset val="100"/>
        <c:noMultiLvlLbl val="0"/>
      </c:catAx>
      <c:valAx>
        <c:axId val="517610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7609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Percent of Responses With Qualitative Feedback</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 of Responses With Qualitative Feedback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Paper</c:v>
                </c:pt>
                <c:pt idx="1">
                  <c:v>e2</c:v>
                </c:pt>
              </c:strCache>
            </c:strRef>
          </c:cat>
          <c:val>
            <c:numRef>
              <c:f>Sheet1!$B$2:$B$3</c:f>
              <c:numCache>
                <c:formatCode>General</c:formatCode>
                <c:ptCount val="2"/>
                <c:pt idx="0">
                  <c:v>53</c:v>
                </c:pt>
                <c:pt idx="1">
                  <c:v>75</c:v>
                </c:pt>
              </c:numCache>
            </c:numRef>
          </c:val>
        </c:ser>
        <c:dLbls>
          <c:showLegendKey val="0"/>
          <c:showVal val="0"/>
          <c:showCatName val="0"/>
          <c:showSerName val="0"/>
          <c:showPercent val="0"/>
          <c:showBubbleSize val="0"/>
        </c:dLbls>
        <c:gapWidth val="219"/>
        <c:overlap val="-27"/>
        <c:axId val="324080568"/>
        <c:axId val="324080960"/>
      </c:barChart>
      <c:catAx>
        <c:axId val="324080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4080960"/>
        <c:crosses val="autoZero"/>
        <c:auto val="1"/>
        <c:lblAlgn val="ctr"/>
        <c:lblOffset val="100"/>
        <c:noMultiLvlLbl val="0"/>
      </c:catAx>
      <c:valAx>
        <c:axId val="324080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4080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Surveys Collected Per </a:t>
            </a:r>
            <a:r>
              <a:rPr lang="en-US" baseline="0" dirty="0" smtClean="0"/>
              <a:t>Wave</a:t>
            </a:r>
            <a:endParaRPr lang="en-US" dirty="0"/>
          </a:p>
        </c:rich>
      </c:tx>
      <c:layout>
        <c:manualLayout>
          <c:xMode val="edge"/>
          <c:yMode val="edge"/>
          <c:x val="0.22635925196850398"/>
          <c:y val="2.812500000000000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153051181102368E-2"/>
          <c:y val="0.13760949803149605"/>
          <c:w val="0.9088469488188976"/>
          <c:h val="0.68998203740157482"/>
        </c:manualLayout>
      </c:layout>
      <c:barChart>
        <c:barDir val="col"/>
        <c:grouping val="clustered"/>
        <c:varyColors val="0"/>
        <c:ser>
          <c:idx val="0"/>
          <c:order val="0"/>
          <c:tx>
            <c:strRef>
              <c:f>Sheet1!$B$1</c:f>
              <c:strCache>
                <c:ptCount val="1"/>
                <c:pt idx="0">
                  <c:v>e2Community</c:v>
                </c:pt>
              </c:strCache>
            </c:strRef>
          </c:tx>
          <c:spPr>
            <a:solidFill>
              <a:schemeClr val="accent1"/>
            </a:solidFill>
            <a:ln>
              <a:noFill/>
            </a:ln>
            <a:effectLst/>
          </c:spPr>
          <c:invertIfNegative val="0"/>
          <c:cat>
            <c:numRef>
              <c:f>Sheet1!$A$2:$A$4</c:f>
              <c:numCache>
                <c:formatCode>General</c:formatCode>
                <c:ptCount val="3"/>
                <c:pt idx="0">
                  <c:v>2003</c:v>
                </c:pt>
                <c:pt idx="1">
                  <c:v>2010</c:v>
                </c:pt>
                <c:pt idx="2">
                  <c:v>2015</c:v>
                </c:pt>
              </c:numCache>
            </c:numRef>
          </c:cat>
          <c:val>
            <c:numRef>
              <c:f>Sheet1!$B$2:$B$4</c:f>
              <c:numCache>
                <c:formatCode>General</c:formatCode>
                <c:ptCount val="3"/>
                <c:pt idx="1">
                  <c:v>502</c:v>
                </c:pt>
                <c:pt idx="2">
                  <c:v>504</c:v>
                </c:pt>
              </c:numCache>
            </c:numRef>
          </c:val>
        </c:ser>
        <c:ser>
          <c:idx val="1"/>
          <c:order val="1"/>
          <c:tx>
            <c:strRef>
              <c:f>Sheet1!$C$1</c:f>
              <c:strCache>
                <c:ptCount val="1"/>
                <c:pt idx="0">
                  <c:v>Paper Interviews</c:v>
                </c:pt>
              </c:strCache>
            </c:strRef>
          </c:tx>
          <c:spPr>
            <a:solidFill>
              <a:schemeClr val="accent2"/>
            </a:solidFill>
            <a:ln>
              <a:noFill/>
            </a:ln>
            <a:effectLst/>
          </c:spPr>
          <c:invertIfNegative val="0"/>
          <c:cat>
            <c:numRef>
              <c:f>Sheet1!$A$2:$A$4</c:f>
              <c:numCache>
                <c:formatCode>General</c:formatCode>
                <c:ptCount val="3"/>
                <c:pt idx="0">
                  <c:v>2003</c:v>
                </c:pt>
                <c:pt idx="1">
                  <c:v>2010</c:v>
                </c:pt>
                <c:pt idx="2">
                  <c:v>2015</c:v>
                </c:pt>
              </c:numCache>
            </c:numRef>
          </c:cat>
          <c:val>
            <c:numRef>
              <c:f>Sheet1!$C$2:$C$4</c:f>
              <c:numCache>
                <c:formatCode>General</c:formatCode>
                <c:ptCount val="3"/>
                <c:pt idx="0">
                  <c:v>242</c:v>
                </c:pt>
              </c:numCache>
            </c:numRef>
          </c:val>
        </c:ser>
        <c:dLbls>
          <c:showLegendKey val="0"/>
          <c:showVal val="0"/>
          <c:showCatName val="0"/>
          <c:showSerName val="0"/>
          <c:showPercent val="0"/>
          <c:showBubbleSize val="0"/>
        </c:dLbls>
        <c:gapWidth val="219"/>
        <c:overlap val="-27"/>
        <c:axId val="522144768"/>
        <c:axId val="522152216"/>
      </c:barChart>
      <c:catAx>
        <c:axId val="52214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2152216"/>
        <c:crosses val="autoZero"/>
        <c:auto val="1"/>
        <c:lblAlgn val="ctr"/>
        <c:lblOffset val="100"/>
        <c:noMultiLvlLbl val="0"/>
      </c:catAx>
      <c:valAx>
        <c:axId val="522152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2144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0.70424</cdr:x>
      <cdr:y>0.44091</cdr:y>
    </cdr:from>
    <cdr:to>
      <cdr:x>0.70877</cdr:x>
      <cdr:y>0.99722</cdr:y>
    </cdr:to>
    <cdr:cxnSp macro="">
      <cdr:nvCxnSpPr>
        <cdr:cNvPr id="3" name="Straight Connector 2"/>
        <cdr:cNvCxnSpPr/>
      </cdr:nvCxnSpPr>
      <cdr:spPr>
        <a:xfrm xmlns:a="http://schemas.openxmlformats.org/drawingml/2006/main">
          <a:off x="4449300" y="1511887"/>
          <a:ext cx="28617" cy="1907580"/>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0.16124</cdr:x>
      <cdr:y>0.41944</cdr:y>
    </cdr:from>
    <cdr:to>
      <cdr:x>0.41541</cdr:x>
      <cdr:y>0.95833</cdr:y>
    </cdr:to>
    <cdr:sp macro="" textlink="">
      <cdr:nvSpPr>
        <cdr:cNvPr id="4" name="TextBox 3"/>
        <cdr:cNvSpPr txBox="1"/>
      </cdr:nvSpPr>
      <cdr:spPr>
        <a:xfrm xmlns:a="http://schemas.openxmlformats.org/drawingml/2006/main">
          <a:off x="966788" y="1438275"/>
          <a:ext cx="1524000" cy="1847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0.24626</cdr:x>
      <cdr:y>0.38056</cdr:y>
    </cdr:from>
    <cdr:to>
      <cdr:x>0.56715</cdr:x>
      <cdr:y>0.96111</cdr:y>
    </cdr:to>
    <cdr:sp macro="" textlink="">
      <cdr:nvSpPr>
        <cdr:cNvPr id="5" name="TextBox 4"/>
        <cdr:cNvSpPr txBox="1"/>
      </cdr:nvSpPr>
      <cdr:spPr>
        <a:xfrm xmlns:a="http://schemas.openxmlformats.org/drawingml/2006/main">
          <a:off x="1793201" y="1304925"/>
          <a:ext cx="2336674" cy="1990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Active </a:t>
          </a:r>
          <a:r>
            <a:rPr lang="en-US" sz="1100" dirty="0"/>
            <a:t>Staff</a:t>
          </a:r>
          <a:r>
            <a:rPr lang="en-US" sz="1100" baseline="0" dirty="0"/>
            <a:t> Interviews.</a:t>
          </a:r>
        </a:p>
        <a:p xmlns:a="http://schemas.openxmlformats.org/drawingml/2006/main">
          <a:endParaRPr lang="en-US" sz="1100" baseline="0" dirty="0"/>
        </a:p>
        <a:p xmlns:a="http://schemas.openxmlformats.org/drawingml/2006/main">
          <a:r>
            <a:rPr lang="en-US" sz="1100" baseline="0" dirty="0"/>
            <a:t>Active Staff Interprets.</a:t>
          </a:r>
        </a:p>
        <a:p xmlns:a="http://schemas.openxmlformats.org/drawingml/2006/main">
          <a:endParaRPr lang="en-US" sz="1100" baseline="0" dirty="0"/>
        </a:p>
        <a:p xmlns:a="http://schemas.openxmlformats.org/drawingml/2006/main">
          <a:r>
            <a:rPr lang="en-US" sz="1100" baseline="0" dirty="0"/>
            <a:t>Printing &amp; Handling Costs.</a:t>
          </a:r>
        </a:p>
        <a:p xmlns:a="http://schemas.openxmlformats.org/drawingml/2006/main">
          <a:endParaRPr lang="en-US" sz="1100" baseline="0" dirty="0"/>
        </a:p>
        <a:p xmlns:a="http://schemas.openxmlformats.org/drawingml/2006/main">
          <a:r>
            <a:rPr lang="en-US" sz="1100" baseline="0" dirty="0"/>
            <a:t>Outreach efforts.</a:t>
          </a:r>
        </a:p>
        <a:p xmlns:a="http://schemas.openxmlformats.org/drawingml/2006/main">
          <a:endParaRPr lang="en-US" sz="1100" baseline="0" dirty="0"/>
        </a:p>
        <a:p xmlns:a="http://schemas.openxmlformats.org/drawingml/2006/main">
          <a:r>
            <a:rPr lang="en-US" sz="1100" baseline="0" dirty="0"/>
            <a:t>No access to reports or data.</a:t>
          </a:r>
        </a:p>
        <a:p xmlns:a="http://schemas.openxmlformats.org/drawingml/2006/main">
          <a:endParaRPr lang="en-US" sz="1100" baseline="0" dirty="0"/>
        </a:p>
        <a:p xmlns:a="http://schemas.openxmlformats.org/drawingml/2006/main">
          <a:endParaRPr lang="en-US" sz="1100" baseline="0" dirty="0"/>
        </a:p>
        <a:p xmlns:a="http://schemas.openxmlformats.org/drawingml/2006/main">
          <a:endParaRPr lang="en-US" sz="1100" dirty="0"/>
        </a:p>
      </cdr:txBody>
    </cdr:sp>
  </cdr:relSizeAnchor>
  <cdr:relSizeAnchor xmlns:cdr="http://schemas.openxmlformats.org/drawingml/2006/chartDrawing">
    <cdr:from>
      <cdr:x>0.45585</cdr:x>
      <cdr:y>0.525</cdr:y>
    </cdr:from>
    <cdr:to>
      <cdr:x>0.51995</cdr:x>
      <cdr:y>0.73333</cdr:y>
    </cdr:to>
    <cdr:sp macro="" textlink="">
      <cdr:nvSpPr>
        <cdr:cNvPr id="11" name="TextBox 10"/>
        <cdr:cNvSpPr txBox="1"/>
      </cdr:nvSpPr>
      <cdr:spPr>
        <a:xfrm xmlns:a="http://schemas.openxmlformats.org/drawingml/2006/main">
          <a:off x="3319464" y="1800225"/>
          <a:ext cx="46672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0.55795</cdr:x>
      <cdr:y>0.51111</cdr:y>
    </cdr:from>
    <cdr:to>
      <cdr:x>0.71092</cdr:x>
      <cdr:y>0.92222</cdr:y>
    </cdr:to>
    <cdr:sp macro="" textlink="">
      <cdr:nvSpPr>
        <cdr:cNvPr id="12" name="TextBox 11"/>
        <cdr:cNvSpPr txBox="1"/>
      </cdr:nvSpPr>
      <cdr:spPr>
        <a:xfrm xmlns:a="http://schemas.openxmlformats.org/drawingml/2006/main">
          <a:off x="3525079" y="1752596"/>
          <a:ext cx="966421" cy="14096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Collating</a:t>
          </a:r>
        </a:p>
        <a:p xmlns:a="http://schemas.openxmlformats.org/drawingml/2006/main">
          <a:endParaRPr lang="en-US" sz="1100" dirty="0"/>
        </a:p>
        <a:p xmlns:a="http://schemas.openxmlformats.org/drawingml/2006/main">
          <a:r>
            <a:rPr lang="en-US" sz="1100" dirty="0" smtClean="0"/>
            <a:t>Transcribe</a:t>
          </a:r>
        </a:p>
        <a:p xmlns:a="http://schemas.openxmlformats.org/drawingml/2006/main">
          <a:endParaRPr lang="en-US" dirty="0"/>
        </a:p>
        <a:p xmlns:a="http://schemas.openxmlformats.org/drawingml/2006/main">
          <a:r>
            <a:rPr lang="en-US" sz="1100" dirty="0" smtClean="0"/>
            <a:t>Validate</a:t>
          </a:r>
          <a:endParaRPr lang="en-US" sz="1100" dirty="0"/>
        </a:p>
        <a:p xmlns:a="http://schemas.openxmlformats.org/drawingml/2006/main">
          <a:endParaRPr lang="en-US" sz="1100" dirty="0"/>
        </a:p>
      </cdr:txBody>
    </cdr:sp>
  </cdr:relSizeAnchor>
  <cdr:relSizeAnchor xmlns:cdr="http://schemas.openxmlformats.org/drawingml/2006/chartDrawing">
    <cdr:from>
      <cdr:x>0.5121</cdr:x>
      <cdr:y>0.575</cdr:y>
    </cdr:from>
    <cdr:to>
      <cdr:x>0.63767</cdr:x>
      <cdr:y>0.84167</cdr:y>
    </cdr:to>
    <cdr:sp macro="" textlink="">
      <cdr:nvSpPr>
        <cdr:cNvPr id="23" name="TextBox 22"/>
        <cdr:cNvSpPr txBox="1"/>
      </cdr:nvSpPr>
      <cdr:spPr>
        <a:xfrm xmlns:a="http://schemas.openxmlformats.org/drawingml/2006/main">
          <a:off x="3729039" y="19716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0.75409</cdr:x>
      <cdr:y>0.57222</cdr:y>
    </cdr:from>
    <cdr:to>
      <cdr:x>0.87966</cdr:x>
      <cdr:y>0.83889</cdr:y>
    </cdr:to>
    <cdr:sp macro="" textlink="">
      <cdr:nvSpPr>
        <cdr:cNvPr id="24" name="TextBox 23"/>
        <cdr:cNvSpPr txBox="1"/>
      </cdr:nvSpPr>
      <cdr:spPr>
        <a:xfrm xmlns:a="http://schemas.openxmlformats.org/drawingml/2006/main">
          <a:off x="5491164" y="19621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Manual Report </a:t>
          </a:r>
        </a:p>
        <a:p xmlns:a="http://schemas.openxmlformats.org/drawingml/2006/main">
          <a:r>
            <a:rPr lang="en-US" sz="1100"/>
            <a:t>Creation</a:t>
          </a:r>
        </a:p>
      </cdr:txBody>
    </cdr:sp>
  </cdr:relSizeAnchor>
  <cdr:relSizeAnchor xmlns:cdr="http://schemas.openxmlformats.org/drawingml/2006/chartDrawing">
    <cdr:from>
      <cdr:x>0.55951</cdr:x>
      <cdr:y>0.25927</cdr:y>
    </cdr:from>
    <cdr:to>
      <cdr:x>0.56336</cdr:x>
      <cdr:y>1</cdr:y>
    </cdr:to>
    <cdr:cxnSp macro="">
      <cdr:nvCxnSpPr>
        <cdr:cNvPr id="30" name="Straight Connector 29"/>
        <cdr:cNvCxnSpPr/>
      </cdr:nvCxnSpPr>
      <cdr:spPr>
        <a:xfrm xmlns:a="http://schemas.openxmlformats.org/drawingml/2006/main">
          <a:off x="3534900" y="889035"/>
          <a:ext cx="24335" cy="2539965"/>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0.402</cdr:x>
      <cdr:y>0.83257</cdr:y>
    </cdr:from>
    <cdr:to>
      <cdr:x>0.40227</cdr:x>
      <cdr:y>0.96866</cdr:y>
    </cdr:to>
    <cdr:cxnSp macro="">
      <cdr:nvCxnSpPr>
        <cdr:cNvPr id="5" name="Straight Connector 4"/>
        <cdr:cNvCxnSpPr/>
      </cdr:nvCxnSpPr>
      <cdr:spPr>
        <a:xfrm xmlns:a="http://schemas.openxmlformats.org/drawingml/2006/main" flipH="1">
          <a:off x="2921541" y="3350520"/>
          <a:ext cx="1962" cy="547669"/>
        </a:xfrm>
        <a:prstGeom xmlns:a="http://schemas.openxmlformats.org/drawingml/2006/main" prst="line">
          <a:avLst/>
        </a:prstGeom>
        <a:ln xmlns:a="http://schemas.openxmlformats.org/drawingml/2006/main" w="38100">
          <a:solidFill>
            <a:schemeClr val="tx1">
              <a:lumMod val="95000"/>
              <a:lumOff val="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0.05397</cdr:x>
      <cdr:y>0.8675</cdr:y>
    </cdr:from>
    <cdr:to>
      <cdr:x>0.20888</cdr:x>
      <cdr:y>0.9752</cdr:y>
    </cdr:to>
    <cdr:sp macro="" textlink="">
      <cdr:nvSpPr>
        <cdr:cNvPr id="9" name="TextBox 8"/>
        <cdr:cNvSpPr txBox="1"/>
      </cdr:nvSpPr>
      <cdr:spPr>
        <a:xfrm xmlns:a="http://schemas.openxmlformats.org/drawingml/2006/main">
          <a:off x="392246" y="3491102"/>
          <a:ext cx="1125820" cy="4334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Online Tool Use</a:t>
          </a:r>
        </a:p>
        <a:p xmlns:a="http://schemas.openxmlformats.org/drawingml/2006/main">
          <a:r>
            <a:rPr lang="en-US" sz="1100" dirty="0"/>
            <a:t>Outreach</a:t>
          </a:r>
        </a:p>
      </cdr:txBody>
    </cdr:sp>
  </cdr:relSizeAnchor>
  <cdr:relSizeAnchor xmlns:cdr="http://schemas.openxmlformats.org/drawingml/2006/chartDrawing">
    <cdr:from>
      <cdr:x>0.43291</cdr:x>
      <cdr:y>0.83244</cdr:y>
    </cdr:from>
    <cdr:to>
      <cdr:x>0.56708</cdr:x>
      <cdr:y>0.96616</cdr:y>
    </cdr:to>
    <cdr:sp macro="" textlink="">
      <cdr:nvSpPr>
        <cdr:cNvPr id="10" name="TextBox 9"/>
        <cdr:cNvSpPr txBox="1"/>
      </cdr:nvSpPr>
      <cdr:spPr>
        <a:xfrm xmlns:a="http://schemas.openxmlformats.org/drawingml/2006/main">
          <a:off x="3146241" y="3350002"/>
          <a:ext cx="975091" cy="5381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Real-time</a:t>
          </a:r>
          <a:endParaRPr lang="en-US" sz="1100" dirty="0"/>
        </a:p>
        <a:p xmlns:a="http://schemas.openxmlformats.org/drawingml/2006/main">
          <a:r>
            <a:rPr lang="en-US" sz="1100" dirty="0"/>
            <a:t>Reporting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9057E-0B8D-4961-B8A1-A06F1D6E32DB}" type="datetimeFigureOut">
              <a:rPr lang="en-US" smtClean="0"/>
              <a:t>9/2/2016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491AD-3DC3-4FC4-A9BA-273F7416E231}" type="slidenum">
              <a:rPr lang="en-US" smtClean="0"/>
              <a:t>‹#›</a:t>
            </a:fld>
            <a:endParaRPr lang="en-US"/>
          </a:p>
        </p:txBody>
      </p:sp>
    </p:spTree>
    <p:extLst>
      <p:ext uri="{BB962C8B-B14F-4D97-AF65-F5344CB8AC3E}">
        <p14:creationId xmlns:p14="http://schemas.microsoft.com/office/powerpoint/2010/main" val="279031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a:t>
            </a:r>
            <a:r>
              <a:rPr lang="en-US" baseline="0" dirty="0" smtClean="0"/>
              <a:t> slide. Please complete</a:t>
            </a:r>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73096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7AD9DF-783B-4084-AA19-8DC8CA028D23}" type="slidenum">
              <a:rPr lang="en-US" smtClean="0">
                <a:solidFill>
                  <a:srgbClr val="000000"/>
                </a:solidFill>
              </a:rPr>
              <a:pPr eaLnBrk="1" hangingPunct="1"/>
              <a:t>18</a:t>
            </a:fld>
            <a:endParaRPr lang="en-US" smtClean="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extLst>
      <p:ext uri="{BB962C8B-B14F-4D97-AF65-F5344CB8AC3E}">
        <p14:creationId xmlns:p14="http://schemas.microsoft.com/office/powerpoint/2010/main" val="1496263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587733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Month</a:t>
            </a:r>
            <a:r>
              <a:rPr lang="en-US" baseline="0" dirty="0" smtClean="0"/>
              <a:t> 1:	Contracting</a:t>
            </a:r>
          </a:p>
          <a:p>
            <a:r>
              <a:rPr lang="en-US" baseline="0" dirty="0" smtClean="0"/>
              <a:t>Month 2-5:	</a:t>
            </a:r>
          </a:p>
          <a:p>
            <a:r>
              <a:rPr lang="en-US" baseline="0" dirty="0" smtClean="0"/>
              <a:t>	writing survey instrument</a:t>
            </a:r>
          </a:p>
          <a:p>
            <a:endParaRPr lang="en-US" baseline="0" dirty="0" smtClean="0"/>
          </a:p>
          <a:p>
            <a:r>
              <a:rPr lang="en-US" baseline="0" dirty="0" smtClean="0"/>
              <a:t>	e2: adapting instrument for web-based tool, spec negotiation</a:t>
            </a:r>
          </a:p>
          <a:p>
            <a:r>
              <a:rPr lang="en-US" baseline="0" dirty="0" smtClean="0"/>
              <a:t>	</a:t>
            </a:r>
          </a:p>
          <a:p>
            <a:r>
              <a:rPr lang="en-US" baseline="0" dirty="0" smtClean="0"/>
              <a:t>	paper: coding </a:t>
            </a:r>
          </a:p>
          <a:p>
            <a:r>
              <a:rPr lang="en-US" baseline="0" dirty="0" smtClean="0"/>
              <a:t>Month 6:</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Translation, Initial outreach</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paper: team logistics for outreach effort, printing, shipping of printed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e2: data entry, prototype launch, translation, audio recording, quality assurance</a:t>
            </a:r>
          </a:p>
          <a:p>
            <a:endParaRPr lang="en-US" baseline="0" dirty="0" smtClean="0"/>
          </a:p>
          <a:p>
            <a:r>
              <a:rPr lang="en-US" baseline="0" dirty="0" smtClean="0"/>
              <a:t>Month 7,8,9,:</a:t>
            </a:r>
          </a:p>
          <a:p>
            <a:r>
              <a:rPr lang="en-US" baseline="0" dirty="0" smtClean="0"/>
              <a:t>	active survey period, continuing outreach</a:t>
            </a:r>
          </a:p>
          <a:p>
            <a:endParaRPr lang="en-US" baseline="0" dirty="0" smtClean="0"/>
          </a:p>
          <a:p>
            <a:r>
              <a:rPr lang="en-US" baseline="0" dirty="0" smtClean="0"/>
              <a:t>	paper:	active surveying, massive effort required.	</a:t>
            </a:r>
          </a:p>
          <a:p>
            <a:r>
              <a:rPr lang="en-US" baseline="0" dirty="0" smtClean="0"/>
              <a:t>	e2:	no active effort required, review reports at month 8</a:t>
            </a:r>
          </a:p>
          <a:p>
            <a:endParaRPr lang="en-US" baseline="0" dirty="0" smtClean="0"/>
          </a:p>
          <a:p>
            <a:r>
              <a:rPr lang="en-US" baseline="0" dirty="0" smtClean="0"/>
              <a:t>Month 10:</a:t>
            </a:r>
          </a:p>
          <a:p>
            <a:r>
              <a:rPr lang="en-US" baseline="0" dirty="0" smtClean="0"/>
              <a:t>	end survey period</a:t>
            </a:r>
          </a:p>
          <a:p>
            <a:r>
              <a:rPr lang="en-US" baseline="0" dirty="0" smtClean="0"/>
              <a:t>	paper:	cease surveying activities, digitize data</a:t>
            </a:r>
          </a:p>
          <a:p>
            <a:r>
              <a:rPr lang="en-US" baseline="0" dirty="0" smtClean="0"/>
              <a:t>	e2:	may let survey wave continue, instantly read visual reports, analyze reports</a:t>
            </a:r>
          </a:p>
          <a:p>
            <a:endParaRPr lang="en-US" baseline="0" dirty="0" smtClean="0"/>
          </a:p>
          <a:p>
            <a:r>
              <a:rPr lang="en-US" baseline="0" dirty="0" smtClean="0"/>
              <a:t>Month 11:</a:t>
            </a:r>
          </a:p>
          <a:p>
            <a:r>
              <a:rPr lang="en-US" baseline="0" dirty="0" smtClean="0"/>
              <a:t>	paper: analyze reports</a:t>
            </a:r>
          </a:p>
          <a:p>
            <a:r>
              <a:rPr lang="en-US" baseline="0" dirty="0" smtClean="0"/>
              <a:t>	e2:	continue wave or restart at reduced effort</a:t>
            </a:r>
          </a:p>
          <a:p>
            <a:endParaRPr lang="en-US" baseline="0" dirty="0" smtClean="0"/>
          </a:p>
          <a:p>
            <a:r>
              <a:rPr lang="en-US" baseline="0" dirty="0" smtClean="0"/>
              <a:t>Month 12:</a:t>
            </a:r>
          </a:p>
          <a:p>
            <a:r>
              <a:rPr lang="en-US" baseline="0" dirty="0" smtClean="0"/>
              <a:t>	paper: start over again completely</a:t>
            </a:r>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84210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23</a:t>
            </a:fld>
            <a:endParaRPr lang="en-US"/>
          </a:p>
        </p:txBody>
      </p:sp>
    </p:spTree>
    <p:extLst>
      <p:ext uri="{BB962C8B-B14F-4D97-AF65-F5344CB8AC3E}">
        <p14:creationId xmlns:p14="http://schemas.microsoft.com/office/powerpoint/2010/main" val="3654873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95693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99BF30E-6187-4403-9106-44E3E400358B}" type="slidenum">
              <a:rPr lang="en-US" smtClean="0"/>
              <a:t>27</a:t>
            </a:fld>
            <a:endParaRPr lang="en-US"/>
          </a:p>
        </p:txBody>
      </p:sp>
    </p:spTree>
    <p:extLst>
      <p:ext uri="{BB962C8B-B14F-4D97-AF65-F5344CB8AC3E}">
        <p14:creationId xmlns:p14="http://schemas.microsoft.com/office/powerpoint/2010/main" val="3039292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5C5B0F-95C7-4DF6-8BD1-F7C3A1924399}" type="slidenum">
              <a:rPr lang="en-US" smtClean="0">
                <a:solidFill>
                  <a:srgbClr val="000000"/>
                </a:solidFill>
              </a:rPr>
              <a:pPr eaLnBrk="1" hangingPunct="1"/>
              <a:t>30</a:t>
            </a:fld>
            <a:endParaRPr lang="en-US" smtClean="0">
              <a:solidFill>
                <a:srgbClr val="000000"/>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extLst>
      <p:ext uri="{BB962C8B-B14F-4D97-AF65-F5344CB8AC3E}">
        <p14:creationId xmlns:p14="http://schemas.microsoft.com/office/powerpoint/2010/main" val="1405591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AD1690-191B-4549-A215-1E8961986C74}" type="slidenum">
              <a:rPr lang="en-US" smtClean="0">
                <a:solidFill>
                  <a:srgbClr val="000000"/>
                </a:solidFill>
              </a:rPr>
              <a:pPr eaLnBrk="1" hangingPunct="1"/>
              <a:t>31</a:t>
            </a:fld>
            <a:endParaRPr lang="en-US" smtClean="0">
              <a:solidFill>
                <a:srgbClr val="000000"/>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extLst>
      <p:ext uri="{BB962C8B-B14F-4D97-AF65-F5344CB8AC3E}">
        <p14:creationId xmlns:p14="http://schemas.microsoft.com/office/powerpoint/2010/main" val="3622445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5AA9B6-0562-47F1-915D-67215670905E}" type="slidenum">
              <a:rPr lang="en-US" smtClean="0">
                <a:solidFill>
                  <a:srgbClr val="000000"/>
                </a:solidFill>
              </a:rPr>
              <a:pPr eaLnBrk="1" hangingPunct="1"/>
              <a:t>32</a:t>
            </a:fld>
            <a:endParaRPr lang="en-US" smtClean="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extLst>
      <p:ext uri="{BB962C8B-B14F-4D97-AF65-F5344CB8AC3E}">
        <p14:creationId xmlns:p14="http://schemas.microsoft.com/office/powerpoint/2010/main" val="335099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6E2EB3-AA4B-40A4-85BC-8B956CC117D1}" type="slidenum">
              <a:rPr lang="en-US" smtClean="0">
                <a:solidFill>
                  <a:srgbClr val="000000"/>
                </a:solidFill>
              </a:rPr>
              <a:pPr eaLnBrk="1" hangingPunct="1"/>
              <a:t>33</a:t>
            </a:fld>
            <a:endParaRPr lang="en-US" smtClean="0">
              <a:solidFill>
                <a:srgbClr val="000000"/>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extLst>
      <p:ext uri="{BB962C8B-B14F-4D97-AF65-F5344CB8AC3E}">
        <p14:creationId xmlns:p14="http://schemas.microsoft.com/office/powerpoint/2010/main" val="1053056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Required</a:t>
            </a:r>
            <a:r>
              <a:rPr lang="en-US" baseline="0" dirty="0" smtClean="0"/>
              <a:t> slide. Please complete section under Presenter</a:t>
            </a:r>
            <a:endParaRPr lang="en-US" dirty="0" smtClean="0"/>
          </a:p>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67793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35</a:t>
            </a:fld>
            <a:endParaRPr lang="en-US"/>
          </a:p>
        </p:txBody>
      </p:sp>
    </p:spTree>
    <p:extLst>
      <p:ext uri="{BB962C8B-B14F-4D97-AF65-F5344CB8AC3E}">
        <p14:creationId xmlns:p14="http://schemas.microsoft.com/office/powerpoint/2010/main" val="2190485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395545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16274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41</a:t>
            </a:fld>
            <a:endParaRPr lang="en-US"/>
          </a:p>
        </p:txBody>
      </p:sp>
    </p:spTree>
    <p:extLst>
      <p:ext uri="{BB962C8B-B14F-4D97-AF65-F5344CB8AC3E}">
        <p14:creationId xmlns:p14="http://schemas.microsoft.com/office/powerpoint/2010/main" val="346434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833882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267572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110 hours =</a:t>
            </a:r>
            <a:r>
              <a:rPr lang="en-US" baseline="0" dirty="0" smtClean="0"/>
              <a:t> 219 paper surveys entered into Survey Monkey x 30 min/survey</a:t>
            </a:r>
          </a:p>
          <a:p>
            <a:endParaRPr lang="en-US" baseline="0" dirty="0" smtClean="0"/>
          </a:p>
          <a:p>
            <a:r>
              <a:rPr lang="en-US" baseline="0" dirty="0" smtClean="0"/>
              <a:t>Bad temps </a:t>
            </a:r>
            <a:r>
              <a:rPr lang="en-US" baseline="0" dirty="0" smtClean="0">
                <a:sym typeface="Wingdings" panose="05000000000000000000" pitchFamily="2" charset="2"/>
              </a:rPr>
              <a:t> poorly managed surveys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52</a:t>
            </a:fld>
            <a:endParaRPr lang="en-US"/>
          </a:p>
        </p:txBody>
      </p:sp>
    </p:spTree>
    <p:extLst>
      <p:ext uri="{BB962C8B-B14F-4D97-AF65-F5344CB8AC3E}">
        <p14:creationId xmlns:p14="http://schemas.microsoft.com/office/powerpoint/2010/main" val="2703910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Big differences in survey management between paper and online surveys highlighted in red</a:t>
            </a:r>
          </a:p>
          <a:p>
            <a:pPr marL="0" indent="0">
              <a:buFont typeface="+mj-lt"/>
              <a:buNone/>
            </a:pPr>
            <a:endParaRPr lang="en-US" dirty="0" smtClean="0"/>
          </a:p>
          <a:p>
            <a:pPr marL="514350" indent="-514350">
              <a:buFont typeface="+mj-lt"/>
              <a:buAutoNum type="arabicPeriod"/>
            </a:pPr>
            <a:r>
              <a:rPr lang="en-US" dirty="0" smtClean="0"/>
              <a:t>Survey development</a:t>
            </a:r>
          </a:p>
          <a:p>
            <a:pPr marL="971550" lvl="1" indent="-514350">
              <a:buFont typeface="+mj-lt"/>
              <a:buAutoNum type="arabicPeriod"/>
            </a:pPr>
            <a:r>
              <a:rPr lang="en-US" dirty="0" smtClean="0"/>
              <a:t>Draft</a:t>
            </a:r>
            <a:r>
              <a:rPr lang="en-US" baseline="0" dirty="0" smtClean="0"/>
              <a:t> survey</a:t>
            </a:r>
            <a:endParaRPr lang="en-US" dirty="0" smtClean="0"/>
          </a:p>
          <a:p>
            <a:pPr marL="514350" indent="-514350">
              <a:buFont typeface="+mj-lt"/>
              <a:buAutoNum type="arabicPeriod"/>
            </a:pPr>
            <a:r>
              <a:rPr lang="en-US" dirty="0" smtClean="0"/>
              <a:t>Survey pilot</a:t>
            </a:r>
          </a:p>
          <a:p>
            <a:pPr marL="514350" indent="-514350">
              <a:buFont typeface="+mj-lt"/>
              <a:buAutoNum type="arabicPeriod"/>
            </a:pPr>
            <a:r>
              <a:rPr lang="en-US" dirty="0" smtClean="0"/>
              <a:t>Correspondence with contractors</a:t>
            </a:r>
          </a:p>
          <a:p>
            <a:pPr marL="971550" lvl="1" indent="-514350">
              <a:buFont typeface="+mj-lt"/>
              <a:buAutoNum type="arabicPeriod"/>
            </a:pPr>
            <a:r>
              <a:rPr lang="en-US" dirty="0" smtClean="0"/>
              <a:t>Provide</a:t>
            </a:r>
            <a:r>
              <a:rPr lang="en-US" baseline="0" dirty="0" smtClean="0"/>
              <a:t> rational for the survey and directions about distributing the survey  </a:t>
            </a:r>
            <a:endParaRPr lang="en-US" dirty="0" smtClean="0"/>
          </a:p>
          <a:p>
            <a:pPr marL="514350" indent="-514350">
              <a:buFont typeface="+mj-lt"/>
              <a:buAutoNum type="arabicPeriod"/>
            </a:pPr>
            <a:r>
              <a:rPr lang="en-US" dirty="0" smtClean="0"/>
              <a:t>Survey preparation and distribution</a:t>
            </a:r>
          </a:p>
          <a:p>
            <a:pPr marL="971550" lvl="1" indent="-514350">
              <a:buFont typeface="+mj-lt"/>
              <a:buAutoNum type="arabicPeriod"/>
            </a:pPr>
            <a:r>
              <a:rPr lang="en-US" dirty="0" smtClean="0"/>
              <a:t>Paper survey:</a:t>
            </a:r>
            <a:r>
              <a:rPr lang="en-US" baseline="0" dirty="0" smtClean="0"/>
              <a:t> print surveys, translate paper document, send materials to contractors, mail surveys</a:t>
            </a:r>
          </a:p>
          <a:p>
            <a:pPr marL="971550" lvl="1" indent="-514350">
              <a:buFont typeface="+mj-lt"/>
              <a:buAutoNum type="arabicPeriod"/>
            </a:pPr>
            <a:r>
              <a:rPr lang="en-US" baseline="0" dirty="0" smtClean="0"/>
              <a:t>Online survey: print survey letters, translate online survey through RDE systems portal, send materials to contractors, mail survey letters</a:t>
            </a:r>
            <a:endParaRPr lang="en-US" dirty="0" smtClean="0"/>
          </a:p>
          <a:p>
            <a:pPr marL="514350" indent="-514350">
              <a:buFont typeface="+mj-lt"/>
              <a:buAutoNum type="arabicPeriod"/>
            </a:pPr>
            <a:r>
              <a:rPr lang="en-US" dirty="0" smtClean="0">
                <a:solidFill>
                  <a:srgbClr val="FF0000"/>
                </a:solidFill>
              </a:rPr>
              <a:t>Data collection</a:t>
            </a:r>
          </a:p>
          <a:p>
            <a:pPr marL="971550" lvl="1" indent="-514350">
              <a:buFont typeface="+mj-lt"/>
              <a:buAutoNum type="arabicPeriod"/>
            </a:pPr>
            <a:r>
              <a:rPr lang="en-US" dirty="0" smtClean="0">
                <a:solidFill>
                  <a:srgbClr val="FF0000"/>
                </a:solidFill>
              </a:rPr>
              <a:t>Paper survey: have</a:t>
            </a:r>
            <a:r>
              <a:rPr lang="en-US" baseline="0" dirty="0" smtClean="0">
                <a:solidFill>
                  <a:srgbClr val="FF0000"/>
                </a:solidFill>
              </a:rPr>
              <a:t> to receive surveys in the mail from participants, had to hire people to enter the data</a:t>
            </a:r>
          </a:p>
          <a:p>
            <a:pPr marL="971550" lvl="1" indent="-514350">
              <a:buFont typeface="+mj-lt"/>
              <a:buAutoNum type="arabicPeriod"/>
            </a:pPr>
            <a:r>
              <a:rPr lang="en-US" baseline="0" dirty="0" smtClean="0">
                <a:solidFill>
                  <a:srgbClr val="FF0000"/>
                </a:solidFill>
              </a:rPr>
              <a:t>Paper/online survey: had to enter the paper survey data into Survey Monkey</a:t>
            </a:r>
          </a:p>
          <a:p>
            <a:pPr marL="971550" lvl="1" indent="-514350">
              <a:buFont typeface="+mj-lt"/>
              <a:buAutoNum type="arabicPeriod"/>
            </a:pPr>
            <a:r>
              <a:rPr lang="en-US" baseline="0" dirty="0" smtClean="0">
                <a:solidFill>
                  <a:srgbClr val="FF0000"/>
                </a:solidFill>
              </a:rPr>
              <a:t>Online survey: responses received in real time, data displayed online and available to review in real time</a:t>
            </a:r>
          </a:p>
          <a:p>
            <a:pPr marL="514350" indent="-514350">
              <a:buFont typeface="+mj-lt"/>
              <a:buAutoNum type="arabicPeriod"/>
            </a:pPr>
            <a:r>
              <a:rPr lang="en-US" dirty="0" smtClean="0"/>
              <a:t>Incentive tracking and distribution</a:t>
            </a:r>
          </a:p>
          <a:p>
            <a:pPr marL="971550" lvl="1" indent="-514350">
              <a:buFont typeface="+mj-lt"/>
              <a:buAutoNum type="arabicPeriod"/>
            </a:pPr>
            <a:r>
              <a:rPr lang="en-US" dirty="0" smtClean="0"/>
              <a:t>Develop system for tracking incentives</a:t>
            </a:r>
          </a:p>
          <a:p>
            <a:pPr marL="971550" lvl="1" indent="-514350">
              <a:buFont typeface="+mj-lt"/>
              <a:buAutoNum type="arabicPeriod"/>
            </a:pPr>
            <a:r>
              <a:rPr lang="en-US" dirty="0" smtClean="0"/>
              <a:t>Paper survey: contractors sen</a:t>
            </a:r>
            <a:r>
              <a:rPr lang="en-US" baseline="0" dirty="0" smtClean="0"/>
              <a:t>t incentives to participants upon receiving completed surveys</a:t>
            </a:r>
          </a:p>
          <a:p>
            <a:pPr marL="971550" lvl="1" indent="-514350">
              <a:buFont typeface="+mj-lt"/>
              <a:buAutoNum type="arabicPeriod"/>
            </a:pPr>
            <a:r>
              <a:rPr lang="en-US" baseline="0" dirty="0" smtClean="0"/>
              <a:t>Online survey: participants called us to request incentive upon completing survey/receiving online instructions to receive their incentive</a:t>
            </a:r>
            <a:endParaRPr lang="en-US" dirty="0" smtClean="0"/>
          </a:p>
          <a:p>
            <a:pPr marL="514350" indent="-514350">
              <a:buFont typeface="+mj-lt"/>
              <a:buAutoNum type="arabicPeriod"/>
            </a:pPr>
            <a:r>
              <a:rPr lang="en-US" dirty="0" smtClean="0">
                <a:solidFill>
                  <a:srgbClr val="FF0000"/>
                </a:solidFill>
              </a:rPr>
              <a:t>Data analysis</a:t>
            </a:r>
          </a:p>
          <a:p>
            <a:pPr marL="971550" lvl="1" indent="-514350">
              <a:buFont typeface="+mj-lt"/>
              <a:buAutoNum type="arabicPeriod"/>
            </a:pPr>
            <a:r>
              <a:rPr lang="en-US" dirty="0" smtClean="0">
                <a:solidFill>
                  <a:srgbClr val="FF0000"/>
                </a:solidFill>
              </a:rPr>
              <a:t>Paper</a:t>
            </a:r>
            <a:r>
              <a:rPr lang="en-US" baseline="0" dirty="0" smtClean="0">
                <a:solidFill>
                  <a:srgbClr val="FF0000"/>
                </a:solidFill>
              </a:rPr>
              <a:t> survey: raw data analyzed in Excel</a:t>
            </a:r>
          </a:p>
          <a:p>
            <a:pPr marL="971550" lvl="1" indent="-514350">
              <a:buFont typeface="+mj-lt"/>
              <a:buAutoNum type="arabicPeriod"/>
            </a:pPr>
            <a:r>
              <a:rPr lang="en-US" baseline="0" dirty="0" smtClean="0">
                <a:solidFill>
                  <a:srgbClr val="FF0000"/>
                </a:solidFill>
              </a:rPr>
              <a:t>Paper/online survey: data displayed in Survey Monkey, further analyses conducted in excel with raw data</a:t>
            </a:r>
          </a:p>
          <a:p>
            <a:pPr marL="971550" lvl="1" indent="-514350">
              <a:buFont typeface="+mj-lt"/>
              <a:buAutoNum type="arabicPeriod"/>
            </a:pPr>
            <a:r>
              <a:rPr lang="en-US" baseline="0" dirty="0" smtClean="0">
                <a:solidFill>
                  <a:srgbClr val="FF0000"/>
                </a:solidFill>
              </a:rPr>
              <a:t>Online survey: data displayed in RDE system’s online portal with analytics capabilities, analytics specifications developed before survey launch (further raw data analyzed in Excel because we  didn’t think to ask for it originally), data crossed in visual analytics portal</a:t>
            </a:r>
            <a:endParaRPr lang="en-US" dirty="0" smtClean="0">
              <a:solidFill>
                <a:srgbClr val="FF0000"/>
              </a:solidFill>
            </a:endParaRPr>
          </a:p>
          <a:p>
            <a:pPr marL="514350" indent="-514350">
              <a:buFont typeface="+mj-lt"/>
              <a:buAutoNum type="arabicPeriod"/>
            </a:pPr>
            <a:r>
              <a:rPr lang="en-US" dirty="0" smtClean="0"/>
              <a:t>Survey report</a:t>
            </a:r>
          </a:p>
          <a:p>
            <a:pPr marL="971550" lvl="1" indent="-514350">
              <a:buFont typeface="+mj-lt"/>
              <a:buAutoNum type="arabicPeriod"/>
            </a:pPr>
            <a:r>
              <a:rPr lang="en-US" dirty="0" smtClean="0"/>
              <a:t>Able to be disseminated sooner with</a:t>
            </a:r>
            <a:r>
              <a:rPr lang="en-US" baseline="0" dirty="0" smtClean="0"/>
              <a:t> online survey due to less staff time spent on and delays in receiving data/conducting analyses</a:t>
            </a:r>
            <a:endParaRPr lang="en-US" dirty="0" smtClean="0"/>
          </a:p>
          <a:p>
            <a:endParaRPr lang="en-US" dirty="0"/>
          </a:p>
        </p:txBody>
      </p:sp>
      <p:sp>
        <p:nvSpPr>
          <p:cNvPr id="4" name="Slide Number Placeholder 3"/>
          <p:cNvSpPr>
            <a:spLocks noGrp="1"/>
          </p:cNvSpPr>
          <p:nvPr>
            <p:ph type="sldNum" sz="quarter" idx="10"/>
          </p:nvPr>
        </p:nvSpPr>
        <p:spPr/>
        <p:txBody>
          <a:bodyPr/>
          <a:lstStyle/>
          <a:p>
            <a:fld id="{71FC231C-27CF-4B0A-A538-9250CF97CBFB}" type="slidenum">
              <a:rPr lang="en-US" smtClean="0"/>
              <a:t>53</a:t>
            </a:fld>
            <a:endParaRPr lang="en-US"/>
          </a:p>
        </p:txBody>
      </p:sp>
    </p:spTree>
    <p:extLst>
      <p:ext uri="{BB962C8B-B14F-4D97-AF65-F5344CB8AC3E}">
        <p14:creationId xmlns:p14="http://schemas.microsoft.com/office/powerpoint/2010/main" val="3197171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 progress</a:t>
            </a:r>
            <a:r>
              <a:rPr lang="en-US" baseline="0" dirty="0" smtClean="0"/>
              <a:t> saving: won’t lose your survey if your internet connection is poor.</a:t>
            </a:r>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55</a:t>
            </a:fld>
            <a:endParaRPr lang="en-US"/>
          </a:p>
        </p:txBody>
      </p:sp>
    </p:spTree>
    <p:extLst>
      <p:ext uri="{BB962C8B-B14F-4D97-AF65-F5344CB8AC3E}">
        <p14:creationId xmlns:p14="http://schemas.microsoft.com/office/powerpoint/2010/main" val="3807981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Real-time</a:t>
            </a:r>
            <a:r>
              <a:rPr lang="en-US" baseline="0" dirty="0" smtClean="0"/>
              <a:t> data/results viewed in RDE System’s visual analytics portal</a:t>
            </a:r>
          </a:p>
          <a:p>
            <a:endParaRPr lang="en-US" baseline="0" dirty="0" smtClean="0"/>
          </a:p>
          <a:p>
            <a:r>
              <a:rPr lang="en-US" baseline="0" dirty="0" smtClean="0"/>
              <a:t>Adverse Childhood Experiences (ACEs):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Evidence suggests that a strong relationship exists between childhood trauma and poor physical, social, and mental health outcomes decades later. The Adverse Childhood Experiences Study was the first to examine the relationship between adverse childhood experiences (ACEs) and a range of long-term health and social outcomes. The study supports that as the number of ACEs increase, so does  the risk of developing heart disease, depression, substance use disorders, intimate partner violence, acquisition of sexually transmitted diseases, and early death. This is because frequent and prolonged activation of the body’s stress response during childhood disrupts brain development, causes social, emotional, and cognitive impairment, and ultimately the adoption of health-risk behaviors, disease, disability, and social problems.</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ACE data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was collected in the 2016 Iowa HIV Consumer Needs Assessment survey in order to determine the impact of childhood trauma on people living with HIV compared to that of Iowa’s general population. ACE’s are calculated</a:t>
            </a:r>
            <a:r>
              <a:rPr lang="en-US" sz="1200" kern="1200" baseline="0" dirty="0" smtClean="0">
                <a:solidFill>
                  <a:schemeClr val="tx1"/>
                </a:solidFill>
                <a:effectLst/>
                <a:latin typeface="+mn-lt"/>
                <a:ea typeface="+mn-ea"/>
                <a:cs typeface="+mn-cs"/>
              </a:rPr>
              <a:t> based on an 11-question survey. RDE Systems calculated the ACE scores using the 11 survey questions on the back end so that all we see is the prevalence of ACEs and not the raw data. </a:t>
            </a:r>
          </a:p>
          <a:p>
            <a:pPr marL="17145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results were compared to the ACE data collected in the 2012 Iowa Behavioral Risk Factor Surveillance System. The results suggest that experiences of childhood trauma is much higher amongst Iowans living with HIV versus the general population: </a:t>
            </a:r>
            <a:endParaRPr lang="en-US" dirty="0" smtClean="0"/>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231C-27CF-4B0A-A538-9250CF97CBFB}" type="slidenum">
              <a:rPr lang="en-US" smtClean="0"/>
              <a:t>57</a:t>
            </a:fld>
            <a:endParaRPr lang="en-US"/>
          </a:p>
        </p:txBody>
      </p:sp>
    </p:spTree>
    <p:extLst>
      <p:ext uri="{BB962C8B-B14F-4D97-AF65-F5344CB8AC3E}">
        <p14:creationId xmlns:p14="http://schemas.microsoft.com/office/powerpoint/2010/main" val="1960269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96795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Mid-survey results analyzed in comparison to</a:t>
            </a:r>
            <a:r>
              <a:rPr lang="en-US" baseline="0" dirty="0" smtClean="0"/>
              <a:t> state-wide Iowa data; results very similar to final results (see next slide)</a:t>
            </a:r>
          </a:p>
          <a:p>
            <a:r>
              <a:rPr lang="en-US" baseline="0" dirty="0" smtClean="0"/>
              <a:t>Viewing results mid-survey allowed us to incorporate the ground-breaking insight into our Statewide Plan</a:t>
            </a:r>
          </a:p>
          <a:p>
            <a:endParaRPr lang="en-US" baseline="0" dirty="0" smtClean="0"/>
          </a:p>
        </p:txBody>
      </p:sp>
      <p:sp>
        <p:nvSpPr>
          <p:cNvPr id="4" name="Slide Number Placeholder 3"/>
          <p:cNvSpPr>
            <a:spLocks noGrp="1"/>
          </p:cNvSpPr>
          <p:nvPr>
            <p:ph type="sldNum" sz="quarter" idx="10"/>
          </p:nvPr>
        </p:nvSpPr>
        <p:spPr/>
        <p:txBody>
          <a:bodyPr/>
          <a:lstStyle/>
          <a:p>
            <a:fld id="{71FC231C-27CF-4B0A-A538-9250CF97CBFB}" type="slidenum">
              <a:rPr lang="en-US" smtClean="0"/>
              <a:t>58</a:t>
            </a:fld>
            <a:endParaRPr lang="en-US"/>
          </a:p>
        </p:txBody>
      </p:sp>
    </p:spTree>
    <p:extLst>
      <p:ext uri="{BB962C8B-B14F-4D97-AF65-F5344CB8AC3E}">
        <p14:creationId xmlns:p14="http://schemas.microsoft.com/office/powerpoint/2010/main" val="1983001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C231C-27CF-4B0A-A538-9250CF97CBFB}" type="slidenum">
              <a:rPr lang="en-US" smtClean="0"/>
              <a:t>59</a:t>
            </a:fld>
            <a:endParaRPr lang="en-US"/>
          </a:p>
        </p:txBody>
      </p:sp>
    </p:spTree>
    <p:extLst>
      <p:ext uri="{BB962C8B-B14F-4D97-AF65-F5344CB8AC3E}">
        <p14:creationId xmlns:p14="http://schemas.microsoft.com/office/powerpoint/2010/main" val="2623832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Real-time</a:t>
            </a:r>
            <a:r>
              <a:rPr lang="en-US" baseline="0" dirty="0" smtClean="0"/>
              <a:t> data/results viewed in RDE System’s visual analytics portal</a:t>
            </a:r>
          </a:p>
          <a:p>
            <a:endParaRPr lang="en-US" baseline="0" dirty="0" smtClean="0"/>
          </a:p>
          <a:p>
            <a:r>
              <a:rPr lang="en-US" baseline="0" dirty="0" smtClean="0"/>
              <a:t>Adverse Childhood Experiences (ACEs):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Evidence suggests that a strong relationship exists between childhood trauma and poor physical, social, and mental health outcomes decades later. The Adverse Childhood Experiences Study was the first to examine the relationship between adverse childhood experiences (ACEs) and a range of long-term health and social outcomes. The study supports that as the number of ACEs increase, so does  the risk of developing heart disease, depression, substance use disorders, intimate partner violence, acquisition of sexually transmitted diseases, and early death. This is because frequent and prolonged activation of the body’s stress response during childhood disrupts brain development, causes social, emotional, and cognitive impairment, and ultimately the adoption of health-risk behaviors, disease, disability, and social problems.</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ACE prevalence was collected in the 2016 Iowa HIV Consumer Needs Assessment survey in order to determine the impact of childhood trauma on people living with HIV compared to that of Iowa’s general population. ACE’s are calculated</a:t>
            </a:r>
            <a:r>
              <a:rPr lang="en-US" sz="1200" kern="1200" baseline="0" dirty="0" smtClean="0">
                <a:solidFill>
                  <a:schemeClr val="tx1"/>
                </a:solidFill>
                <a:effectLst/>
                <a:latin typeface="+mn-lt"/>
                <a:ea typeface="+mn-ea"/>
                <a:cs typeface="+mn-cs"/>
              </a:rPr>
              <a:t> based on an 11-question survey. RDE Systems calculated the ACE scores using the 11 survey questions on the back end so that all we see is the prevalence of ACEs and not the raw data.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231C-27CF-4B0A-A538-9250CF97CBFB}" type="slidenum">
              <a:rPr lang="en-US" smtClean="0"/>
              <a:t>60</a:t>
            </a:fld>
            <a:endParaRPr lang="en-US"/>
          </a:p>
        </p:txBody>
      </p:sp>
    </p:spTree>
    <p:extLst>
      <p:ext uri="{BB962C8B-B14F-4D97-AF65-F5344CB8AC3E}">
        <p14:creationId xmlns:p14="http://schemas.microsoft.com/office/powerpoint/2010/main" val="3203935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Mid-survey results analyzed in comparison to</a:t>
            </a:r>
            <a:r>
              <a:rPr lang="en-US" baseline="0" dirty="0" smtClean="0"/>
              <a:t> state-wide Iowa data; results very similar to final results (see next slide)</a:t>
            </a:r>
          </a:p>
          <a:p>
            <a:r>
              <a:rPr lang="en-US" baseline="0" dirty="0" smtClean="0"/>
              <a:t>Viewing results mid-survey allowed us to incorporate the ground-breaking insight into our Statewide Plan</a:t>
            </a:r>
          </a:p>
          <a:p>
            <a:endParaRPr lang="en-US" baseline="0" dirty="0" smtClean="0"/>
          </a:p>
        </p:txBody>
      </p:sp>
      <p:sp>
        <p:nvSpPr>
          <p:cNvPr id="4" name="Slide Number Placeholder 3"/>
          <p:cNvSpPr>
            <a:spLocks noGrp="1"/>
          </p:cNvSpPr>
          <p:nvPr>
            <p:ph type="sldNum" sz="quarter" idx="10"/>
          </p:nvPr>
        </p:nvSpPr>
        <p:spPr/>
        <p:txBody>
          <a:bodyPr/>
          <a:lstStyle/>
          <a:p>
            <a:fld id="{71FC231C-27CF-4B0A-A538-9250CF97CBFB}" type="slidenum">
              <a:rPr lang="en-US" smtClean="0"/>
              <a:t>61</a:t>
            </a:fld>
            <a:endParaRPr lang="en-US"/>
          </a:p>
        </p:txBody>
      </p:sp>
    </p:spTree>
    <p:extLst>
      <p:ext uri="{BB962C8B-B14F-4D97-AF65-F5344CB8AC3E}">
        <p14:creationId xmlns:p14="http://schemas.microsoft.com/office/powerpoint/2010/main" val="3985955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C231C-27CF-4B0A-A538-9250CF97CBFB}" type="slidenum">
              <a:rPr lang="en-US" smtClean="0"/>
              <a:t>62</a:t>
            </a:fld>
            <a:endParaRPr lang="en-US"/>
          </a:p>
        </p:txBody>
      </p:sp>
    </p:spTree>
    <p:extLst>
      <p:ext uri="{BB962C8B-B14F-4D97-AF65-F5344CB8AC3E}">
        <p14:creationId xmlns:p14="http://schemas.microsoft.com/office/powerpoint/2010/main" val="3512684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homelessness broken down by ACE score. PLWHA</a:t>
            </a:r>
            <a:r>
              <a:rPr lang="en-US" baseline="0" dirty="0" smtClean="0"/>
              <a:t> who had experienced homelessness were likely to have a higher ACE score.</a:t>
            </a:r>
            <a:endParaRPr lang="en-US" dirty="0"/>
          </a:p>
        </p:txBody>
      </p:sp>
      <p:sp>
        <p:nvSpPr>
          <p:cNvPr id="4" name="Slide Number Placeholder 3"/>
          <p:cNvSpPr>
            <a:spLocks noGrp="1"/>
          </p:cNvSpPr>
          <p:nvPr>
            <p:ph type="sldNum" sz="quarter" idx="10"/>
          </p:nvPr>
        </p:nvSpPr>
        <p:spPr/>
        <p:txBody>
          <a:bodyPr/>
          <a:lstStyle/>
          <a:p>
            <a:fld id="{71FC231C-27CF-4B0A-A538-9250CF97CBFB}" type="slidenum">
              <a:rPr lang="en-US" smtClean="0"/>
              <a:t>63</a:t>
            </a:fld>
            <a:endParaRPr lang="en-US"/>
          </a:p>
        </p:txBody>
      </p:sp>
    </p:spTree>
    <p:extLst>
      <p:ext uri="{BB962C8B-B14F-4D97-AF65-F5344CB8AC3E}">
        <p14:creationId xmlns:p14="http://schemas.microsoft.com/office/powerpoint/2010/main" val="3698377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C231C-27CF-4B0A-A538-9250CF97CBFB}" type="slidenum">
              <a:rPr lang="en-US" smtClean="0"/>
              <a:t>65</a:t>
            </a:fld>
            <a:endParaRPr lang="en-US"/>
          </a:p>
        </p:txBody>
      </p:sp>
    </p:spTree>
    <p:extLst>
      <p:ext uri="{BB962C8B-B14F-4D97-AF65-F5344CB8AC3E}">
        <p14:creationId xmlns:p14="http://schemas.microsoft.com/office/powerpoint/2010/main" val="3856993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81</a:t>
            </a:fld>
            <a:endParaRPr lang="en-US"/>
          </a:p>
        </p:txBody>
      </p:sp>
    </p:spTree>
    <p:extLst>
      <p:ext uri="{BB962C8B-B14F-4D97-AF65-F5344CB8AC3E}">
        <p14:creationId xmlns:p14="http://schemas.microsoft.com/office/powerpoint/2010/main" val="270610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82</a:t>
            </a:fld>
            <a:endParaRPr lang="en-US"/>
          </a:p>
        </p:txBody>
      </p:sp>
    </p:spTree>
    <p:extLst>
      <p:ext uri="{BB962C8B-B14F-4D97-AF65-F5344CB8AC3E}">
        <p14:creationId xmlns:p14="http://schemas.microsoft.com/office/powerpoint/2010/main" val="2109915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89</a:t>
            </a:fld>
            <a:endParaRPr lang="en-US"/>
          </a:p>
        </p:txBody>
      </p:sp>
    </p:spTree>
    <p:extLst>
      <p:ext uri="{BB962C8B-B14F-4D97-AF65-F5344CB8AC3E}">
        <p14:creationId xmlns:p14="http://schemas.microsoft.com/office/powerpoint/2010/main" val="60432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Required</a:t>
            </a:r>
            <a:r>
              <a:rPr lang="en-US" baseline="0" dirty="0" smtClean="0"/>
              <a:t> slide. Please complete</a:t>
            </a:r>
            <a:endParaRPr lang="en-US" dirty="0" smtClean="0"/>
          </a:p>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618040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3856545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93</a:t>
            </a:fld>
            <a:endParaRPr lang="en-US"/>
          </a:p>
        </p:txBody>
      </p:sp>
    </p:spTree>
    <p:extLst>
      <p:ext uri="{BB962C8B-B14F-4D97-AF65-F5344CB8AC3E}">
        <p14:creationId xmlns:p14="http://schemas.microsoft.com/office/powerpoint/2010/main" val="652377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8550524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42586939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98</a:t>
            </a:fld>
            <a:endParaRPr lang="en-US"/>
          </a:p>
        </p:txBody>
      </p:sp>
    </p:spTree>
    <p:extLst>
      <p:ext uri="{BB962C8B-B14F-4D97-AF65-F5344CB8AC3E}">
        <p14:creationId xmlns:p14="http://schemas.microsoft.com/office/powerpoint/2010/main" val="662388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Required</a:t>
            </a:r>
            <a:r>
              <a:rPr lang="en-US" baseline="0" dirty="0" smtClean="0"/>
              <a:t> slide. </a:t>
            </a:r>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10084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8</a:t>
            </a:fld>
            <a:endParaRPr lang="en-US"/>
          </a:p>
        </p:txBody>
      </p:sp>
    </p:spTree>
    <p:extLst>
      <p:ext uri="{BB962C8B-B14F-4D97-AF65-F5344CB8AC3E}">
        <p14:creationId xmlns:p14="http://schemas.microsoft.com/office/powerpoint/2010/main" val="1043902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90678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56849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229736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600" y="2035512"/>
            <a:ext cx="8692957" cy="871007"/>
          </a:xfrm>
          <a:prstGeom prst="rect">
            <a:avLst/>
          </a:prstGeom>
        </p:spPr>
        <p:txBody>
          <a:bodyPr>
            <a:noAutofit/>
          </a:bodyPr>
          <a:lstStyle>
            <a:lvl1pPr>
              <a:defRPr sz="6000" b="1" baseline="0">
                <a:solidFill>
                  <a:schemeClr val="bg1"/>
                </a:solidFill>
                <a:latin typeface="+mn-lt"/>
              </a:defRPr>
            </a:lvl1pPr>
          </a:lstStyle>
          <a:p>
            <a:r>
              <a:rPr lang="en-US" dirty="0" smtClean="0"/>
              <a:t>Activity Title</a:t>
            </a:r>
            <a:endParaRPr lang="en-US" dirty="0"/>
          </a:p>
        </p:txBody>
      </p:sp>
      <p:sp>
        <p:nvSpPr>
          <p:cNvPr id="3" name="Content Placeholder 2"/>
          <p:cNvSpPr>
            <a:spLocks noGrp="1"/>
          </p:cNvSpPr>
          <p:nvPr>
            <p:ph idx="1" hasCustomPrompt="1"/>
          </p:nvPr>
        </p:nvSpPr>
        <p:spPr>
          <a:xfrm>
            <a:off x="2882515" y="3759200"/>
            <a:ext cx="8706043" cy="461817"/>
          </a:xfrm>
          <a:prstGeom prst="rect">
            <a:avLst/>
          </a:prstGeom>
        </p:spPr>
        <p:txBody>
          <a:bodyPr/>
          <a:lstStyle>
            <a:lvl1pPr marL="0" indent="0">
              <a:buNone/>
              <a:defRPr b="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Name</a:t>
            </a:r>
          </a:p>
        </p:txBody>
      </p:sp>
      <p:sp>
        <p:nvSpPr>
          <p:cNvPr id="8" name="Content Placeholder 2"/>
          <p:cNvSpPr>
            <a:spLocks noGrp="1"/>
          </p:cNvSpPr>
          <p:nvPr>
            <p:ph idx="13" hasCustomPrompt="1"/>
          </p:nvPr>
        </p:nvSpPr>
        <p:spPr>
          <a:xfrm>
            <a:off x="2894829" y="4221016"/>
            <a:ext cx="8693728" cy="711202"/>
          </a:xfrm>
          <a:prstGeom prst="rect">
            <a:avLst/>
          </a:prstGeom>
        </p:spPr>
        <p:txBody>
          <a:bodyPr>
            <a:normAutofit/>
          </a:bodyPr>
          <a:lstStyle>
            <a:lvl1pPr marL="0" indent="0">
              <a:buNone/>
              <a:defRPr sz="2000" b="0" i="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Title/Affiliation</a:t>
            </a:r>
            <a:endParaRPr lang="en-US" dirty="0"/>
          </a:p>
        </p:txBody>
      </p:sp>
      <p:sp>
        <p:nvSpPr>
          <p:cNvPr id="6" name="TextBox 5"/>
          <p:cNvSpPr txBox="1"/>
          <p:nvPr userDrawn="1"/>
        </p:nvSpPr>
        <p:spPr>
          <a:xfrm>
            <a:off x="3065760" y="6391612"/>
            <a:ext cx="4686796" cy="276999"/>
          </a:xfrm>
          <a:prstGeom prst="rect">
            <a:avLst/>
          </a:prstGeom>
          <a:noFill/>
        </p:spPr>
        <p:txBody>
          <a:bodyPr wrap="none" rtlCol="0">
            <a:spAutoFit/>
          </a:bodyPr>
          <a:lstStyle/>
          <a:p>
            <a:r>
              <a:rPr lang="en-US" sz="1200" dirty="0">
                <a:solidFill>
                  <a:prstClr val="white"/>
                </a:solidFill>
              </a:rPr>
              <a:t>2016 NATIONAL RYAN WHITE CONFERENCE ON HIV CARE &amp; TREATMENT</a:t>
            </a:r>
          </a:p>
        </p:txBody>
      </p:sp>
    </p:spTree>
    <p:extLst>
      <p:ext uri="{BB962C8B-B14F-4D97-AF65-F5344CB8AC3E}">
        <p14:creationId xmlns:p14="http://schemas.microsoft.com/office/powerpoint/2010/main" val="42495224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230EA442-6D02-4EFE-8C28-989012C1ADB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09967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2503"/>
            <a:ext cx="12192000" cy="4932995"/>
          </a:xfrm>
          <a:prstGeom prst="rect">
            <a:avLst/>
          </a:prstGeom>
        </p:spPr>
      </p:pic>
      <p:sp>
        <p:nvSpPr>
          <p:cNvPr id="2" name="Title 1"/>
          <p:cNvSpPr>
            <a:spLocks noGrp="1"/>
          </p:cNvSpPr>
          <p:nvPr>
            <p:ph type="title" hasCustomPrompt="1"/>
          </p:nvPr>
        </p:nvSpPr>
        <p:spPr>
          <a:xfrm>
            <a:off x="634809" y="283371"/>
            <a:ext cx="11015324" cy="880412"/>
          </a:xfrm>
          <a:prstGeom prst="rect">
            <a:avLst/>
          </a:prstGeom>
        </p:spPr>
        <p:txBody>
          <a:bodyPr anchor="t">
            <a:normAutofit/>
          </a:bodyPr>
          <a:lstStyle>
            <a:lvl1pPr>
              <a:defRPr sz="4800" b="1" baseline="0">
                <a:solidFill>
                  <a:srgbClr val="095895"/>
                </a:solidFill>
                <a:latin typeface="+mj-lt"/>
              </a:defRPr>
            </a:lvl1pPr>
          </a:lstStyle>
          <a:p>
            <a:r>
              <a:rPr lang="en-US" dirty="0" smtClean="0"/>
              <a:t>Page Headline</a:t>
            </a:r>
            <a:endParaRPr lang="en-US" dirty="0"/>
          </a:p>
        </p:txBody>
      </p:sp>
      <p:sp>
        <p:nvSpPr>
          <p:cNvPr id="3" name="Text Placeholder 2"/>
          <p:cNvSpPr>
            <a:spLocks noGrp="1"/>
          </p:cNvSpPr>
          <p:nvPr>
            <p:ph type="body" idx="1" hasCustomPrompt="1"/>
          </p:nvPr>
        </p:nvSpPr>
        <p:spPr>
          <a:xfrm>
            <a:off x="634809" y="1435899"/>
            <a:ext cx="11015323" cy="4244469"/>
          </a:xfrm>
          <a:prstGeom prst="rect">
            <a:avLst/>
          </a:prstGeom>
        </p:spPr>
        <p:txBody>
          <a:bodyPr>
            <a:normAutofit/>
          </a:bodyPr>
          <a:lstStyle>
            <a:lvl1pPr marL="0" indent="0">
              <a:buFont typeface="Arial" panose="020B0604020202020204" pitchFamily="34" charset="0"/>
              <a:buNone/>
              <a:defRPr sz="2400">
                <a:solidFill>
                  <a:schemeClr val="tx1"/>
                </a:solidFill>
              </a:defRPr>
            </a:lvl1pPr>
            <a:lvl2pPr marL="342900" indent="0">
              <a:buNone/>
              <a:defRPr sz="2000">
                <a:solidFill>
                  <a:schemeClr val="tx1"/>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Test</a:t>
            </a:r>
          </a:p>
        </p:txBody>
      </p:sp>
      <p:sp>
        <p:nvSpPr>
          <p:cNvPr id="5" name="TextBox 4"/>
          <p:cNvSpPr txBox="1"/>
          <p:nvPr userDrawn="1"/>
        </p:nvSpPr>
        <p:spPr>
          <a:xfrm>
            <a:off x="3065760" y="6391612"/>
            <a:ext cx="4686796" cy="276999"/>
          </a:xfrm>
          <a:prstGeom prst="rect">
            <a:avLst/>
          </a:prstGeom>
          <a:noFill/>
        </p:spPr>
        <p:txBody>
          <a:bodyPr wrap="none" rtlCol="0">
            <a:spAutoFit/>
          </a:bodyPr>
          <a:lstStyle/>
          <a:p>
            <a:r>
              <a:rPr lang="en-US" sz="1200" dirty="0">
                <a:solidFill>
                  <a:prstClr val="white"/>
                </a:solidFill>
              </a:rPr>
              <a:t>2016 NATIONAL RYAN WHITE CONFERENCE ON HIV CARE &amp; TREATMENT</a:t>
            </a:r>
          </a:p>
        </p:txBody>
      </p:sp>
    </p:spTree>
    <p:extLst>
      <p:ext uri="{BB962C8B-B14F-4D97-AF65-F5344CB8AC3E}">
        <p14:creationId xmlns:p14="http://schemas.microsoft.com/office/powerpoint/2010/main" val="34748708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77712"/>
          </a:xfrm>
          <a:prstGeom prst="rect">
            <a:avLst/>
          </a:prstGeom>
        </p:spPr>
      </p:pic>
      <p:sp>
        <p:nvSpPr>
          <p:cNvPr id="3" name="Title 1"/>
          <p:cNvSpPr>
            <a:spLocks noGrp="1"/>
          </p:cNvSpPr>
          <p:nvPr>
            <p:ph type="title" hasCustomPrompt="1"/>
          </p:nvPr>
        </p:nvSpPr>
        <p:spPr>
          <a:xfrm>
            <a:off x="634809" y="283371"/>
            <a:ext cx="11015324" cy="880412"/>
          </a:xfrm>
          <a:prstGeom prst="rect">
            <a:avLst/>
          </a:prstGeom>
        </p:spPr>
        <p:txBody>
          <a:bodyPr anchor="t">
            <a:normAutofit/>
          </a:bodyPr>
          <a:lstStyle>
            <a:lvl1pPr>
              <a:defRPr sz="4800" b="1" baseline="0">
                <a:solidFill>
                  <a:srgbClr val="095895"/>
                </a:solidFill>
                <a:latin typeface="+mj-lt"/>
              </a:defRPr>
            </a:lvl1pPr>
          </a:lstStyle>
          <a:p>
            <a:r>
              <a:rPr lang="en-US" dirty="0" smtClean="0"/>
              <a:t>Page Headline</a:t>
            </a:r>
            <a:endParaRPr lang="en-US" dirty="0"/>
          </a:p>
        </p:txBody>
      </p:sp>
      <p:sp>
        <p:nvSpPr>
          <p:cNvPr id="4" name="Text Placeholder 2"/>
          <p:cNvSpPr>
            <a:spLocks noGrp="1"/>
          </p:cNvSpPr>
          <p:nvPr>
            <p:ph type="body" idx="1" hasCustomPrompt="1"/>
          </p:nvPr>
        </p:nvSpPr>
        <p:spPr>
          <a:xfrm>
            <a:off x="634809" y="1435899"/>
            <a:ext cx="11015323" cy="4244469"/>
          </a:xfrm>
          <a:prstGeom prst="rect">
            <a:avLst/>
          </a:prstGeom>
        </p:spPr>
        <p:txBody>
          <a:bodyPr>
            <a:normAutofit/>
          </a:bodyPr>
          <a:lstStyle>
            <a:lvl1pPr marL="0" indent="0">
              <a:buFont typeface="Arial" panose="020B0604020202020204" pitchFamily="34" charset="0"/>
              <a:buNone/>
              <a:defRPr sz="2400">
                <a:solidFill>
                  <a:schemeClr val="tx1"/>
                </a:solidFill>
              </a:defRPr>
            </a:lvl1pPr>
            <a:lvl2pPr marL="342900" indent="0">
              <a:buNone/>
              <a:defRPr sz="2000">
                <a:solidFill>
                  <a:schemeClr val="tx1"/>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Test</a:t>
            </a:r>
          </a:p>
        </p:txBody>
      </p:sp>
    </p:spTree>
    <p:extLst>
      <p:ext uri="{BB962C8B-B14F-4D97-AF65-F5344CB8AC3E}">
        <p14:creationId xmlns:p14="http://schemas.microsoft.com/office/powerpoint/2010/main" val="25820814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2409"/>
            <a:ext cx="12191999" cy="6058398"/>
          </a:xfrm>
          <a:prstGeom prst="rect">
            <a:avLst/>
          </a:prstGeom>
        </p:spPr>
      </p:pic>
      <p:sp>
        <p:nvSpPr>
          <p:cNvPr id="2" name="Title 1"/>
          <p:cNvSpPr>
            <a:spLocks noGrp="1"/>
          </p:cNvSpPr>
          <p:nvPr>
            <p:ph type="title" hasCustomPrompt="1"/>
          </p:nvPr>
        </p:nvSpPr>
        <p:spPr>
          <a:xfrm>
            <a:off x="634809" y="283371"/>
            <a:ext cx="11015324" cy="880412"/>
          </a:xfrm>
          <a:prstGeom prst="rect">
            <a:avLst/>
          </a:prstGeom>
        </p:spPr>
        <p:txBody>
          <a:bodyPr anchor="t">
            <a:normAutofit/>
          </a:bodyPr>
          <a:lstStyle>
            <a:lvl1pPr>
              <a:defRPr sz="4800" b="1" baseline="0">
                <a:solidFill>
                  <a:srgbClr val="095895"/>
                </a:solidFill>
                <a:latin typeface="+mj-lt"/>
              </a:defRPr>
            </a:lvl1pPr>
          </a:lstStyle>
          <a:p>
            <a:r>
              <a:rPr lang="en-US" dirty="0" smtClean="0"/>
              <a:t>Page Headline</a:t>
            </a:r>
            <a:endParaRPr lang="en-US" dirty="0"/>
          </a:p>
        </p:txBody>
      </p:sp>
      <p:sp>
        <p:nvSpPr>
          <p:cNvPr id="3" name="Text Placeholder 2"/>
          <p:cNvSpPr>
            <a:spLocks noGrp="1"/>
          </p:cNvSpPr>
          <p:nvPr>
            <p:ph type="body" idx="1" hasCustomPrompt="1"/>
          </p:nvPr>
        </p:nvSpPr>
        <p:spPr>
          <a:xfrm>
            <a:off x="634809" y="1435899"/>
            <a:ext cx="11015323" cy="4244469"/>
          </a:xfrm>
          <a:prstGeom prst="rect">
            <a:avLst/>
          </a:prstGeom>
        </p:spPr>
        <p:txBody>
          <a:bodyPr>
            <a:normAutofit/>
          </a:bodyPr>
          <a:lstStyle>
            <a:lvl1pPr marL="0" indent="0">
              <a:buFont typeface="Arial" panose="020B0604020202020204" pitchFamily="34" charset="0"/>
              <a:buNone/>
              <a:defRPr sz="2400">
                <a:solidFill>
                  <a:schemeClr val="tx1"/>
                </a:solidFill>
              </a:defRPr>
            </a:lvl1pPr>
            <a:lvl2pPr marL="342900" indent="0">
              <a:buNone/>
              <a:defRPr sz="2000">
                <a:solidFill>
                  <a:schemeClr val="tx1"/>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Test</a:t>
            </a:r>
          </a:p>
        </p:txBody>
      </p:sp>
      <p:sp>
        <p:nvSpPr>
          <p:cNvPr id="5" name="TextBox 4"/>
          <p:cNvSpPr txBox="1"/>
          <p:nvPr userDrawn="1"/>
        </p:nvSpPr>
        <p:spPr>
          <a:xfrm>
            <a:off x="3065760" y="6391612"/>
            <a:ext cx="4686796" cy="276999"/>
          </a:xfrm>
          <a:prstGeom prst="rect">
            <a:avLst/>
          </a:prstGeom>
          <a:noFill/>
        </p:spPr>
        <p:txBody>
          <a:bodyPr wrap="none" rtlCol="0">
            <a:spAutoFit/>
          </a:bodyPr>
          <a:lstStyle/>
          <a:p>
            <a:r>
              <a:rPr lang="en-US" sz="1200" dirty="0">
                <a:solidFill>
                  <a:prstClr val="white"/>
                </a:solidFill>
              </a:rPr>
              <a:t>2016 NATIONAL RYAN WHITE CONFERENCE ON HIV CARE &amp; TREATMENT</a:t>
            </a:r>
          </a:p>
        </p:txBody>
      </p:sp>
    </p:spTree>
    <p:extLst>
      <p:ext uri="{BB962C8B-B14F-4D97-AF65-F5344CB8AC3E}">
        <p14:creationId xmlns:p14="http://schemas.microsoft.com/office/powerpoint/2010/main" val="33740946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200"/>
            <a:ext cx="12192000" cy="6092190"/>
          </a:xfrm>
          <a:prstGeom prst="rect">
            <a:avLst/>
          </a:prstGeom>
        </p:spPr>
      </p:pic>
      <p:sp>
        <p:nvSpPr>
          <p:cNvPr id="2" name="Title 1"/>
          <p:cNvSpPr>
            <a:spLocks noGrp="1"/>
          </p:cNvSpPr>
          <p:nvPr>
            <p:ph type="title" hasCustomPrompt="1"/>
          </p:nvPr>
        </p:nvSpPr>
        <p:spPr>
          <a:xfrm>
            <a:off x="634809" y="283371"/>
            <a:ext cx="11015324" cy="880412"/>
          </a:xfrm>
          <a:prstGeom prst="rect">
            <a:avLst/>
          </a:prstGeom>
        </p:spPr>
        <p:txBody>
          <a:bodyPr anchor="t">
            <a:noAutofit/>
          </a:bodyPr>
          <a:lstStyle>
            <a:lvl1pPr>
              <a:defRPr sz="4800" b="1" baseline="0">
                <a:solidFill>
                  <a:srgbClr val="095895"/>
                </a:solidFill>
                <a:latin typeface="+mn-lt"/>
              </a:defRPr>
            </a:lvl1pPr>
          </a:lstStyle>
          <a:p>
            <a:r>
              <a:rPr lang="en-US" dirty="0" smtClean="0"/>
              <a:t>Page Headline</a:t>
            </a:r>
            <a:endParaRPr lang="en-US" dirty="0"/>
          </a:p>
        </p:txBody>
      </p:sp>
      <p:sp>
        <p:nvSpPr>
          <p:cNvPr id="3" name="Text Placeholder 2"/>
          <p:cNvSpPr>
            <a:spLocks noGrp="1"/>
          </p:cNvSpPr>
          <p:nvPr>
            <p:ph type="body" idx="1" hasCustomPrompt="1"/>
          </p:nvPr>
        </p:nvSpPr>
        <p:spPr>
          <a:xfrm>
            <a:off x="634809" y="1435899"/>
            <a:ext cx="11015323" cy="4244469"/>
          </a:xfrm>
          <a:prstGeom prst="rect">
            <a:avLst/>
          </a:prstGeom>
        </p:spPr>
        <p:txBody>
          <a:bodyPr>
            <a:normAutofit/>
          </a:bodyPr>
          <a:lstStyle>
            <a:lvl1pPr marL="0" indent="0">
              <a:buFont typeface="Arial" panose="020B0604020202020204" pitchFamily="34" charset="0"/>
              <a:buNone/>
              <a:defRPr sz="2400">
                <a:solidFill>
                  <a:schemeClr val="tx1"/>
                </a:solidFill>
              </a:defRPr>
            </a:lvl1pPr>
            <a:lvl2pPr marL="342900" indent="0">
              <a:buNone/>
              <a:defRPr sz="2000">
                <a:solidFill>
                  <a:schemeClr val="tx1"/>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Test</a:t>
            </a:r>
          </a:p>
        </p:txBody>
      </p:sp>
      <p:sp>
        <p:nvSpPr>
          <p:cNvPr id="5" name="TextBox 4"/>
          <p:cNvSpPr txBox="1"/>
          <p:nvPr userDrawn="1"/>
        </p:nvSpPr>
        <p:spPr>
          <a:xfrm>
            <a:off x="3065760" y="6391612"/>
            <a:ext cx="4686796" cy="276999"/>
          </a:xfrm>
          <a:prstGeom prst="rect">
            <a:avLst/>
          </a:prstGeom>
          <a:noFill/>
        </p:spPr>
        <p:txBody>
          <a:bodyPr wrap="none" rtlCol="0">
            <a:spAutoFit/>
          </a:bodyPr>
          <a:lstStyle/>
          <a:p>
            <a:r>
              <a:rPr lang="en-US" sz="1200" dirty="0">
                <a:solidFill>
                  <a:prstClr val="white"/>
                </a:solidFill>
              </a:rPr>
              <a:t>2016 NATIONAL RYAN WHITE CONFERENCE ON HIV CARE &amp; TREATMENT</a:t>
            </a:r>
          </a:p>
        </p:txBody>
      </p:sp>
    </p:spTree>
    <p:extLst>
      <p:ext uri="{BB962C8B-B14F-4D97-AF65-F5344CB8AC3E}">
        <p14:creationId xmlns:p14="http://schemas.microsoft.com/office/powerpoint/2010/main" val="11330057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839" y="1456171"/>
            <a:ext cx="5181600"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95171" y="1471469"/>
            <a:ext cx="5654963"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634809" y="283371"/>
            <a:ext cx="11015324" cy="880412"/>
          </a:xfrm>
          <a:prstGeom prst="rect">
            <a:avLst/>
          </a:prstGeom>
        </p:spPr>
        <p:txBody>
          <a:bodyPr anchor="t">
            <a:normAutofit/>
          </a:bodyPr>
          <a:lstStyle>
            <a:lvl1pPr>
              <a:defRPr sz="5400" b="1" baseline="0">
                <a:solidFill>
                  <a:srgbClr val="095895"/>
                </a:solidFill>
                <a:latin typeface="+mn-lt"/>
              </a:defRPr>
            </a:lvl1pPr>
          </a:lstStyle>
          <a:p>
            <a:r>
              <a:rPr lang="en-US" dirty="0" smtClean="0"/>
              <a:t>Page Headline</a:t>
            </a:r>
            <a:endParaRPr lang="en-US" dirty="0"/>
          </a:p>
        </p:txBody>
      </p:sp>
      <p:sp>
        <p:nvSpPr>
          <p:cNvPr id="5" name="TextBox 4"/>
          <p:cNvSpPr txBox="1"/>
          <p:nvPr userDrawn="1"/>
        </p:nvSpPr>
        <p:spPr>
          <a:xfrm>
            <a:off x="3065760" y="6391612"/>
            <a:ext cx="4686796" cy="276999"/>
          </a:xfrm>
          <a:prstGeom prst="rect">
            <a:avLst/>
          </a:prstGeom>
          <a:noFill/>
        </p:spPr>
        <p:txBody>
          <a:bodyPr wrap="none" rtlCol="0">
            <a:spAutoFit/>
          </a:bodyPr>
          <a:lstStyle/>
          <a:p>
            <a:r>
              <a:rPr lang="en-US" sz="1200" dirty="0">
                <a:solidFill>
                  <a:prstClr val="white"/>
                </a:solidFill>
              </a:rPr>
              <a:t>2016 NATIONAL RYAN WHITE CONFERENCE ON HIV CARE &amp; TREATMENT</a:t>
            </a:r>
          </a:p>
        </p:txBody>
      </p:sp>
    </p:spTree>
    <p:extLst>
      <p:ext uri="{BB962C8B-B14F-4D97-AF65-F5344CB8AC3E}">
        <p14:creationId xmlns:p14="http://schemas.microsoft.com/office/powerpoint/2010/main" val="5469823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8B9C4A05-8510-447F-A63E-32A95FB4E36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533151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2503"/>
            <a:ext cx="12192000" cy="4932995"/>
          </a:xfrm>
          <a:prstGeom prst="rect">
            <a:avLst/>
          </a:prstGeom>
        </p:spPr>
      </p:pic>
      <p:sp>
        <p:nvSpPr>
          <p:cNvPr id="3" name="Title 1"/>
          <p:cNvSpPr>
            <a:spLocks noGrp="1"/>
          </p:cNvSpPr>
          <p:nvPr>
            <p:ph type="title" hasCustomPrompt="1"/>
          </p:nvPr>
        </p:nvSpPr>
        <p:spPr>
          <a:xfrm>
            <a:off x="634809" y="2591142"/>
            <a:ext cx="11015324" cy="880412"/>
          </a:xfrm>
          <a:prstGeom prst="rect">
            <a:avLst/>
          </a:prstGeom>
        </p:spPr>
        <p:txBody>
          <a:bodyPr anchor="t">
            <a:normAutofit/>
          </a:bodyPr>
          <a:lstStyle>
            <a:lvl1pPr algn="ctr">
              <a:defRPr sz="5400" b="1" baseline="0">
                <a:solidFill>
                  <a:srgbClr val="095895"/>
                </a:solidFill>
                <a:latin typeface="+mn-lt"/>
              </a:defRPr>
            </a:lvl1pPr>
          </a:lstStyle>
          <a:p>
            <a:r>
              <a:rPr lang="en-US" dirty="0" smtClean="0"/>
              <a:t>Title</a:t>
            </a:r>
            <a:endParaRPr lang="en-US" dirty="0"/>
          </a:p>
        </p:txBody>
      </p:sp>
    </p:spTree>
    <p:extLst>
      <p:ext uri="{BB962C8B-B14F-4D97-AF65-F5344CB8AC3E}">
        <p14:creationId xmlns:p14="http://schemas.microsoft.com/office/powerpoint/2010/main" val="16778859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xfrm>
            <a:off x="7721600" y="6248400"/>
            <a:ext cx="3860800" cy="476250"/>
          </a:xfrm>
          <a:prstGeom prst="rect">
            <a:avLst/>
          </a:prstGeom>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7084812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841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sldNum="0" hd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hyperlink" Target="mailto:Jesse@rde.org" TargetMode="External"/><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hyperlink" Target="mailto:Michael.McNeill@wakegov.com" TargetMode="External"/><Relationship Id="rId5" Type="http://schemas.openxmlformats.org/officeDocument/2006/relationships/hyperlink" Target="mailto:Katie.Herting@idph.iowa.gov" TargetMode="External"/><Relationship Id="rId4" Type="http://schemas.openxmlformats.org/officeDocument/2006/relationships/hyperlink" Target="mailto:Jonathan.Hanft@hennepin.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5886" y="1382369"/>
            <a:ext cx="6645646" cy="1665629"/>
          </a:xfrm>
        </p:spPr>
        <p:txBody>
          <a:bodyPr/>
          <a:lstStyle/>
          <a:p>
            <a:r>
              <a:rPr lang="en-US" sz="2800" dirty="0"/>
              <a:t>Using Multilingual, Audio-Assisted Web &amp; Mobile Evidence-Based Needs Assessments to Plan, Fund and Actuate Care Services</a:t>
            </a:r>
            <a:br>
              <a:rPr lang="en-US" sz="2800" dirty="0"/>
            </a:br>
            <a:endParaRPr lang="en-US" sz="2800" dirty="0"/>
          </a:p>
        </p:txBody>
      </p:sp>
      <p:sp>
        <p:nvSpPr>
          <p:cNvPr id="3" name="Content Placeholder 2"/>
          <p:cNvSpPr>
            <a:spLocks noGrp="1"/>
          </p:cNvSpPr>
          <p:nvPr>
            <p:ph idx="1"/>
          </p:nvPr>
        </p:nvSpPr>
        <p:spPr>
          <a:xfrm>
            <a:off x="3685886" y="2888344"/>
            <a:ext cx="6793428" cy="2177143"/>
          </a:xfrm>
        </p:spPr>
        <p:txBody>
          <a:bodyPr>
            <a:normAutofit lnSpcReduction="10000"/>
          </a:bodyPr>
          <a:lstStyle/>
          <a:p>
            <a:r>
              <a:rPr lang="en-US" sz="2000" dirty="0"/>
              <a:t>Michael McNeill, Health Care Analyst/Administrative Services Coordinator, Wake County NC Human Services </a:t>
            </a:r>
          </a:p>
          <a:p>
            <a:r>
              <a:rPr lang="en-US" sz="2000" dirty="0"/>
              <a:t>Katie Herting, Ryan White Part B Program Manager, Iowa Department of Public Health </a:t>
            </a:r>
          </a:p>
          <a:p>
            <a:r>
              <a:rPr lang="en-US" sz="2000" dirty="0"/>
              <a:t>Jonathan </a:t>
            </a:r>
            <a:r>
              <a:rPr lang="en-US" sz="2000" dirty="0" err="1"/>
              <a:t>Hanft</a:t>
            </a:r>
            <a:r>
              <a:rPr lang="en-US" sz="2000" dirty="0"/>
              <a:t>, Ryan White Program Manager, Hennepin County MN Human Services &amp; Public Health Department</a:t>
            </a:r>
          </a:p>
          <a:p>
            <a:r>
              <a:rPr lang="en-US" sz="2000" dirty="0"/>
              <a:t>Jesse Thomas, RDE System Support Group, LLC</a:t>
            </a:r>
          </a:p>
          <a:p>
            <a:endParaRPr lang="en-US" sz="2000" dirty="0"/>
          </a:p>
        </p:txBody>
      </p:sp>
    </p:spTree>
    <p:extLst>
      <p:ext uri="{BB962C8B-B14F-4D97-AF65-F5344CB8AC3E}">
        <p14:creationId xmlns:p14="http://schemas.microsoft.com/office/powerpoint/2010/main" val="1546925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Covering Urban, Suburban, and Rural Regions.</a:t>
            </a:r>
            <a:endParaRPr lang="en-US" dirty="0"/>
          </a:p>
        </p:txBody>
      </p:sp>
    </p:spTree>
    <p:extLst>
      <p:ext uri="{BB962C8B-B14F-4D97-AF65-F5344CB8AC3E}">
        <p14:creationId xmlns:p14="http://schemas.microsoft.com/office/powerpoint/2010/main" val="2355164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0" dirty="0"/>
              <a:t>Survey Complexity: Over 8,000 </a:t>
            </a:r>
            <a:br>
              <a:rPr lang="en-US" b="0" dirty="0"/>
            </a:br>
            <a:r>
              <a:rPr lang="en-US" b="0" dirty="0"/>
              <a:t>Q &amp; A Fields</a:t>
            </a:r>
          </a:p>
        </p:txBody>
      </p:sp>
      <p:graphicFrame>
        <p:nvGraphicFramePr>
          <p:cNvPr id="6" name="Chart 5"/>
          <p:cNvGraphicFramePr/>
          <p:nvPr>
            <p:extLst>
              <p:ext uri="{D42A27DB-BD31-4B8C-83A1-F6EECF244321}">
                <p14:modId xmlns:p14="http://schemas.microsoft.com/office/powerpoint/2010/main" val="3702740281"/>
              </p:ext>
            </p:extLst>
          </p:nvPr>
        </p:nvGraphicFramePr>
        <p:xfrm>
          <a:off x="3048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1896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Over 4.8 Million Data Points</a:t>
            </a:r>
          </a:p>
        </p:txBody>
      </p:sp>
      <p:graphicFrame>
        <p:nvGraphicFramePr>
          <p:cNvPr id="6" name="Chart 5"/>
          <p:cNvGraphicFramePr/>
          <p:nvPr>
            <p:extLst>
              <p:ext uri="{D42A27DB-BD31-4B8C-83A1-F6EECF244321}">
                <p14:modId xmlns:p14="http://schemas.microsoft.com/office/powerpoint/2010/main" val="382590577"/>
              </p:ext>
            </p:extLst>
          </p:nvPr>
        </p:nvGraphicFramePr>
        <p:xfrm>
          <a:off x="3048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2647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Diversity of Size of Regions: PLHWA</a:t>
            </a:r>
          </a:p>
        </p:txBody>
      </p:sp>
      <p:graphicFrame>
        <p:nvGraphicFramePr>
          <p:cNvPr id="6" name="Chart 5"/>
          <p:cNvGraphicFramePr/>
          <p:nvPr>
            <p:extLst>
              <p:ext uri="{D42A27DB-BD31-4B8C-83A1-F6EECF244321}">
                <p14:modId xmlns:p14="http://schemas.microsoft.com/office/powerpoint/2010/main" val="858775623"/>
              </p:ext>
            </p:extLst>
          </p:nvPr>
        </p:nvGraphicFramePr>
        <p:xfrm>
          <a:off x="3048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4032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Over $40,000 in Client Incentives Distributed</a:t>
            </a:r>
            <a:endParaRPr lang="en-US" dirty="0"/>
          </a:p>
        </p:txBody>
      </p:sp>
    </p:spTree>
    <p:extLst>
      <p:ext uri="{BB962C8B-B14F-4D97-AF65-F5344CB8AC3E}">
        <p14:creationId xmlns:p14="http://schemas.microsoft.com/office/powerpoint/2010/main" val="1655795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Over 15,000 Staff Hours Saved!</a:t>
            </a:r>
            <a:endParaRPr lang="en-US" dirty="0"/>
          </a:p>
        </p:txBody>
      </p:sp>
    </p:spTree>
    <p:extLst>
      <p:ext uri="{BB962C8B-B14F-4D97-AF65-F5344CB8AC3E}">
        <p14:creationId xmlns:p14="http://schemas.microsoft.com/office/powerpoint/2010/main" val="3698624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298700" y="179388"/>
            <a:ext cx="8229600" cy="1143001"/>
          </a:xfrm>
        </p:spPr>
        <p:txBody>
          <a:bodyPr>
            <a:noAutofit/>
          </a:bodyPr>
          <a:lstStyle/>
          <a:p>
            <a:r>
              <a:rPr lang="en-US" altLang="en-US" sz="4000" dirty="0"/>
              <a:t>Traditional Needs Assessment Process</a:t>
            </a:r>
          </a:p>
        </p:txBody>
      </p:sp>
      <p:pic>
        <p:nvPicPr>
          <p:cNvPr id="8" name="Picture 2" descr="1. Survey administered to consumer.&#10;2. Surveys collected.&#10;3. Surveys manually entered and validated.&#10;4. Data coded and analyzed.&#10;5. Thick, static paper report generated.&#10;6. Reports distributed and presented. data is out of date." title="Traditional Needs Assessment Process"/>
          <p:cNvPicPr>
            <a:picLocks noChangeAspect="1" noChangeArrowheads="1"/>
          </p:cNvPicPr>
          <p:nvPr/>
        </p:nvPicPr>
        <p:blipFill>
          <a:blip r:embed="rId2" cstate="print">
            <a:extLst>
              <a:ext uri="{28A0092B-C50C-407E-A947-70E740481C1C}">
                <a14:useLocalDpi xmlns:a14="http://schemas.microsoft.com/office/drawing/2010/main" val="0"/>
              </a:ext>
            </a:extLst>
          </a:blip>
          <a:srcRect l="10620" t="27873" r="52213" b="18584"/>
          <a:stretch>
            <a:fillRect/>
          </a:stretch>
        </p:blipFill>
        <p:spPr bwMode="auto">
          <a:xfrm>
            <a:off x="2959100" y="944071"/>
            <a:ext cx="6908799" cy="497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77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Problem Statement</a:t>
            </a:r>
          </a:p>
        </p:txBody>
      </p:sp>
      <p:sp>
        <p:nvSpPr>
          <p:cNvPr id="3" name="Text Placeholder 2"/>
          <p:cNvSpPr>
            <a:spLocks noGrp="1"/>
          </p:cNvSpPr>
          <p:nvPr>
            <p:ph type="body" idx="1"/>
          </p:nvPr>
        </p:nvSpPr>
        <p:spPr/>
        <p:txBody>
          <a:bodyPr>
            <a:normAutofit lnSpcReduction="10000"/>
          </a:bodyPr>
          <a:lstStyle/>
          <a:p>
            <a:pPr marL="457200" indent="-457200">
              <a:buFont typeface="+mj-lt"/>
              <a:buAutoNum type="arabicPeriod"/>
            </a:pPr>
            <a:r>
              <a:rPr lang="en-US" dirty="0"/>
              <a:t>Too much time spent managing </a:t>
            </a:r>
            <a:r>
              <a:rPr lang="en-US" dirty="0" smtClean="0"/>
              <a:t>paperwork</a:t>
            </a:r>
          </a:p>
          <a:p>
            <a:pPr marL="457200" indent="-457200">
              <a:buFont typeface="+mj-lt"/>
              <a:buAutoNum type="arabicPeriod"/>
            </a:pPr>
            <a:endParaRPr lang="en-US" dirty="0"/>
          </a:p>
          <a:p>
            <a:pPr marL="457200" indent="-457200">
              <a:buFont typeface="+mj-lt"/>
              <a:buAutoNum type="arabicPeriod"/>
            </a:pPr>
            <a:r>
              <a:rPr lang="en-US" dirty="0"/>
              <a:t>Delay from data collection to </a:t>
            </a:r>
            <a:r>
              <a:rPr lang="en-US" dirty="0" smtClean="0"/>
              <a:t>action</a:t>
            </a:r>
          </a:p>
          <a:p>
            <a:pPr marL="457200" indent="-457200">
              <a:buFont typeface="+mj-lt"/>
              <a:buAutoNum type="arabicPeriod"/>
            </a:pPr>
            <a:endParaRPr lang="en-US" dirty="0"/>
          </a:p>
          <a:p>
            <a:pPr marL="457200" indent="-457200">
              <a:buFont typeface="+mj-lt"/>
              <a:buAutoNum type="arabicPeriod"/>
            </a:pPr>
            <a:r>
              <a:rPr lang="en-US" dirty="0"/>
              <a:t>Validating surveys a </a:t>
            </a:r>
            <a:r>
              <a:rPr lang="en-US" dirty="0" smtClean="0"/>
              <a:t>challenge</a:t>
            </a:r>
          </a:p>
          <a:p>
            <a:pPr marL="457200" indent="-457200">
              <a:buFont typeface="+mj-lt"/>
              <a:buAutoNum type="arabicPeriod"/>
            </a:pPr>
            <a:endParaRPr lang="en-US" dirty="0"/>
          </a:p>
          <a:p>
            <a:pPr marL="457200" indent="-457200">
              <a:buFont typeface="+mj-lt"/>
              <a:buAutoNum type="arabicPeriod"/>
            </a:pPr>
            <a:r>
              <a:rPr lang="en-US" dirty="0"/>
              <a:t>Too costly and </a:t>
            </a:r>
            <a:r>
              <a:rPr lang="en-US" dirty="0" smtClean="0"/>
              <a:t>inefficient</a:t>
            </a:r>
          </a:p>
          <a:p>
            <a:pPr marL="457200" indent="-457200">
              <a:buFont typeface="+mj-lt"/>
              <a:buAutoNum type="arabicPeriod"/>
            </a:pPr>
            <a:endParaRPr lang="en-US" dirty="0"/>
          </a:p>
          <a:p>
            <a:pPr marL="457200" indent="-457200">
              <a:buFont typeface="+mj-lt"/>
              <a:buAutoNum type="arabicPeriod"/>
            </a:pPr>
            <a:r>
              <a:rPr lang="en-US" dirty="0"/>
              <a:t>Paper reports are not </a:t>
            </a:r>
            <a:r>
              <a:rPr lang="en-US" dirty="0" smtClean="0"/>
              <a:t>interactive</a:t>
            </a:r>
            <a:endParaRPr lang="en-US" dirty="0"/>
          </a:p>
          <a:p>
            <a:pPr marL="800100" lvl="1" indent="-457200">
              <a:buFont typeface="Arial" panose="020B0604020202020204" pitchFamily="34" charset="0"/>
              <a:buChar char="•"/>
            </a:pPr>
            <a:r>
              <a:rPr lang="en-US" dirty="0"/>
              <a:t>Questions people have about the data result in health planners having to manually re-analyze the data</a:t>
            </a:r>
          </a:p>
        </p:txBody>
      </p:sp>
    </p:spTree>
    <p:extLst>
      <p:ext uri="{BB962C8B-B14F-4D97-AF65-F5344CB8AC3E}">
        <p14:creationId xmlns:p14="http://schemas.microsoft.com/office/powerpoint/2010/main" val="875519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1981200" y="-61913"/>
            <a:ext cx="8229600" cy="1143001"/>
          </a:xfrm>
        </p:spPr>
        <p:txBody>
          <a:bodyPr/>
          <a:lstStyle/>
          <a:p>
            <a:r>
              <a:rPr lang="en-US" sz="3600" b="1" dirty="0">
                <a:solidFill>
                  <a:srgbClr val="002060"/>
                </a:solidFill>
                <a:latin typeface="Calibri (Body)"/>
              </a:rPr>
              <a:t>Our </a:t>
            </a:r>
            <a:r>
              <a:rPr lang="en-US" sz="3600" b="1" dirty="0">
                <a:solidFill>
                  <a:srgbClr val="002060"/>
                </a:solidFill>
                <a:latin typeface="Calibri Light (Header)"/>
              </a:rPr>
              <a:t>Vision</a:t>
            </a:r>
            <a:endParaRPr lang="en-US" sz="3600" dirty="0">
              <a:solidFill>
                <a:srgbClr val="002060"/>
              </a:solidFill>
              <a:latin typeface="Calibri Light (Header)"/>
            </a:endParaRPr>
          </a:p>
        </p:txBody>
      </p:sp>
      <p:sp>
        <p:nvSpPr>
          <p:cNvPr id="8" name="Rectangle 7"/>
          <p:cNvSpPr/>
          <p:nvPr/>
        </p:nvSpPr>
        <p:spPr>
          <a:xfrm>
            <a:off x="2019300" y="685800"/>
            <a:ext cx="9906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 name="Picture 2" descr="All stakeholders have real-time graphical access to data appropriate to their needs from any location.&#10;" title="Our Vision Part 2"/>
          <p:cNvPicPr>
            <a:picLocks noChangeAspect="1" noChangeArrowheads="1"/>
          </p:cNvPicPr>
          <p:nvPr/>
        </p:nvPicPr>
        <p:blipFill>
          <a:blip r:embed="rId3">
            <a:extLst>
              <a:ext uri="{28A0092B-C50C-407E-A947-70E740481C1C}">
                <a14:useLocalDpi xmlns:a14="http://schemas.microsoft.com/office/drawing/2010/main" val="0"/>
              </a:ext>
            </a:extLst>
          </a:blip>
          <a:srcRect l="54337" t="26683" r="10793" b="14398"/>
          <a:stretch>
            <a:fillRect/>
          </a:stretch>
        </p:blipFill>
        <p:spPr bwMode="auto">
          <a:xfrm>
            <a:off x="2677732" y="989013"/>
            <a:ext cx="69342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 Consumers fill out surveys whenever and wherever they want.&#10;&#10;- At a provider site or library.&#10;&#10;-Using web-based audio-assisted interview if low-literacy, or&#10;&#10;-At comfort of home." title="Our Vision Part 1"/>
          <p:cNvPicPr>
            <a:picLocks noChangeAspect="1" noChangeArrowheads="1"/>
          </p:cNvPicPr>
          <p:nvPr/>
        </p:nvPicPr>
        <p:blipFill>
          <a:blip r:embed="rId3">
            <a:extLst>
              <a:ext uri="{28A0092B-C50C-407E-A947-70E740481C1C}">
                <a14:useLocalDpi xmlns:a14="http://schemas.microsoft.com/office/drawing/2010/main" val="0"/>
              </a:ext>
            </a:extLst>
          </a:blip>
          <a:srcRect l="54337" t="26683" r="24969" b="14398"/>
          <a:stretch>
            <a:fillRect/>
          </a:stretch>
        </p:blipFill>
        <p:spPr bwMode="auto">
          <a:xfrm>
            <a:off x="2677732" y="985838"/>
            <a:ext cx="41148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182432" y="685800"/>
            <a:ext cx="9906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2282699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BEFORE: Paper Interview Effort:</a:t>
            </a:r>
            <a:br>
              <a:rPr lang="en-US" sz="3600" dirty="0"/>
            </a:br>
            <a:r>
              <a:rPr lang="en-US" sz="3600" dirty="0"/>
              <a:t>Survey Wave &amp; Reporting</a:t>
            </a:r>
            <a:br>
              <a:rPr lang="en-US" sz="3600" dirty="0"/>
            </a:br>
            <a:endParaRPr lang="en-US" sz="3600" dirty="0"/>
          </a:p>
        </p:txBody>
      </p:sp>
      <p:graphicFrame>
        <p:nvGraphicFramePr>
          <p:cNvPr id="5" name="Chart 4"/>
          <p:cNvGraphicFramePr>
            <a:graphicFrameLocks/>
          </p:cNvGraphicFramePr>
          <p:nvPr>
            <p:extLst>
              <p:ext uri="{D42A27DB-BD31-4B8C-83A1-F6EECF244321}">
                <p14:modId xmlns:p14="http://schemas.microsoft.com/office/powerpoint/2010/main" val="472999815"/>
              </p:ext>
            </p:extLst>
          </p:nvPr>
        </p:nvGraphicFramePr>
        <p:xfrm>
          <a:off x="2971917" y="1416843"/>
          <a:ext cx="631787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4682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800" dirty="0">
                <a:solidFill>
                  <a:srgbClr val="095895"/>
                </a:solidFill>
              </a:rPr>
              <a:t>Disclosures</a:t>
            </a:r>
            <a:endParaRPr lang="en-US" dirty="0">
              <a:solidFill>
                <a:srgbClr val="095895"/>
              </a:solidFill>
            </a:endParaRPr>
          </a:p>
        </p:txBody>
      </p:sp>
      <p:sp>
        <p:nvSpPr>
          <p:cNvPr id="3" name="Content Placeholder 2"/>
          <p:cNvSpPr>
            <a:spLocks noGrp="1"/>
          </p:cNvSpPr>
          <p:nvPr>
            <p:ph idx="1"/>
          </p:nvPr>
        </p:nvSpPr>
        <p:spPr>
          <a:xfrm>
            <a:off x="1981200" y="1417639"/>
            <a:ext cx="8229600" cy="4525963"/>
          </a:xfrm>
        </p:spPr>
        <p:txBody>
          <a:bodyPr>
            <a:noAutofit/>
          </a:bodyPr>
          <a:lstStyle/>
          <a:p>
            <a:r>
              <a:rPr lang="en-US" sz="2400" dirty="0"/>
              <a:t>Wake County NC Human Services, Iowa Department of Public Health and Hennepin County MN Human Services &amp; Public Health Department have no financial interest to disclose.</a:t>
            </a:r>
          </a:p>
          <a:p>
            <a:r>
              <a:rPr lang="en-US" sz="2400" dirty="0"/>
              <a:t>Jesse Thomas works as Project Director for RDE System Support Group, LLC. </a:t>
            </a:r>
          </a:p>
          <a:p>
            <a:pPr marL="0" indent="0">
              <a:buNone/>
            </a:pPr>
            <a:r>
              <a:rPr lang="en-US" sz="2400" dirty="0"/>
              <a:t>This continuing education activity is managed and accredited by Professional Education Services Group in cooperation with HSRA and LRG. PESG, HSRA, LRG and all accrediting organization do not support or endorse any product or service mentioned in this activity. </a:t>
            </a:r>
          </a:p>
          <a:p>
            <a:pPr marL="0" indent="0">
              <a:buNone/>
            </a:pPr>
            <a:endParaRPr lang="en-US" sz="2400" dirty="0"/>
          </a:p>
          <a:p>
            <a:pPr marL="0" indent="0">
              <a:buNone/>
            </a:pPr>
            <a:r>
              <a:rPr lang="en-US" sz="2400" dirty="0"/>
              <a:t>PESG, HRSA, and LRG staff has no financial interest to disclose.</a:t>
            </a:r>
          </a:p>
        </p:txBody>
      </p:sp>
    </p:spTree>
    <p:extLst>
      <p:ext uri="{BB962C8B-B14F-4D97-AF65-F5344CB8AC3E}">
        <p14:creationId xmlns:p14="http://schemas.microsoft.com/office/powerpoint/2010/main" val="881732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AFTER: Much less effort + quicker survey</a:t>
            </a:r>
            <a:br>
              <a:rPr lang="en-US" sz="3600" dirty="0"/>
            </a:br>
            <a:r>
              <a:rPr lang="en-US" sz="3600" dirty="0"/>
              <a:t>cycles with Web (e2Community)</a:t>
            </a:r>
            <a:br>
              <a:rPr lang="en-US" sz="3600" dirty="0"/>
            </a:br>
            <a:endParaRPr lang="en-US" sz="3600" dirty="0"/>
          </a:p>
        </p:txBody>
      </p:sp>
      <p:graphicFrame>
        <p:nvGraphicFramePr>
          <p:cNvPr id="6" name="Chart 5"/>
          <p:cNvGraphicFramePr>
            <a:graphicFrameLocks/>
          </p:cNvGraphicFramePr>
          <p:nvPr>
            <p:extLst>
              <p:ext uri="{D42A27DB-BD31-4B8C-83A1-F6EECF244321}">
                <p14:modId xmlns:p14="http://schemas.microsoft.com/office/powerpoint/2010/main" val="855633082"/>
              </p:ext>
            </p:extLst>
          </p:nvPr>
        </p:nvGraphicFramePr>
        <p:xfrm>
          <a:off x="2462213" y="1416844"/>
          <a:ext cx="7267575" cy="402431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p:nvPr/>
        </p:nvSpPr>
        <p:spPr>
          <a:xfrm>
            <a:off x="4230414" y="4903026"/>
            <a:ext cx="975091" cy="53813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Real-time</a:t>
            </a:r>
            <a:endParaRPr lang="en-US" sz="1100" dirty="0"/>
          </a:p>
          <a:p>
            <a:r>
              <a:rPr lang="en-US" sz="1100" dirty="0"/>
              <a:t>Reporting</a:t>
            </a:r>
          </a:p>
        </p:txBody>
      </p:sp>
    </p:spTree>
    <p:extLst>
      <p:ext uri="{BB962C8B-B14F-4D97-AF65-F5344CB8AC3E}">
        <p14:creationId xmlns:p14="http://schemas.microsoft.com/office/powerpoint/2010/main" val="3912124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Health Planning: A Tale of Two Eras</a:t>
            </a:r>
          </a:p>
        </p:txBody>
      </p:sp>
      <p:graphicFrame>
        <p:nvGraphicFramePr>
          <p:cNvPr id="21" name="Chart 20"/>
          <p:cNvGraphicFramePr/>
          <p:nvPr>
            <p:extLst>
              <p:ext uri="{D42A27DB-BD31-4B8C-83A1-F6EECF244321}">
                <p14:modId xmlns:p14="http://schemas.microsoft.com/office/powerpoint/2010/main" val="765333214"/>
              </p:ext>
            </p:extLst>
          </p:nvPr>
        </p:nvGraphicFramePr>
        <p:xfrm>
          <a:off x="2000106" y="1397000"/>
          <a:ext cx="8261493"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989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graphicEl>
                                              <a:chart seriesIdx="-3" categoryIdx="-3" bldStep="gridLegend"/>
                                            </p:graphicEl>
                                          </p:spTgt>
                                        </p:tgtEl>
                                        <p:attrNameLst>
                                          <p:attrName>style.visibility</p:attrName>
                                        </p:attrNameLst>
                                      </p:cBhvr>
                                      <p:to>
                                        <p:strVal val="visible"/>
                                      </p:to>
                                    </p:set>
                                    <p:animEffect transition="in" filter="fade">
                                      <p:cBhvr>
                                        <p:cTn id="7" dur="500"/>
                                        <p:tgtEl>
                                          <p:spTgt spid="21">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graphicEl>
                                              <a:chart seriesIdx="-4" categoryIdx="0" bldStep="category"/>
                                            </p:graphicEl>
                                          </p:spTgt>
                                        </p:tgtEl>
                                        <p:attrNameLst>
                                          <p:attrName>style.visibility</p:attrName>
                                        </p:attrNameLst>
                                      </p:cBhvr>
                                      <p:to>
                                        <p:strVal val="visible"/>
                                      </p:to>
                                    </p:set>
                                    <p:animEffect transition="in" filter="fade">
                                      <p:cBhvr>
                                        <p:cTn id="12" dur="500"/>
                                        <p:tgtEl>
                                          <p:spTgt spid="21">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graphicEl>
                                              <a:chart seriesIdx="-4" categoryIdx="1" bldStep="category"/>
                                            </p:graphicEl>
                                          </p:spTgt>
                                        </p:tgtEl>
                                        <p:attrNameLst>
                                          <p:attrName>style.visibility</p:attrName>
                                        </p:attrNameLst>
                                      </p:cBhvr>
                                      <p:to>
                                        <p:strVal val="visible"/>
                                      </p:to>
                                    </p:set>
                                    <p:animEffect transition="in" filter="fade">
                                      <p:cBhvr>
                                        <p:cTn id="17" dur="500"/>
                                        <p:tgtEl>
                                          <p:spTgt spid="21">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graphicEl>
                                              <a:chart seriesIdx="-4" categoryIdx="2" bldStep="category"/>
                                            </p:graphicEl>
                                          </p:spTgt>
                                        </p:tgtEl>
                                        <p:attrNameLst>
                                          <p:attrName>style.visibility</p:attrName>
                                        </p:attrNameLst>
                                      </p:cBhvr>
                                      <p:to>
                                        <p:strVal val="visible"/>
                                      </p:to>
                                    </p:set>
                                    <p:animEffect transition="in" filter="fade">
                                      <p:cBhvr>
                                        <p:cTn id="22" dur="500"/>
                                        <p:tgtEl>
                                          <p:spTgt spid="21">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graphicEl>
                                              <a:chart seriesIdx="-4" categoryIdx="3" bldStep="category"/>
                                            </p:graphicEl>
                                          </p:spTgt>
                                        </p:tgtEl>
                                        <p:attrNameLst>
                                          <p:attrName>style.visibility</p:attrName>
                                        </p:attrNameLst>
                                      </p:cBhvr>
                                      <p:to>
                                        <p:strVal val="visible"/>
                                      </p:to>
                                    </p:set>
                                    <p:animEffect transition="in" filter="fade">
                                      <p:cBhvr>
                                        <p:cTn id="27" dur="500"/>
                                        <p:tgtEl>
                                          <p:spTgt spid="21">
                                            <p:graphicEl>
                                              <a:chart seriesIdx="-4" categoryIdx="3"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graphicEl>
                                              <a:chart seriesIdx="-4" categoryIdx="4" bldStep="category"/>
                                            </p:graphicEl>
                                          </p:spTgt>
                                        </p:tgtEl>
                                        <p:attrNameLst>
                                          <p:attrName>style.visibility</p:attrName>
                                        </p:attrNameLst>
                                      </p:cBhvr>
                                      <p:to>
                                        <p:strVal val="visible"/>
                                      </p:to>
                                    </p:set>
                                    <p:animEffect transition="in" filter="fade">
                                      <p:cBhvr>
                                        <p:cTn id="32" dur="500"/>
                                        <p:tgtEl>
                                          <p:spTgt spid="21">
                                            <p:graphicEl>
                                              <a:chart seriesIdx="-4" categoryIdx="4"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graphicEl>
                                              <a:chart seriesIdx="-4" categoryIdx="5" bldStep="category"/>
                                            </p:graphicEl>
                                          </p:spTgt>
                                        </p:tgtEl>
                                        <p:attrNameLst>
                                          <p:attrName>style.visibility</p:attrName>
                                        </p:attrNameLst>
                                      </p:cBhvr>
                                      <p:to>
                                        <p:strVal val="visible"/>
                                      </p:to>
                                    </p:set>
                                    <p:animEffect transition="in" filter="fade">
                                      <p:cBhvr>
                                        <p:cTn id="37" dur="500"/>
                                        <p:tgtEl>
                                          <p:spTgt spid="21">
                                            <p:graphicEl>
                                              <a:chart seriesIdx="-4" categoryIdx="5"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graphicEl>
                                              <a:chart seriesIdx="-4" categoryIdx="6" bldStep="category"/>
                                            </p:graphicEl>
                                          </p:spTgt>
                                        </p:tgtEl>
                                        <p:attrNameLst>
                                          <p:attrName>style.visibility</p:attrName>
                                        </p:attrNameLst>
                                      </p:cBhvr>
                                      <p:to>
                                        <p:strVal val="visible"/>
                                      </p:to>
                                    </p:set>
                                    <p:animEffect transition="in" filter="fade">
                                      <p:cBhvr>
                                        <p:cTn id="42" dur="500"/>
                                        <p:tgtEl>
                                          <p:spTgt spid="21">
                                            <p:graphicEl>
                                              <a:chart seriesIdx="-4" categoryIdx="6" bldStep="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graphicEl>
                                              <a:chart seriesIdx="-4" categoryIdx="7" bldStep="category"/>
                                            </p:graphicEl>
                                          </p:spTgt>
                                        </p:tgtEl>
                                        <p:attrNameLst>
                                          <p:attrName>style.visibility</p:attrName>
                                        </p:attrNameLst>
                                      </p:cBhvr>
                                      <p:to>
                                        <p:strVal val="visible"/>
                                      </p:to>
                                    </p:set>
                                    <p:animEffect transition="in" filter="fade">
                                      <p:cBhvr>
                                        <p:cTn id="47" dur="500"/>
                                        <p:tgtEl>
                                          <p:spTgt spid="21">
                                            <p:graphicEl>
                                              <a:chart seriesIdx="-4" categoryIdx="7" bldStep="category"/>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graphicEl>
                                              <a:chart seriesIdx="-4" categoryIdx="8" bldStep="category"/>
                                            </p:graphicEl>
                                          </p:spTgt>
                                        </p:tgtEl>
                                        <p:attrNameLst>
                                          <p:attrName>style.visibility</p:attrName>
                                        </p:attrNameLst>
                                      </p:cBhvr>
                                      <p:to>
                                        <p:strVal val="visible"/>
                                      </p:to>
                                    </p:set>
                                    <p:animEffect transition="in" filter="fade">
                                      <p:cBhvr>
                                        <p:cTn id="52" dur="500"/>
                                        <p:tgtEl>
                                          <p:spTgt spid="21">
                                            <p:graphicEl>
                                              <a:chart seriesIdx="-4" categoryIdx="8" bldStep="category"/>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graphicEl>
                                              <a:chart seriesIdx="-4" categoryIdx="9" bldStep="category"/>
                                            </p:graphicEl>
                                          </p:spTgt>
                                        </p:tgtEl>
                                        <p:attrNameLst>
                                          <p:attrName>style.visibility</p:attrName>
                                        </p:attrNameLst>
                                      </p:cBhvr>
                                      <p:to>
                                        <p:strVal val="visible"/>
                                      </p:to>
                                    </p:set>
                                    <p:animEffect transition="in" filter="fade">
                                      <p:cBhvr>
                                        <p:cTn id="57" dur="500"/>
                                        <p:tgtEl>
                                          <p:spTgt spid="21">
                                            <p:graphicEl>
                                              <a:chart seriesIdx="-4" categoryIdx="9" bldStep="category"/>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graphicEl>
                                              <a:chart seriesIdx="-4" categoryIdx="10" bldStep="category"/>
                                            </p:graphicEl>
                                          </p:spTgt>
                                        </p:tgtEl>
                                        <p:attrNameLst>
                                          <p:attrName>style.visibility</p:attrName>
                                        </p:attrNameLst>
                                      </p:cBhvr>
                                      <p:to>
                                        <p:strVal val="visible"/>
                                      </p:to>
                                    </p:set>
                                    <p:animEffect transition="in" filter="fade">
                                      <p:cBhvr>
                                        <p:cTn id="62" dur="500"/>
                                        <p:tgtEl>
                                          <p:spTgt spid="21">
                                            <p:graphicEl>
                                              <a:chart seriesIdx="-4" categoryIdx="10" bldStep="category"/>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graphicEl>
                                              <a:chart seriesIdx="-4" categoryIdx="11" bldStep="category"/>
                                            </p:graphicEl>
                                          </p:spTgt>
                                        </p:tgtEl>
                                        <p:attrNameLst>
                                          <p:attrName>style.visibility</p:attrName>
                                        </p:attrNameLst>
                                      </p:cBhvr>
                                      <p:to>
                                        <p:strVal val="visible"/>
                                      </p:to>
                                    </p:set>
                                    <p:animEffect transition="in" filter="fade">
                                      <p:cBhvr>
                                        <p:cTn id="67" dur="500"/>
                                        <p:tgtEl>
                                          <p:spTgt spid="21">
                                            <p:graphicEl>
                                              <a:chart seriesIdx="-4" categoryIdx="11" bldStep="category"/>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graphicEl>
                                              <a:chart seriesIdx="-4" categoryIdx="12" bldStep="category"/>
                                            </p:graphicEl>
                                          </p:spTgt>
                                        </p:tgtEl>
                                        <p:attrNameLst>
                                          <p:attrName>style.visibility</p:attrName>
                                        </p:attrNameLst>
                                      </p:cBhvr>
                                      <p:to>
                                        <p:strVal val="visible"/>
                                      </p:to>
                                    </p:set>
                                    <p:animEffect transition="in" filter="fade">
                                      <p:cBhvr>
                                        <p:cTn id="72" dur="500"/>
                                        <p:tgtEl>
                                          <p:spTgt spid="21">
                                            <p:graphicEl>
                                              <a:chart seriesIdx="-4" categoryIdx="12" bldStep="category"/>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graphicEl>
                                              <a:chart seriesIdx="-4" categoryIdx="13" bldStep="category"/>
                                            </p:graphicEl>
                                          </p:spTgt>
                                        </p:tgtEl>
                                        <p:attrNameLst>
                                          <p:attrName>style.visibility</p:attrName>
                                        </p:attrNameLst>
                                      </p:cBhvr>
                                      <p:to>
                                        <p:strVal val="visible"/>
                                      </p:to>
                                    </p:set>
                                    <p:animEffect transition="in" filter="fade">
                                      <p:cBhvr>
                                        <p:cTn id="77" dur="500"/>
                                        <p:tgtEl>
                                          <p:spTgt spid="21">
                                            <p:graphicEl>
                                              <a:chart seriesIdx="-4" categoryIdx="13" bldStep="category"/>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graphicEl>
                                              <a:chart seriesIdx="-4" categoryIdx="14" bldStep="category"/>
                                            </p:graphicEl>
                                          </p:spTgt>
                                        </p:tgtEl>
                                        <p:attrNameLst>
                                          <p:attrName>style.visibility</p:attrName>
                                        </p:attrNameLst>
                                      </p:cBhvr>
                                      <p:to>
                                        <p:strVal val="visible"/>
                                      </p:to>
                                    </p:set>
                                    <p:animEffect transition="in" filter="fade">
                                      <p:cBhvr>
                                        <p:cTn id="82" dur="500"/>
                                        <p:tgtEl>
                                          <p:spTgt spid="21">
                                            <p:graphicEl>
                                              <a:chart seriesIdx="-4" categoryIdx="14" bldStep="category"/>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graphicEl>
                                              <a:chart seriesIdx="-4" categoryIdx="15" bldStep="category"/>
                                            </p:graphicEl>
                                          </p:spTgt>
                                        </p:tgtEl>
                                        <p:attrNameLst>
                                          <p:attrName>style.visibility</p:attrName>
                                        </p:attrNameLst>
                                      </p:cBhvr>
                                      <p:to>
                                        <p:strVal val="visible"/>
                                      </p:to>
                                    </p:set>
                                    <p:animEffect transition="in" filter="fade">
                                      <p:cBhvr>
                                        <p:cTn id="87" dur="500"/>
                                        <p:tgtEl>
                                          <p:spTgt spid="21">
                                            <p:graphicEl>
                                              <a:chart seriesIdx="-4" categoryIdx="15" bldStep="category"/>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1">
                                            <p:graphicEl>
                                              <a:chart seriesIdx="-4" categoryIdx="16" bldStep="category"/>
                                            </p:graphicEl>
                                          </p:spTgt>
                                        </p:tgtEl>
                                        <p:attrNameLst>
                                          <p:attrName>style.visibility</p:attrName>
                                        </p:attrNameLst>
                                      </p:cBhvr>
                                      <p:to>
                                        <p:strVal val="visible"/>
                                      </p:to>
                                    </p:set>
                                    <p:animEffect transition="in" filter="fade">
                                      <p:cBhvr>
                                        <p:cTn id="92" dur="500"/>
                                        <p:tgtEl>
                                          <p:spTgt spid="21">
                                            <p:graphicEl>
                                              <a:chart seriesIdx="-4" categoryIdx="16" bldStep="category"/>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1">
                                            <p:graphicEl>
                                              <a:chart seriesIdx="-4" categoryIdx="17" bldStep="category"/>
                                            </p:graphicEl>
                                          </p:spTgt>
                                        </p:tgtEl>
                                        <p:attrNameLst>
                                          <p:attrName>style.visibility</p:attrName>
                                        </p:attrNameLst>
                                      </p:cBhvr>
                                      <p:to>
                                        <p:strVal val="visible"/>
                                      </p:to>
                                    </p:set>
                                    <p:animEffect transition="in" filter="fade">
                                      <p:cBhvr>
                                        <p:cTn id="97" dur="500"/>
                                        <p:tgtEl>
                                          <p:spTgt spid="21">
                                            <p:graphicEl>
                                              <a:chart seriesIdx="-4" categoryIdx="17" bldStep="category"/>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1">
                                            <p:graphicEl>
                                              <a:chart seriesIdx="-4" categoryIdx="18" bldStep="category"/>
                                            </p:graphicEl>
                                          </p:spTgt>
                                        </p:tgtEl>
                                        <p:attrNameLst>
                                          <p:attrName>style.visibility</p:attrName>
                                        </p:attrNameLst>
                                      </p:cBhvr>
                                      <p:to>
                                        <p:strVal val="visible"/>
                                      </p:to>
                                    </p:set>
                                    <p:animEffect transition="in" filter="fade">
                                      <p:cBhvr>
                                        <p:cTn id="102" dur="500"/>
                                        <p:tgtEl>
                                          <p:spTgt spid="21">
                                            <p:graphicEl>
                                              <a:chart seriesIdx="-4" categoryIdx="18" bldStep="category"/>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1">
                                            <p:graphicEl>
                                              <a:chart seriesIdx="-4" categoryIdx="19" bldStep="category"/>
                                            </p:graphicEl>
                                          </p:spTgt>
                                        </p:tgtEl>
                                        <p:attrNameLst>
                                          <p:attrName>style.visibility</p:attrName>
                                        </p:attrNameLst>
                                      </p:cBhvr>
                                      <p:to>
                                        <p:strVal val="visible"/>
                                      </p:to>
                                    </p:set>
                                    <p:animEffect transition="in" filter="fade">
                                      <p:cBhvr>
                                        <p:cTn id="107" dur="500"/>
                                        <p:tgtEl>
                                          <p:spTgt spid="21">
                                            <p:graphicEl>
                                              <a:chart seriesIdx="-4" categoryIdx="19" bldStep="category"/>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1">
                                            <p:graphicEl>
                                              <a:chart seriesIdx="-4" categoryIdx="20" bldStep="category"/>
                                            </p:graphicEl>
                                          </p:spTgt>
                                        </p:tgtEl>
                                        <p:attrNameLst>
                                          <p:attrName>style.visibility</p:attrName>
                                        </p:attrNameLst>
                                      </p:cBhvr>
                                      <p:to>
                                        <p:strVal val="visible"/>
                                      </p:to>
                                    </p:set>
                                    <p:animEffect transition="in" filter="fade">
                                      <p:cBhvr>
                                        <p:cTn id="112" dur="500"/>
                                        <p:tgtEl>
                                          <p:spTgt spid="21">
                                            <p:graphicEl>
                                              <a:chart seriesIdx="-4" categoryIdx="20"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Sub>
          <a:bldChart bld="category"/>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An example of a paper survey with a grid question/answer framework and complicated skip-logic instructions." title="The Old W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76201"/>
            <a:ext cx="8915400"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5"/>
          <p:cNvSpPr txBox="1">
            <a:spLocks noChangeArrowheads="1"/>
          </p:cNvSpPr>
          <p:nvPr/>
        </p:nvSpPr>
        <p:spPr bwMode="auto">
          <a:xfrm rot="-1394910">
            <a:off x="2087563" y="849521"/>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u="sng" dirty="0">
                <a:solidFill>
                  <a:srgbClr val="FF0000"/>
                </a:solidFill>
              </a:rPr>
              <a:t>The Old Way</a:t>
            </a:r>
          </a:p>
        </p:txBody>
      </p:sp>
    </p:spTree>
    <p:extLst>
      <p:ext uri="{BB962C8B-B14F-4D97-AF65-F5344CB8AC3E}">
        <p14:creationId xmlns:p14="http://schemas.microsoft.com/office/powerpoint/2010/main" val="3812895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5" title="Next question in seque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1" y="1571626"/>
            <a:ext cx="36861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4" title="Question on electronic instrument."/>
          <p:cNvPicPr>
            <a:picLocks noGrp="1" noChangeAspect="1" noChangeArrowheads="1"/>
          </p:cNvPicPr>
          <p:nvPr>
            <p:ph idx="4294967295"/>
          </p:nvPr>
        </p:nvPicPr>
        <p:blipFill>
          <a:blip r:embed="rId4" cstate="print">
            <a:extLst>
              <a:ext uri="{28A0092B-C50C-407E-A947-70E740481C1C}">
                <a14:useLocalDpi xmlns:a14="http://schemas.microsoft.com/office/drawing/2010/main" val="0"/>
              </a:ext>
            </a:extLst>
          </a:blip>
          <a:srcRect/>
          <a:stretch>
            <a:fillRect/>
          </a:stretch>
        </p:blipFill>
        <p:spPr>
          <a:xfrm>
            <a:off x="1524000" y="152401"/>
            <a:ext cx="3581400" cy="1300163"/>
          </a:xfrm>
          <a:prstGeom prst="rect">
            <a:avLst/>
          </a:prstGeom>
        </p:spPr>
      </p:pic>
      <p:pic>
        <p:nvPicPr>
          <p:cNvPr id="51204"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152401"/>
            <a:ext cx="36576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AutoShape 12"/>
          <p:cNvSpPr>
            <a:spLocks noChangeArrowheads="1"/>
          </p:cNvSpPr>
          <p:nvPr/>
        </p:nvSpPr>
        <p:spPr bwMode="auto">
          <a:xfrm>
            <a:off x="7696200" y="838200"/>
            <a:ext cx="2133600" cy="838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US" dirty="0">
                <a:solidFill>
                  <a:srgbClr val="000000"/>
                </a:solidFill>
              </a:rPr>
              <a:t>Next</a:t>
            </a:r>
          </a:p>
          <a:p>
            <a:pPr algn="ctr"/>
            <a:r>
              <a:rPr lang="en-US" dirty="0">
                <a:solidFill>
                  <a:srgbClr val="000000"/>
                </a:solidFill>
              </a:rPr>
              <a:t>Question</a:t>
            </a:r>
          </a:p>
        </p:txBody>
      </p:sp>
      <p:sp>
        <p:nvSpPr>
          <p:cNvPr id="51206" name="AutoShape 16" title="Answer question normally."/>
          <p:cNvSpPr>
            <a:spLocks noChangeArrowheads="1"/>
          </p:cNvSpPr>
          <p:nvPr/>
        </p:nvSpPr>
        <p:spPr bwMode="auto">
          <a:xfrm>
            <a:off x="4953000" y="533400"/>
            <a:ext cx="1905000" cy="152400"/>
          </a:xfrm>
          <a:prstGeom prst="rightArrow">
            <a:avLst>
              <a:gd name="adj1" fmla="val 50000"/>
              <a:gd name="adj2" fmla="val 3125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pic>
        <p:nvPicPr>
          <p:cNvPr id="51207" name="Picture 18" title="Question only available via skip log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3506788"/>
            <a:ext cx="39624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AutoShape 19" title="Activate skip logic"/>
          <p:cNvSpPr>
            <a:spLocks noChangeArrowheads="1"/>
          </p:cNvSpPr>
          <p:nvPr/>
        </p:nvSpPr>
        <p:spPr bwMode="auto">
          <a:xfrm rot="-3477762">
            <a:off x="4313238" y="-165100"/>
            <a:ext cx="228600" cy="5105400"/>
          </a:xfrm>
          <a:prstGeom prst="downArrow">
            <a:avLst>
              <a:gd name="adj1" fmla="val 41667"/>
              <a:gd name="adj2" fmla="val 207927"/>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51209" name="AutoShape 22"/>
          <p:cNvSpPr>
            <a:spLocks noChangeArrowheads="1"/>
          </p:cNvSpPr>
          <p:nvPr/>
        </p:nvSpPr>
        <p:spPr bwMode="auto">
          <a:xfrm>
            <a:off x="7786914" y="2592387"/>
            <a:ext cx="1981200" cy="9144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US" dirty="0">
                <a:solidFill>
                  <a:srgbClr val="000000"/>
                </a:solidFill>
              </a:rPr>
              <a:t>Next</a:t>
            </a:r>
          </a:p>
          <a:p>
            <a:pPr algn="ctr"/>
            <a:r>
              <a:rPr lang="en-US" dirty="0">
                <a:solidFill>
                  <a:srgbClr val="000000"/>
                </a:solidFill>
              </a:rPr>
              <a:t>Question</a:t>
            </a:r>
          </a:p>
        </p:txBody>
      </p:sp>
      <p:sp>
        <p:nvSpPr>
          <p:cNvPr id="51210" name="Text Box 26"/>
          <p:cNvSpPr txBox="1">
            <a:spLocks noChangeArrowheads="1"/>
          </p:cNvSpPr>
          <p:nvPr/>
        </p:nvSpPr>
        <p:spPr bwMode="auto">
          <a:xfrm>
            <a:off x="2202973" y="2894013"/>
            <a:ext cx="24384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u="sng" dirty="0">
                <a:solidFill>
                  <a:schemeClr val="tx1">
                    <a:lumMod val="95000"/>
                    <a:lumOff val="5000"/>
                  </a:schemeClr>
                </a:solidFill>
                <a:latin typeface="+mn-lt"/>
              </a:rPr>
              <a:t>The New Way</a:t>
            </a:r>
            <a:r>
              <a:rPr lang="en-US" sz="2800" dirty="0">
                <a:solidFill>
                  <a:schemeClr val="tx1">
                    <a:lumMod val="95000"/>
                    <a:lumOff val="5000"/>
                  </a:schemeClr>
                </a:solidFill>
                <a:latin typeface="+mn-lt"/>
              </a:rPr>
              <a:t/>
            </a:r>
            <a:br>
              <a:rPr lang="en-US" sz="2800" dirty="0">
                <a:solidFill>
                  <a:schemeClr val="tx1">
                    <a:lumMod val="95000"/>
                    <a:lumOff val="5000"/>
                  </a:schemeClr>
                </a:solidFill>
                <a:latin typeface="+mn-lt"/>
              </a:rPr>
            </a:br>
            <a:r>
              <a:rPr lang="en-US" sz="2800" dirty="0">
                <a:solidFill>
                  <a:schemeClr val="tx1">
                    <a:lumMod val="95000"/>
                    <a:lumOff val="5000"/>
                  </a:schemeClr>
                </a:solidFill>
                <a:latin typeface="+mn-lt"/>
              </a:rPr>
              <a:t>The System does all the work behind the scenes.</a:t>
            </a:r>
            <a:endParaRPr lang="en-US" sz="2800" u="sng" dirty="0">
              <a:solidFill>
                <a:schemeClr val="tx1">
                  <a:lumMod val="95000"/>
                  <a:lumOff val="5000"/>
                </a:schemeClr>
              </a:solidFill>
              <a:latin typeface="+mn-lt"/>
            </a:endParaRPr>
          </a:p>
        </p:txBody>
      </p:sp>
    </p:spTree>
    <p:extLst>
      <p:ext uri="{BB962C8B-B14F-4D97-AF65-F5344CB8AC3E}">
        <p14:creationId xmlns:p14="http://schemas.microsoft.com/office/powerpoint/2010/main" val="424142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0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20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animBg="1"/>
      <p:bldP spid="51206" grpId="0" animBg="1"/>
      <p:bldP spid="51208" grpId="0" animBg="1"/>
      <p:bldP spid="51209" grpId="0" animBg="1"/>
      <p:bldP spid="512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Manhattan from across the Hudson Riv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533400"/>
            <a:ext cx="9144000" cy="6578600"/>
          </a:xfrm>
          <a:prstGeom prst="rect">
            <a:avLst/>
          </a:prstGeom>
        </p:spPr>
      </p:pic>
      <p:sp>
        <p:nvSpPr>
          <p:cNvPr id="6" name="Title 1"/>
          <p:cNvSpPr>
            <a:spLocks noGrp="1"/>
          </p:cNvSpPr>
          <p:nvPr>
            <p:ph type="ctrTitle"/>
          </p:nvPr>
        </p:nvSpPr>
        <p:spPr>
          <a:xfrm>
            <a:off x="2209800" y="180975"/>
            <a:ext cx="7772400" cy="1470025"/>
          </a:xfrm>
        </p:spPr>
        <p:txBody>
          <a:bodyPr>
            <a:noAutofit/>
          </a:bodyPr>
          <a:lstStyle/>
          <a:p>
            <a:pPr algn="ctr">
              <a:defRPr/>
            </a:pPr>
            <a:r>
              <a:rPr lang="en-US" sz="3600" dirty="0">
                <a:solidFill>
                  <a:schemeClr val="tx1">
                    <a:lumMod val="95000"/>
                    <a:lumOff val="5000"/>
                  </a:schemeClr>
                </a:solidFill>
                <a:effectLst>
                  <a:outerShdw blurRad="38100" dist="38100" dir="2700000" algn="tl">
                    <a:srgbClr val="C0C0C0"/>
                  </a:outerShdw>
                </a:effectLst>
              </a:rPr>
              <a:t>New York City</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3040952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107" y="-63481"/>
            <a:ext cx="8261493" cy="880412"/>
          </a:xfrm>
        </p:spPr>
        <p:txBody>
          <a:bodyPr>
            <a:noAutofit/>
          </a:bodyPr>
          <a:lstStyle/>
          <a:p>
            <a:r>
              <a:rPr lang="en-US" sz="3600" b="0" dirty="0"/>
              <a:t>Case Study: NYC Client Satisfaction &amp; IRB Surveys</a:t>
            </a:r>
          </a:p>
        </p:txBody>
      </p:sp>
      <p:sp>
        <p:nvSpPr>
          <p:cNvPr id="3" name="Text Placeholder 2"/>
          <p:cNvSpPr>
            <a:spLocks noGrp="1"/>
          </p:cNvSpPr>
          <p:nvPr>
            <p:ph type="body" idx="1"/>
          </p:nvPr>
        </p:nvSpPr>
        <p:spPr>
          <a:xfrm>
            <a:off x="2000107" y="1089046"/>
            <a:ext cx="8526003" cy="5248681"/>
          </a:xfrm>
        </p:spPr>
        <p:txBody>
          <a:bodyPr>
            <a:normAutofit fontScale="77500" lnSpcReduction="20000"/>
          </a:bodyPr>
          <a:lstStyle/>
          <a:p>
            <a:pPr marL="342900" indent="-342900">
              <a:buFont typeface="Arial" panose="020B0604020202020204" pitchFamily="34" charset="0"/>
              <a:buChar char="•"/>
            </a:pPr>
            <a:r>
              <a:rPr lang="en-US" b="1" dirty="0" smtClean="0"/>
              <a:t>Client Record Linking: </a:t>
            </a:r>
            <a:r>
              <a:rPr lang="en-US" dirty="0" smtClean="0"/>
              <a:t>“Survey </a:t>
            </a:r>
            <a:r>
              <a:rPr lang="en-US" dirty="0"/>
              <a:t>IDs could be linked to client information in </a:t>
            </a:r>
            <a:r>
              <a:rPr lang="en-US" dirty="0" err="1"/>
              <a:t>eSHARE</a:t>
            </a:r>
            <a:r>
              <a:rPr lang="en-US" dirty="0"/>
              <a:t> and Registry system, allowing for analysis of service patterns and clinical outcomes, and also </a:t>
            </a:r>
            <a:r>
              <a:rPr lang="en-US" b="1" dirty="0"/>
              <a:t>fewer demographic questions needed to be </a:t>
            </a:r>
            <a:r>
              <a:rPr lang="en-US" b="1" dirty="0" smtClean="0"/>
              <a:t>asked</a:t>
            </a:r>
            <a:r>
              <a:rPr lang="en-US" dirty="0" smtClean="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smtClean="0"/>
              <a:t>Proactive TA: </a:t>
            </a:r>
            <a:r>
              <a:rPr lang="en-US" dirty="0" smtClean="0"/>
              <a:t>“Because </a:t>
            </a:r>
            <a:r>
              <a:rPr lang="en-US" dirty="0"/>
              <a:t>of the way survey IDs were set up, even for anonymous surveys, we could figure out which service category and agency a person was being surveyed about.  This allowed us to look at the types of responses received by service category and agency and to use that information to provide technical assistance to agencies regarding particular problem areas, and to identify particular facilitators and barriers to receiving services by agency and service </a:t>
            </a:r>
            <a:r>
              <a:rPr lang="en-US" dirty="0" smtClean="0"/>
              <a:t>category.”</a:t>
            </a: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b="1" dirty="0" smtClean="0"/>
              <a:t>Real-time Analysis: </a:t>
            </a:r>
            <a:r>
              <a:rPr lang="en-US" dirty="0" smtClean="0"/>
              <a:t>“Electronic </a:t>
            </a:r>
            <a:r>
              <a:rPr lang="en-US" dirty="0"/>
              <a:t>extract of survey data made real-time analysis of survey data possible and could be used to regularly track survey’s progress and any survey </a:t>
            </a:r>
            <a:r>
              <a:rPr lang="en-US" dirty="0" smtClean="0"/>
              <a:t>issues.”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smtClean="0"/>
              <a:t>Better Consumer Experience: </a:t>
            </a:r>
            <a:r>
              <a:rPr lang="en-US" dirty="0" smtClean="0"/>
              <a:t>“We </a:t>
            </a:r>
            <a:r>
              <a:rPr lang="en-US" dirty="0"/>
              <a:t>have found, anecdotally, that many clients enjoy the experience of taking the survey as well as the ability to provide feedback on different aspects of the Care Coordination program. Clients have reported that the survey platform is easy to use, with many clients having taken it on smartphones, tablets, and computers.</a:t>
            </a:r>
            <a:r>
              <a:rPr lang="en-US" dirty="0" smtClean="0"/>
              <a:t>”</a:t>
            </a:r>
            <a:endParaRPr lang="en-US" dirty="0"/>
          </a:p>
        </p:txBody>
      </p:sp>
    </p:spTree>
    <p:extLst>
      <p:ext uri="{BB962C8B-B14F-4D97-AF65-F5344CB8AC3E}">
        <p14:creationId xmlns:p14="http://schemas.microsoft.com/office/powerpoint/2010/main" val="3772266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t>More qualitative data with web (e2)</a:t>
            </a:r>
          </a:p>
        </p:txBody>
      </p:sp>
      <p:graphicFrame>
        <p:nvGraphicFramePr>
          <p:cNvPr id="6" name="Chart 5"/>
          <p:cNvGraphicFramePr/>
          <p:nvPr>
            <p:extLst>
              <p:ext uri="{D42A27DB-BD31-4B8C-83A1-F6EECF244321}">
                <p14:modId xmlns:p14="http://schemas.microsoft.com/office/powerpoint/2010/main" val="2543695511"/>
              </p:ext>
            </p:extLst>
          </p:nvPr>
        </p:nvGraphicFramePr>
        <p:xfrm>
          <a:off x="2000106" y="1397000"/>
          <a:ext cx="8261493"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080000" y="2413001"/>
            <a:ext cx="2209800" cy="646331"/>
          </a:xfrm>
          <a:prstGeom prst="rect">
            <a:avLst/>
          </a:prstGeom>
          <a:solidFill>
            <a:schemeClr val="bg2">
              <a:lumMod val="50000"/>
            </a:schemeClr>
          </a:solidFill>
        </p:spPr>
        <p:txBody>
          <a:bodyPr wrap="square" rtlCol="0">
            <a:spAutoFit/>
          </a:bodyPr>
          <a:lstStyle/>
          <a:p>
            <a:r>
              <a:rPr lang="en-US" dirty="0">
                <a:solidFill>
                  <a:srgbClr val="FFFF00"/>
                </a:solidFill>
              </a:rPr>
              <a:t>22% improvement over paper surveys.</a:t>
            </a:r>
          </a:p>
        </p:txBody>
      </p:sp>
    </p:spTree>
    <p:extLst>
      <p:ext uri="{BB962C8B-B14F-4D97-AF65-F5344CB8AC3E}">
        <p14:creationId xmlns:p14="http://schemas.microsoft.com/office/powerpoint/2010/main" val="175083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3" descr="Image of downtown Raleigh North Carolina" title="Wake County North Caroli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754" y="3012714"/>
            <a:ext cx="8701882" cy="27918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of a consumer taking an electronic surv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9390" y="5045743"/>
            <a:ext cx="15382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Image of a researcher reviewing an electronic repo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183688" y="5045743"/>
            <a:ext cx="17129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Image of the capital building." title="Des Moines Iowa"/>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9500" y="190501"/>
            <a:ext cx="4255136" cy="2730606"/>
          </a:xfrm>
          <a:prstGeom prst="rect">
            <a:avLst/>
          </a:prstGeom>
        </p:spPr>
      </p:pic>
      <p:pic>
        <p:nvPicPr>
          <p:cNvPr id="18" name="Picture 3" descr="Image of downtown Minneapolis Minnesota at dusk." title="Minneapolis Minnesota"/>
          <p:cNvPicPr>
            <a:picLocks noChangeAspect="1" noChangeArrowheads="1"/>
          </p:cNvPicPr>
          <p:nvPr/>
        </p:nvPicPr>
        <p:blipFill>
          <a:blip r:embed="rId7" cstate="print">
            <a:extLst>
              <a:ext uri="{28A0092B-C50C-407E-A947-70E740481C1C}">
                <a14:useLocalDpi xmlns:a14="http://schemas.microsoft.com/office/drawing/2010/main" val="0"/>
              </a:ext>
            </a:extLst>
          </a:blip>
          <a:srcRect l="11218"/>
          <a:stretch>
            <a:fillRect/>
          </a:stretch>
        </p:blipFill>
        <p:spPr bwMode="auto">
          <a:xfrm>
            <a:off x="1712754" y="190500"/>
            <a:ext cx="4192746" cy="273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9322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solidFill>
                  <a:srgbClr val="095895"/>
                </a:solidFill>
              </a:rPr>
              <a:t>Summary of Three Regions</a:t>
            </a:r>
          </a:p>
        </p:txBody>
      </p:sp>
      <p:sp>
        <p:nvSpPr>
          <p:cNvPr id="2" name="Content Placeholder 1"/>
          <p:cNvSpPr>
            <a:spLocks noGrp="1"/>
          </p:cNvSpPr>
          <p:nvPr>
            <p:ph idx="1"/>
          </p:nvPr>
        </p:nvSpPr>
        <p:spPr/>
        <p:txBody>
          <a:bodyPr/>
          <a:lstStyle/>
          <a:p>
            <a:r>
              <a:rPr lang="en-US" sz="2400" dirty="0"/>
              <a:t>Number of consumers surveyed:	</a:t>
            </a:r>
            <a:r>
              <a:rPr lang="en-US" dirty="0"/>
              <a:t>	</a:t>
            </a:r>
            <a:r>
              <a:rPr lang="en-US" dirty="0" smtClean="0"/>
              <a:t>2,041</a:t>
            </a:r>
          </a:p>
          <a:p>
            <a:endParaRPr lang="en-US" sz="2400" dirty="0"/>
          </a:p>
          <a:p>
            <a:r>
              <a:rPr lang="en-US" sz="2400" dirty="0"/>
              <a:t>Languages used:					English, Spanish</a:t>
            </a:r>
          </a:p>
          <a:p>
            <a:endParaRPr lang="en-US" sz="2400" dirty="0"/>
          </a:p>
          <a:p>
            <a:r>
              <a:rPr lang="en-US" sz="2400" dirty="0"/>
              <a:t>Number of municipalities covered:		</a:t>
            </a:r>
            <a:r>
              <a:rPr lang="en-US" dirty="0" smtClean="0"/>
              <a:t>1,956</a:t>
            </a:r>
          </a:p>
          <a:p>
            <a:endParaRPr lang="en-US" sz="2400" dirty="0"/>
          </a:p>
          <a:p>
            <a:r>
              <a:rPr lang="en-US" sz="2400" dirty="0"/>
              <a:t>Number of Q&amp;A fields in real-time:		</a:t>
            </a:r>
            <a:r>
              <a:rPr lang="en-US" dirty="0" smtClean="0"/>
              <a:t>3,641 </a:t>
            </a:r>
          </a:p>
          <a:p>
            <a:endParaRPr lang="en-US" sz="2400" dirty="0"/>
          </a:p>
          <a:p>
            <a:r>
              <a:rPr lang="en-US" sz="2400" dirty="0"/>
              <a:t>Number of staff hours saved:			</a:t>
            </a:r>
            <a:r>
              <a:rPr lang="en-US" dirty="0" smtClean="0"/>
              <a:t>4,370 </a:t>
            </a:r>
            <a:endParaRPr lang="en-US" sz="2400" dirty="0"/>
          </a:p>
          <a:p>
            <a:endParaRPr lang="en-US" dirty="0"/>
          </a:p>
        </p:txBody>
      </p:sp>
    </p:spTree>
    <p:extLst>
      <p:ext uri="{BB962C8B-B14F-4D97-AF65-F5344CB8AC3E}">
        <p14:creationId xmlns:p14="http://schemas.microsoft.com/office/powerpoint/2010/main" val="1222118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Image of downtown Minneapolis Minnesota at dusk." title="Minneapolis Minnesota"/>
          <p:cNvPicPr>
            <a:picLocks noChangeAspect="1" noChangeArrowheads="1"/>
          </p:cNvPicPr>
          <p:nvPr/>
        </p:nvPicPr>
        <p:blipFill>
          <a:blip r:embed="rId2" cstate="print">
            <a:extLst>
              <a:ext uri="{28A0092B-C50C-407E-A947-70E740481C1C}">
                <a14:useLocalDpi xmlns:a14="http://schemas.microsoft.com/office/drawing/2010/main" val="0"/>
              </a:ext>
            </a:extLst>
          </a:blip>
          <a:srcRect l="11218"/>
          <a:stretch>
            <a:fillRect/>
          </a:stretch>
        </p:blipFill>
        <p:spPr bwMode="auto">
          <a:xfrm>
            <a:off x="1524000" y="1"/>
            <a:ext cx="9144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title="Image of a researcher reviewing an electronic repo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5088" y="5702300"/>
            <a:ext cx="171291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title="Image of a consumer taking an electronic surv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5715000"/>
            <a:ext cx="15382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1600200" y="3505200"/>
            <a:ext cx="3581400" cy="2286000"/>
          </a:xfrm>
          <a:prstGeom prst="rect">
            <a:avLst/>
          </a:prstGeom>
          <a:noFill/>
          <a:ln w="9525">
            <a:noFill/>
            <a:miter lim="800000"/>
            <a:headEnd/>
            <a:tailEnd/>
          </a:ln>
          <a:effectLst/>
        </p:spPr>
        <p:txBody>
          <a:bodyPr anchor="ctr"/>
          <a:lstStyle/>
          <a:p>
            <a:pPr algn="ctr">
              <a:defRPr/>
            </a:pPr>
            <a:endParaRPr lang="en-US" sz="2800">
              <a:solidFill>
                <a:srgbClr val="FFFFFF"/>
              </a:solidFill>
              <a:effectLst>
                <a:outerShdw blurRad="38100" dist="38100" dir="2700000" algn="tl">
                  <a:srgbClr val="C0C0C0"/>
                </a:outerShdw>
              </a:effectLst>
            </a:endParaRPr>
          </a:p>
        </p:txBody>
      </p:sp>
      <p:sp>
        <p:nvSpPr>
          <p:cNvPr id="15366" name="TextBox 11"/>
          <p:cNvSpPr txBox="1">
            <a:spLocks noChangeArrowheads="1"/>
          </p:cNvSpPr>
          <p:nvPr/>
        </p:nvSpPr>
        <p:spPr bwMode="auto">
          <a:xfrm>
            <a:off x="1524000" y="1524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solidFill>
                <a:prstClr val="black"/>
              </a:solidFill>
            </a:endParaRPr>
          </a:p>
        </p:txBody>
      </p:sp>
      <p:sp>
        <p:nvSpPr>
          <p:cNvPr id="15" name="Rectangle 2"/>
          <p:cNvSpPr txBox="1">
            <a:spLocks noChangeArrowheads="1"/>
          </p:cNvSpPr>
          <p:nvPr/>
        </p:nvSpPr>
        <p:spPr bwMode="auto">
          <a:xfrm>
            <a:off x="2057400" y="152400"/>
            <a:ext cx="8229600" cy="2057400"/>
          </a:xfrm>
          <a:prstGeom prst="rect">
            <a:avLst/>
          </a:prstGeom>
          <a:noFill/>
          <a:ln w="9525">
            <a:noFill/>
            <a:miter lim="800000"/>
            <a:headEnd/>
            <a:tailEnd/>
          </a:ln>
        </p:spPr>
        <p:txBody>
          <a:bodyPr anchor="ctr"/>
          <a:lstStyle/>
          <a:p>
            <a:pPr algn="ctr">
              <a:defRPr/>
            </a:pPr>
            <a:r>
              <a:rPr lang="en-US" sz="2800" i="1" kern="0" dirty="0" err="1">
                <a:solidFill>
                  <a:prstClr val="white"/>
                </a:solidFill>
                <a:effectLst>
                  <a:outerShdw blurRad="38100" dist="38100" dir="2700000" algn="tl">
                    <a:srgbClr val="C0C0C0"/>
                  </a:outerShdw>
                </a:effectLst>
                <a:latin typeface="Calibri Light" panose="020F0302020204030204"/>
              </a:rPr>
              <a:t>Henne</a:t>
            </a:r>
            <a:r>
              <a:rPr lang="en-US" sz="2800" i="1" kern="0" dirty="0">
                <a:solidFill>
                  <a:prstClr val="white"/>
                </a:solidFill>
                <a:effectLst>
                  <a:outerShdw blurRad="38100" dist="38100" dir="2700000" algn="tl">
                    <a:srgbClr val="C0C0C0"/>
                  </a:outerShdw>
                </a:effectLst>
                <a:latin typeface="Calibri Light" panose="020F0302020204030204"/>
              </a:rPr>
              <a:t>pin County / Minnesota’s Comprehensive Needs Assessment Web-Audio Surveys</a:t>
            </a:r>
            <a:endParaRPr lang="en-US" sz="2000" kern="0" dirty="0">
              <a:solidFill>
                <a:prstClr val="white"/>
              </a:solidFill>
              <a:effectLst>
                <a:outerShdw blurRad="38100" dist="38100" dir="2700000" algn="tl">
                  <a:srgbClr val="C0C0C0"/>
                </a:outerShdw>
              </a:effectLst>
              <a:latin typeface="Calibri Light" panose="020F0302020204030204"/>
            </a:endParaRPr>
          </a:p>
        </p:txBody>
      </p:sp>
    </p:spTree>
    <p:extLst>
      <p:ext uri="{BB962C8B-B14F-4D97-AF65-F5344CB8AC3E}">
        <p14:creationId xmlns:p14="http://schemas.microsoft.com/office/powerpoint/2010/main" val="3964101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095895"/>
                </a:solidFill>
              </a:rPr>
              <a:t>Introductions</a:t>
            </a:r>
            <a:endParaRPr lang="en-US" dirty="0">
              <a:solidFill>
                <a:srgbClr val="095895"/>
              </a:solidFill>
            </a:endParaRPr>
          </a:p>
        </p:txBody>
      </p:sp>
      <p:sp>
        <p:nvSpPr>
          <p:cNvPr id="3" name="Text Placeholder 2"/>
          <p:cNvSpPr>
            <a:spLocks noGrp="1"/>
          </p:cNvSpPr>
          <p:nvPr>
            <p:ph idx="1"/>
          </p:nvPr>
        </p:nvSpPr>
        <p:spPr/>
        <p:txBody>
          <a:bodyPr/>
          <a:lstStyle/>
          <a:p>
            <a:pPr marL="0" indent="0">
              <a:buNone/>
            </a:pPr>
            <a:r>
              <a:rPr lang="en-US" dirty="0" smtClean="0"/>
              <a:t>Jesse Thomas, Project Director, RDE Systems</a:t>
            </a:r>
          </a:p>
          <a:p>
            <a:pPr marL="0" indent="0">
              <a:buNone/>
            </a:pPr>
            <a:endParaRPr lang="en-US" dirty="0"/>
          </a:p>
          <a:p>
            <a:pPr marL="342900" indent="-342900"/>
            <a:r>
              <a:rPr lang="en-US" dirty="0"/>
              <a:t>Serving public health for over 18 years, HIV/AIDS programs 12+ years (HRSA, CDC, HUD, NIH</a:t>
            </a:r>
            <a:r>
              <a:rPr lang="en-US" dirty="0" smtClean="0"/>
              <a:t>)</a:t>
            </a:r>
          </a:p>
          <a:p>
            <a:pPr marL="342900" indent="-342900"/>
            <a:r>
              <a:rPr lang="en-US" dirty="0"/>
              <a:t>RDE Systems: First PLWHA IT company to do online consumer needs assessment surveys</a:t>
            </a:r>
            <a:r>
              <a:rPr lang="en-US" dirty="0" smtClean="0"/>
              <a:t>.</a:t>
            </a:r>
          </a:p>
          <a:p>
            <a:pPr marL="342900" indent="-342900"/>
            <a:r>
              <a:rPr lang="en-US" dirty="0"/>
              <a:t>Technical Manager for over 12 HRSA Special Projects of National Significance</a:t>
            </a:r>
            <a:endParaRPr lang="en-US" dirty="0" smtClean="0"/>
          </a:p>
        </p:txBody>
      </p:sp>
    </p:spTree>
    <p:extLst>
      <p:ext uri="{BB962C8B-B14F-4D97-AF65-F5344CB8AC3E}">
        <p14:creationId xmlns:p14="http://schemas.microsoft.com/office/powerpoint/2010/main" val="1702716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US" b="0" dirty="0"/>
              <a:t>Vision</a:t>
            </a:r>
          </a:p>
        </p:txBody>
      </p:sp>
      <p:sp>
        <p:nvSpPr>
          <p:cNvPr id="315395" name="Rectangle 3"/>
          <p:cNvSpPr>
            <a:spLocks noGrp="1" noChangeArrowheads="1"/>
          </p:cNvSpPr>
          <p:nvPr>
            <p:ph type="body" idx="1"/>
          </p:nvPr>
        </p:nvSpPr>
        <p:spPr/>
        <p:txBody>
          <a:bodyPr>
            <a:normAutofit lnSpcReduction="10000"/>
          </a:bodyPr>
          <a:lstStyle/>
          <a:p>
            <a:pPr marL="609600" indent="-609600">
              <a:buFontTx/>
              <a:buAutoNum type="arabicPeriod"/>
            </a:pPr>
            <a:r>
              <a:rPr lang="en-US" dirty="0"/>
              <a:t>Have a fully Web-Based system that was </a:t>
            </a:r>
            <a:r>
              <a:rPr lang="en-US" dirty="0">
                <a:solidFill>
                  <a:srgbClr val="095895"/>
                </a:solidFill>
              </a:rPr>
              <a:t>multi-lingual</a:t>
            </a:r>
            <a:r>
              <a:rPr lang="en-US" dirty="0"/>
              <a:t> and </a:t>
            </a:r>
            <a:r>
              <a:rPr lang="en-US" dirty="0">
                <a:solidFill>
                  <a:srgbClr val="095895"/>
                </a:solidFill>
              </a:rPr>
              <a:t>audio-assisted</a:t>
            </a:r>
            <a:r>
              <a:rPr lang="en-US" dirty="0"/>
              <a:t> self interview (ACASI) with no software to install or manage.</a:t>
            </a:r>
          </a:p>
          <a:p>
            <a:pPr marL="609600" indent="-609600">
              <a:buFontTx/>
              <a:buAutoNum type="arabicPeriod"/>
            </a:pPr>
            <a:endParaRPr lang="en-US" dirty="0"/>
          </a:p>
          <a:p>
            <a:pPr marL="609600" indent="-609600">
              <a:buFontTx/>
              <a:buAutoNum type="arabicPeriod"/>
            </a:pPr>
            <a:r>
              <a:rPr lang="en-US" dirty="0"/>
              <a:t>Save </a:t>
            </a:r>
            <a:r>
              <a:rPr lang="en-US" dirty="0">
                <a:solidFill>
                  <a:srgbClr val="095895"/>
                </a:solidFill>
              </a:rPr>
              <a:t>paper</a:t>
            </a:r>
            <a:r>
              <a:rPr lang="en-US" dirty="0"/>
              <a:t> and the </a:t>
            </a:r>
            <a:r>
              <a:rPr lang="en-US" dirty="0">
                <a:solidFill>
                  <a:srgbClr val="095895"/>
                </a:solidFill>
              </a:rPr>
              <a:t>time</a:t>
            </a:r>
            <a:r>
              <a:rPr lang="en-US" dirty="0"/>
              <a:t> spent managing it</a:t>
            </a:r>
          </a:p>
          <a:p>
            <a:pPr marL="609600" indent="-609600">
              <a:buFontTx/>
              <a:buAutoNum type="arabicPeriod"/>
            </a:pPr>
            <a:endParaRPr lang="en-US" dirty="0"/>
          </a:p>
          <a:p>
            <a:pPr marL="609600" indent="-609600">
              <a:buFontTx/>
              <a:buAutoNum type="arabicPeriod"/>
            </a:pPr>
            <a:r>
              <a:rPr lang="en-US" dirty="0"/>
              <a:t>Allow consumers to self-interview at </a:t>
            </a:r>
            <a:r>
              <a:rPr lang="en-US" dirty="0">
                <a:solidFill>
                  <a:srgbClr val="095895"/>
                </a:solidFill>
              </a:rPr>
              <a:t>comfort</a:t>
            </a:r>
            <a:r>
              <a:rPr lang="en-US" dirty="0"/>
              <a:t> of home or provider site</a:t>
            </a:r>
          </a:p>
          <a:p>
            <a:pPr marL="609600" indent="-609600">
              <a:buFontTx/>
              <a:buAutoNum type="arabicPeriod"/>
            </a:pPr>
            <a:endParaRPr lang="en-US" dirty="0"/>
          </a:p>
          <a:p>
            <a:pPr marL="609600" indent="-609600">
              <a:buFontTx/>
              <a:buAutoNum type="arabicPeriod"/>
            </a:pPr>
            <a:r>
              <a:rPr lang="en-US" dirty="0"/>
              <a:t>Utilize </a:t>
            </a:r>
            <a:r>
              <a:rPr lang="en-US" dirty="0">
                <a:solidFill>
                  <a:srgbClr val="095895"/>
                </a:solidFill>
              </a:rPr>
              <a:t>netbooks &amp; mobile devices</a:t>
            </a:r>
            <a:r>
              <a:rPr lang="en-US" dirty="0"/>
              <a:t> for efficient outreach efforts in collecting completed surveys</a:t>
            </a:r>
          </a:p>
          <a:p>
            <a:pPr marL="609600" indent="-609600">
              <a:buFontTx/>
              <a:buAutoNum type="arabicPeriod"/>
            </a:pPr>
            <a:endParaRPr lang="en-US" dirty="0"/>
          </a:p>
          <a:p>
            <a:pPr marL="609600" indent="-609600">
              <a:buFontTx/>
              <a:buAutoNum type="arabicPeriod"/>
            </a:pPr>
            <a:r>
              <a:rPr lang="en-US" dirty="0"/>
              <a:t>Realize </a:t>
            </a:r>
            <a:r>
              <a:rPr lang="en-US" dirty="0">
                <a:solidFill>
                  <a:srgbClr val="095895"/>
                </a:solidFill>
              </a:rPr>
              <a:t>cost-savings</a:t>
            </a:r>
          </a:p>
          <a:p>
            <a:pPr marL="609600" indent="-609600">
              <a:buFontTx/>
              <a:buAutoNum type="arabicPeriod"/>
            </a:pPr>
            <a:endParaRPr lang="en-US" dirty="0"/>
          </a:p>
          <a:p>
            <a:pPr marL="609600" indent="-609600" algn="ctr"/>
            <a:endParaRPr lang="en-US" dirty="0"/>
          </a:p>
        </p:txBody>
      </p:sp>
    </p:spTree>
    <p:extLst>
      <p:ext uri="{BB962C8B-B14F-4D97-AF65-F5344CB8AC3E}">
        <p14:creationId xmlns:p14="http://schemas.microsoft.com/office/powerpoint/2010/main" val="27324377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5395">
                                            <p:txEl>
                                              <p:pRg st="0" end="0"/>
                                            </p:txEl>
                                          </p:spTgt>
                                        </p:tgtEl>
                                        <p:attrNameLst>
                                          <p:attrName>style.visibility</p:attrName>
                                        </p:attrNameLst>
                                      </p:cBhvr>
                                      <p:to>
                                        <p:strVal val="visible"/>
                                      </p:to>
                                    </p:set>
                                    <p:animEffect transition="in" filter="dissolve">
                                      <p:cBhvr>
                                        <p:cTn id="10" dur="500"/>
                                        <p:tgtEl>
                                          <p:spTgt spid="31539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15395">
                                            <p:txEl>
                                              <p:pRg st="2" end="2"/>
                                            </p:txEl>
                                          </p:spTgt>
                                        </p:tgtEl>
                                        <p:attrNameLst>
                                          <p:attrName>style.visibility</p:attrName>
                                        </p:attrNameLst>
                                      </p:cBhvr>
                                      <p:to>
                                        <p:strVal val="visible"/>
                                      </p:to>
                                    </p:set>
                                    <p:animEffect transition="in" filter="dissolve">
                                      <p:cBhvr>
                                        <p:cTn id="15" dur="500"/>
                                        <p:tgtEl>
                                          <p:spTgt spid="31539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15395">
                                            <p:txEl>
                                              <p:pRg st="4" end="4"/>
                                            </p:txEl>
                                          </p:spTgt>
                                        </p:tgtEl>
                                        <p:attrNameLst>
                                          <p:attrName>style.visibility</p:attrName>
                                        </p:attrNameLst>
                                      </p:cBhvr>
                                      <p:to>
                                        <p:strVal val="visible"/>
                                      </p:to>
                                    </p:set>
                                    <p:animEffect transition="in" filter="dissolve">
                                      <p:cBhvr>
                                        <p:cTn id="20" dur="500"/>
                                        <p:tgtEl>
                                          <p:spTgt spid="315395">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15395">
                                            <p:txEl>
                                              <p:pRg st="6" end="6"/>
                                            </p:txEl>
                                          </p:spTgt>
                                        </p:tgtEl>
                                        <p:attrNameLst>
                                          <p:attrName>style.visibility</p:attrName>
                                        </p:attrNameLst>
                                      </p:cBhvr>
                                      <p:to>
                                        <p:strVal val="visible"/>
                                      </p:to>
                                    </p:set>
                                    <p:animEffect transition="in" filter="dissolve">
                                      <p:cBhvr>
                                        <p:cTn id="25" dur="500"/>
                                        <p:tgtEl>
                                          <p:spTgt spid="315395">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15395">
                                            <p:txEl>
                                              <p:pRg st="8" end="8"/>
                                            </p:txEl>
                                          </p:spTgt>
                                        </p:tgtEl>
                                        <p:attrNameLst>
                                          <p:attrName>style.visibility</p:attrName>
                                        </p:attrNameLst>
                                      </p:cBhvr>
                                      <p:to>
                                        <p:strVal val="visible"/>
                                      </p:to>
                                    </p:set>
                                    <p:animEffect transition="in" filter="dissolve">
                                      <p:cBhvr>
                                        <p:cTn id="30" dur="500"/>
                                        <p:tgtEl>
                                          <p:spTgt spid="3153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P spid="315395"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US" b="0" dirty="0"/>
              <a:t>Vision</a:t>
            </a:r>
          </a:p>
        </p:txBody>
      </p:sp>
      <p:sp>
        <p:nvSpPr>
          <p:cNvPr id="315395" name="Rectangle 3"/>
          <p:cNvSpPr>
            <a:spLocks noGrp="1" noChangeArrowheads="1"/>
          </p:cNvSpPr>
          <p:nvPr>
            <p:ph type="body" idx="1"/>
          </p:nvPr>
        </p:nvSpPr>
        <p:spPr/>
        <p:txBody>
          <a:bodyPr>
            <a:normAutofit fontScale="92500" lnSpcReduction="10000"/>
          </a:bodyPr>
          <a:lstStyle/>
          <a:p>
            <a:pPr marL="609600" indent="-609600">
              <a:buFontTx/>
              <a:buAutoNum type="arabicPeriod" startAt="6"/>
            </a:pPr>
            <a:r>
              <a:rPr lang="en-US" dirty="0"/>
              <a:t>Have </a:t>
            </a:r>
            <a:r>
              <a:rPr lang="en-US" dirty="0">
                <a:solidFill>
                  <a:srgbClr val="095895"/>
                </a:solidFill>
              </a:rPr>
              <a:t>real-time</a:t>
            </a:r>
            <a:r>
              <a:rPr lang="en-US" dirty="0"/>
              <a:t> access to data</a:t>
            </a:r>
          </a:p>
          <a:p>
            <a:pPr marL="609600" indent="-609600">
              <a:buFontTx/>
              <a:buAutoNum type="arabicPeriod" startAt="6"/>
            </a:pPr>
            <a:endParaRPr lang="en-US" dirty="0"/>
          </a:p>
          <a:p>
            <a:pPr marL="609600" indent="-609600">
              <a:buFontTx/>
              <a:buAutoNum type="arabicPeriod" startAt="6"/>
            </a:pPr>
            <a:r>
              <a:rPr lang="en-US" dirty="0"/>
              <a:t>Use real-time access to </a:t>
            </a:r>
            <a:r>
              <a:rPr lang="en-US" dirty="0">
                <a:solidFill>
                  <a:srgbClr val="095895"/>
                </a:solidFill>
              </a:rPr>
              <a:t>monitor gaps </a:t>
            </a:r>
            <a:r>
              <a:rPr lang="en-US" dirty="0"/>
              <a:t>in data collection so we can target outreach efforts to ensure a representative sample</a:t>
            </a:r>
          </a:p>
          <a:p>
            <a:pPr marL="609600" indent="-609600">
              <a:buFontTx/>
              <a:buAutoNum type="arabicPeriod" startAt="6"/>
            </a:pPr>
            <a:endParaRPr lang="en-US" dirty="0"/>
          </a:p>
          <a:p>
            <a:pPr marL="609600" indent="-609600">
              <a:buFontTx/>
              <a:buAutoNum type="arabicPeriod" startAt="6"/>
            </a:pPr>
            <a:r>
              <a:rPr lang="en-US" dirty="0"/>
              <a:t>Allow consumers </a:t>
            </a:r>
            <a:r>
              <a:rPr lang="en-US" dirty="0">
                <a:solidFill>
                  <a:srgbClr val="095895"/>
                </a:solidFill>
              </a:rPr>
              <a:t>redeem incentives </a:t>
            </a:r>
            <a:r>
              <a:rPr lang="en-US" dirty="0"/>
              <a:t>through an incentive code automatically generated at survey completion</a:t>
            </a:r>
          </a:p>
          <a:p>
            <a:pPr marL="609600" indent="-609600">
              <a:buFontTx/>
              <a:buAutoNum type="arabicPeriod" startAt="6"/>
            </a:pPr>
            <a:endParaRPr lang="en-US" dirty="0"/>
          </a:p>
          <a:p>
            <a:pPr marL="609600" indent="-609600">
              <a:buFontTx/>
              <a:buAutoNum type="arabicPeriod" startAt="6"/>
            </a:pPr>
            <a:r>
              <a:rPr lang="en-US" dirty="0"/>
              <a:t>Allow incentives to be </a:t>
            </a:r>
            <a:r>
              <a:rPr lang="en-US" dirty="0">
                <a:solidFill>
                  <a:srgbClr val="095895"/>
                </a:solidFill>
              </a:rPr>
              <a:t>distributed</a:t>
            </a:r>
            <a:r>
              <a:rPr lang="en-US" dirty="0"/>
              <a:t> in person, or mailed to consumer.</a:t>
            </a:r>
          </a:p>
          <a:p>
            <a:pPr marL="609600" indent="-609600">
              <a:buFontTx/>
              <a:buAutoNum type="arabicPeriod" startAt="6"/>
            </a:pPr>
            <a:endParaRPr lang="en-US" dirty="0"/>
          </a:p>
          <a:p>
            <a:pPr marL="609600" indent="-609600">
              <a:buFontTx/>
              <a:buAutoNum type="arabicPeriod" startAt="6"/>
            </a:pPr>
            <a:r>
              <a:rPr lang="en-US" dirty="0"/>
              <a:t>Utilize </a:t>
            </a:r>
            <a:r>
              <a:rPr lang="en-US" dirty="0">
                <a:solidFill>
                  <a:srgbClr val="095895"/>
                </a:solidFill>
              </a:rPr>
              <a:t>Visual Analy</a:t>
            </a:r>
            <a:r>
              <a:rPr lang="en-US" dirty="0"/>
              <a:t>tics to make data more actionable in real-time for better planning, decision making, and grant applications.</a:t>
            </a:r>
          </a:p>
          <a:p>
            <a:pPr marL="609600" indent="-609600">
              <a:buFontTx/>
              <a:buAutoNum type="arabicPeriod" startAt="6"/>
            </a:pPr>
            <a:endParaRPr lang="en-US" dirty="0"/>
          </a:p>
          <a:p>
            <a:pPr marL="609600" indent="-609600" algn="ctr"/>
            <a:endParaRPr lang="en-US" dirty="0"/>
          </a:p>
        </p:txBody>
      </p:sp>
    </p:spTree>
    <p:extLst>
      <p:ext uri="{BB962C8B-B14F-4D97-AF65-F5344CB8AC3E}">
        <p14:creationId xmlns:p14="http://schemas.microsoft.com/office/powerpoint/2010/main" val="33100300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5395">
                                            <p:txEl>
                                              <p:pRg st="0" end="0"/>
                                            </p:txEl>
                                          </p:spTgt>
                                        </p:tgtEl>
                                        <p:attrNameLst>
                                          <p:attrName>style.visibility</p:attrName>
                                        </p:attrNameLst>
                                      </p:cBhvr>
                                      <p:to>
                                        <p:strVal val="visible"/>
                                      </p:to>
                                    </p:set>
                                    <p:animEffect transition="in" filter="dissolve">
                                      <p:cBhvr>
                                        <p:cTn id="10" dur="500"/>
                                        <p:tgtEl>
                                          <p:spTgt spid="31539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15395">
                                            <p:txEl>
                                              <p:pRg st="2" end="2"/>
                                            </p:txEl>
                                          </p:spTgt>
                                        </p:tgtEl>
                                        <p:attrNameLst>
                                          <p:attrName>style.visibility</p:attrName>
                                        </p:attrNameLst>
                                      </p:cBhvr>
                                      <p:to>
                                        <p:strVal val="visible"/>
                                      </p:to>
                                    </p:set>
                                    <p:animEffect transition="in" filter="dissolve">
                                      <p:cBhvr>
                                        <p:cTn id="15" dur="500"/>
                                        <p:tgtEl>
                                          <p:spTgt spid="31539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15395">
                                            <p:txEl>
                                              <p:pRg st="4" end="4"/>
                                            </p:txEl>
                                          </p:spTgt>
                                        </p:tgtEl>
                                        <p:attrNameLst>
                                          <p:attrName>style.visibility</p:attrName>
                                        </p:attrNameLst>
                                      </p:cBhvr>
                                      <p:to>
                                        <p:strVal val="visible"/>
                                      </p:to>
                                    </p:set>
                                    <p:animEffect transition="in" filter="dissolve">
                                      <p:cBhvr>
                                        <p:cTn id="20" dur="500"/>
                                        <p:tgtEl>
                                          <p:spTgt spid="315395">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15395">
                                            <p:txEl>
                                              <p:pRg st="6" end="6"/>
                                            </p:txEl>
                                          </p:spTgt>
                                        </p:tgtEl>
                                        <p:attrNameLst>
                                          <p:attrName>style.visibility</p:attrName>
                                        </p:attrNameLst>
                                      </p:cBhvr>
                                      <p:to>
                                        <p:strVal val="visible"/>
                                      </p:to>
                                    </p:set>
                                    <p:animEffect transition="in" filter="dissolve">
                                      <p:cBhvr>
                                        <p:cTn id="25" dur="500"/>
                                        <p:tgtEl>
                                          <p:spTgt spid="315395">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15395">
                                            <p:txEl>
                                              <p:pRg st="8" end="8"/>
                                            </p:txEl>
                                          </p:spTgt>
                                        </p:tgtEl>
                                        <p:attrNameLst>
                                          <p:attrName>style.visibility</p:attrName>
                                        </p:attrNameLst>
                                      </p:cBhvr>
                                      <p:to>
                                        <p:strVal val="visible"/>
                                      </p:to>
                                    </p:set>
                                    <p:animEffect transition="in" filter="dissolve">
                                      <p:cBhvr>
                                        <p:cTn id="30" dur="500"/>
                                        <p:tgtEl>
                                          <p:spTgt spid="3153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P spid="315395"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normAutofit/>
          </a:bodyPr>
          <a:lstStyle/>
          <a:p>
            <a:pPr algn="ctr"/>
            <a:r>
              <a:rPr lang="en-US" dirty="0">
                <a:latin typeface="Calibri (Body)"/>
              </a:rPr>
              <a:t>Vision Accomplished?</a:t>
            </a:r>
          </a:p>
        </p:txBody>
      </p:sp>
      <p:sp>
        <p:nvSpPr>
          <p:cNvPr id="315395" name="Rectangle 3"/>
          <p:cNvSpPr>
            <a:spLocks noGrp="1" noChangeArrowheads="1"/>
          </p:cNvSpPr>
          <p:nvPr>
            <p:ph type="body" idx="1"/>
          </p:nvPr>
        </p:nvSpPr>
        <p:spPr/>
        <p:txBody>
          <a:bodyPr/>
          <a:lstStyle/>
          <a:p>
            <a:pPr marL="609600" indent="-609600" algn="ctr"/>
            <a:endParaRPr lang="en-US" dirty="0">
              <a:solidFill>
                <a:schemeClr val="bg1"/>
              </a:solidFill>
            </a:endParaRPr>
          </a:p>
          <a:p>
            <a:pPr marL="609600" indent="-609600" algn="ctr"/>
            <a:endParaRPr lang="en-US" dirty="0">
              <a:solidFill>
                <a:schemeClr val="bg1"/>
              </a:solidFill>
            </a:endParaRPr>
          </a:p>
          <a:p>
            <a:pPr marL="609600" indent="-609600" algn="ctr"/>
            <a:r>
              <a:rPr lang="en-US" sz="4400" dirty="0">
                <a:solidFill>
                  <a:schemeClr val="tx1">
                    <a:lumMod val="95000"/>
                    <a:lumOff val="5000"/>
                  </a:schemeClr>
                </a:solidFill>
              </a:rPr>
              <a:t>Yes!</a:t>
            </a:r>
          </a:p>
          <a:p>
            <a:pPr marL="609600" indent="-609600" algn="ctr"/>
            <a:endParaRPr lang="en-US" sz="4400" dirty="0">
              <a:solidFill>
                <a:schemeClr val="tx1">
                  <a:lumMod val="95000"/>
                  <a:lumOff val="5000"/>
                </a:schemeClr>
              </a:solidFill>
            </a:endParaRPr>
          </a:p>
          <a:p>
            <a:pPr marL="609600" indent="-609600" algn="ctr"/>
            <a:r>
              <a:rPr lang="en-US" dirty="0">
                <a:solidFill>
                  <a:schemeClr val="tx1">
                    <a:lumMod val="95000"/>
                    <a:lumOff val="5000"/>
                  </a:schemeClr>
                </a:solidFill>
              </a:rPr>
              <a:t>With some unanticipated benefits too…</a:t>
            </a:r>
          </a:p>
          <a:p>
            <a:pPr marL="609600" indent="-609600" algn="ctr">
              <a:buFontTx/>
              <a:buAutoNum type="arabicPeriod" startAt="6"/>
            </a:pPr>
            <a:endParaRPr lang="en-US" dirty="0">
              <a:solidFill>
                <a:schemeClr val="bg1"/>
              </a:solidFill>
            </a:endParaRPr>
          </a:p>
          <a:p>
            <a:pPr marL="609600" indent="-609600" algn="ctr"/>
            <a:endParaRPr lang="en-US" dirty="0">
              <a:solidFill>
                <a:schemeClr val="bg1"/>
              </a:solidFill>
            </a:endParaRPr>
          </a:p>
        </p:txBody>
      </p:sp>
    </p:spTree>
    <p:extLst>
      <p:ext uri="{BB962C8B-B14F-4D97-AF65-F5344CB8AC3E}">
        <p14:creationId xmlns:p14="http://schemas.microsoft.com/office/powerpoint/2010/main" val="28823254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5395">
                                            <p:txEl>
                                              <p:pRg st="2" end="2"/>
                                            </p:txEl>
                                          </p:spTgt>
                                        </p:tgtEl>
                                        <p:attrNameLst>
                                          <p:attrName>style.visibility</p:attrName>
                                        </p:attrNameLst>
                                      </p:cBhvr>
                                      <p:to>
                                        <p:strVal val="visible"/>
                                      </p:to>
                                    </p:set>
                                    <p:animEffect transition="in" filter="dissolve">
                                      <p:cBhvr>
                                        <p:cTn id="12" dur="500"/>
                                        <p:tgtEl>
                                          <p:spTgt spid="3153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5395">
                                            <p:txEl>
                                              <p:pRg st="4" end="4"/>
                                            </p:txEl>
                                          </p:spTgt>
                                        </p:tgtEl>
                                        <p:attrNameLst>
                                          <p:attrName>style.visibility</p:attrName>
                                        </p:attrNameLst>
                                      </p:cBhvr>
                                      <p:to>
                                        <p:strVal val="visible"/>
                                      </p:to>
                                    </p:set>
                                    <p:animEffect transition="in" filter="dissolve">
                                      <p:cBhvr>
                                        <p:cTn id="17" dur="500"/>
                                        <p:tgtEl>
                                          <p:spTgt spid="315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P spid="315395"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US" sz="3600" dirty="0">
                <a:latin typeface="Calibri (Body)"/>
              </a:rPr>
              <a:t>How </a:t>
            </a:r>
            <a:r>
              <a:rPr lang="en-US" dirty="0"/>
              <a:t>did</a:t>
            </a:r>
            <a:r>
              <a:rPr lang="en-US" sz="3600" dirty="0">
                <a:latin typeface="Calibri (Body)"/>
              </a:rPr>
              <a:t> we do it?</a:t>
            </a:r>
          </a:p>
        </p:txBody>
      </p:sp>
      <p:sp>
        <p:nvSpPr>
          <p:cNvPr id="315395" name="Rectangle 3"/>
          <p:cNvSpPr>
            <a:spLocks noGrp="1" noChangeArrowheads="1"/>
          </p:cNvSpPr>
          <p:nvPr>
            <p:ph type="body" idx="1"/>
          </p:nvPr>
        </p:nvSpPr>
        <p:spPr/>
        <p:txBody>
          <a:bodyPr>
            <a:normAutofit/>
          </a:bodyPr>
          <a:lstStyle/>
          <a:p>
            <a:pPr marL="609600" indent="-609600">
              <a:buFontTx/>
              <a:buAutoNum type="arabicPeriod"/>
            </a:pPr>
            <a:r>
              <a:rPr lang="en-US" sz="2000" dirty="0">
                <a:solidFill>
                  <a:schemeClr val="tx1">
                    <a:lumMod val="95000"/>
                    <a:lumOff val="5000"/>
                  </a:schemeClr>
                </a:solidFill>
              </a:rPr>
              <a:t>Attended the 2008 HRSA AGM Meeting and saw a presentation on “Innovative Planning Bodies Technology” presented by the Bergen-Passaic TGA, City of Paterson</a:t>
            </a:r>
          </a:p>
          <a:p>
            <a:pPr marL="609600" indent="-609600">
              <a:buFontTx/>
              <a:buAutoNum type="arabicPeriod"/>
            </a:pPr>
            <a:endParaRPr lang="en-US" sz="2000" dirty="0">
              <a:solidFill>
                <a:schemeClr val="tx1">
                  <a:lumMod val="95000"/>
                  <a:lumOff val="5000"/>
                </a:schemeClr>
              </a:solidFill>
            </a:endParaRPr>
          </a:p>
          <a:p>
            <a:pPr marL="609600" indent="-609600">
              <a:buFontTx/>
              <a:buAutoNum type="arabicPeriod"/>
            </a:pPr>
            <a:r>
              <a:rPr lang="en-US" sz="2000" dirty="0">
                <a:solidFill>
                  <a:schemeClr val="tx1">
                    <a:lumMod val="95000"/>
                    <a:lumOff val="5000"/>
                  </a:schemeClr>
                </a:solidFill>
              </a:rPr>
              <a:t>Collaborated with the Bergen-Passaic TGA on revised needs assessment instrument. </a:t>
            </a:r>
          </a:p>
          <a:p>
            <a:pPr marL="609600" indent="-609600">
              <a:buFontTx/>
              <a:buAutoNum type="arabicPeriod"/>
            </a:pPr>
            <a:endParaRPr lang="en-US" sz="2000" dirty="0">
              <a:solidFill>
                <a:schemeClr val="tx1">
                  <a:lumMod val="95000"/>
                  <a:lumOff val="5000"/>
                </a:schemeClr>
              </a:solidFill>
            </a:endParaRPr>
          </a:p>
          <a:p>
            <a:pPr marL="609600" indent="-609600">
              <a:buFontTx/>
              <a:buAutoNum type="arabicPeriod"/>
            </a:pPr>
            <a:r>
              <a:rPr lang="en-US" sz="2000" dirty="0">
                <a:solidFill>
                  <a:schemeClr val="tx1">
                    <a:lumMod val="95000"/>
                    <a:lumOff val="5000"/>
                  </a:schemeClr>
                </a:solidFill>
              </a:rPr>
              <a:t>Contracted with RDE Systems, LLC makers of </a:t>
            </a:r>
            <a:r>
              <a:rPr lang="en-US" sz="2000" dirty="0" err="1">
                <a:solidFill>
                  <a:schemeClr val="tx1">
                    <a:lumMod val="95000"/>
                    <a:lumOff val="5000"/>
                  </a:schemeClr>
                </a:solidFill>
              </a:rPr>
              <a:t>eCOMPAS</a:t>
            </a:r>
            <a:r>
              <a:rPr lang="en-US" sz="2000" dirty="0">
                <a:solidFill>
                  <a:schemeClr val="tx1">
                    <a:lumMod val="95000"/>
                    <a:lumOff val="5000"/>
                  </a:schemeClr>
                </a:solidFill>
              </a:rPr>
              <a:t> and the e2 Community Platform </a:t>
            </a:r>
          </a:p>
          <a:p>
            <a:pPr marL="609600" indent="-609600">
              <a:buFontTx/>
              <a:buAutoNum type="arabicPeriod"/>
            </a:pPr>
            <a:endParaRPr lang="en-US" sz="2000" dirty="0">
              <a:solidFill>
                <a:schemeClr val="tx1">
                  <a:lumMod val="95000"/>
                  <a:lumOff val="5000"/>
                </a:schemeClr>
              </a:solidFill>
            </a:endParaRPr>
          </a:p>
          <a:p>
            <a:pPr marL="609600" indent="-609600">
              <a:buFontTx/>
              <a:buAutoNum type="arabicPeriod"/>
            </a:pPr>
            <a:r>
              <a:rPr lang="en-US" sz="2000" dirty="0">
                <a:solidFill>
                  <a:schemeClr val="tx1">
                    <a:lumMod val="95000"/>
                    <a:lumOff val="5000"/>
                  </a:schemeClr>
                </a:solidFill>
              </a:rPr>
              <a:t>Utilized the e2 Comprehensive Needs Assessment Module that Paterson New Jersey pioneered and presented </a:t>
            </a:r>
          </a:p>
          <a:p>
            <a:pPr marL="609600" indent="-609600">
              <a:buFontTx/>
              <a:buAutoNum type="arabicPeriod"/>
            </a:pPr>
            <a:endParaRPr lang="en-US" sz="2000" dirty="0">
              <a:solidFill>
                <a:schemeClr val="tx1">
                  <a:lumMod val="95000"/>
                  <a:lumOff val="5000"/>
                </a:schemeClr>
              </a:solidFill>
            </a:endParaRPr>
          </a:p>
          <a:p>
            <a:pPr marL="609600" indent="-609600">
              <a:buFontTx/>
              <a:buAutoNum type="arabicPeriod"/>
            </a:pPr>
            <a:r>
              <a:rPr lang="en-US" sz="2000" dirty="0">
                <a:solidFill>
                  <a:schemeClr val="tx1">
                    <a:lumMod val="95000"/>
                    <a:lumOff val="5000"/>
                  </a:schemeClr>
                </a:solidFill>
              </a:rPr>
              <a:t>RDE adapted software to Minnesota’s unique needs and vision.</a:t>
            </a:r>
          </a:p>
        </p:txBody>
      </p:sp>
    </p:spTree>
    <p:extLst>
      <p:ext uri="{BB962C8B-B14F-4D97-AF65-F5344CB8AC3E}">
        <p14:creationId xmlns:p14="http://schemas.microsoft.com/office/powerpoint/2010/main" val="14726085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5395">
                                            <p:txEl>
                                              <p:pRg st="0" end="0"/>
                                            </p:txEl>
                                          </p:spTgt>
                                        </p:tgtEl>
                                        <p:attrNameLst>
                                          <p:attrName>style.visibility</p:attrName>
                                        </p:attrNameLst>
                                      </p:cBhvr>
                                      <p:to>
                                        <p:strVal val="visible"/>
                                      </p:to>
                                    </p:set>
                                    <p:animEffect transition="in" filter="dissolve">
                                      <p:cBhvr>
                                        <p:cTn id="12" dur="500"/>
                                        <p:tgtEl>
                                          <p:spTgt spid="3153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5395">
                                            <p:txEl>
                                              <p:pRg st="2" end="2"/>
                                            </p:txEl>
                                          </p:spTgt>
                                        </p:tgtEl>
                                        <p:attrNameLst>
                                          <p:attrName>style.visibility</p:attrName>
                                        </p:attrNameLst>
                                      </p:cBhvr>
                                      <p:to>
                                        <p:strVal val="visible"/>
                                      </p:to>
                                    </p:set>
                                    <p:animEffect transition="in" filter="dissolve">
                                      <p:cBhvr>
                                        <p:cTn id="17" dur="500"/>
                                        <p:tgtEl>
                                          <p:spTgt spid="315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5395">
                                            <p:txEl>
                                              <p:pRg st="4" end="4"/>
                                            </p:txEl>
                                          </p:spTgt>
                                        </p:tgtEl>
                                        <p:attrNameLst>
                                          <p:attrName>style.visibility</p:attrName>
                                        </p:attrNameLst>
                                      </p:cBhvr>
                                      <p:to>
                                        <p:strVal val="visible"/>
                                      </p:to>
                                    </p:set>
                                    <p:animEffect transition="in" filter="dissolve">
                                      <p:cBhvr>
                                        <p:cTn id="22" dur="500"/>
                                        <p:tgtEl>
                                          <p:spTgt spid="3153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5395">
                                            <p:txEl>
                                              <p:pRg st="6" end="6"/>
                                            </p:txEl>
                                          </p:spTgt>
                                        </p:tgtEl>
                                        <p:attrNameLst>
                                          <p:attrName>style.visibility</p:attrName>
                                        </p:attrNameLst>
                                      </p:cBhvr>
                                      <p:to>
                                        <p:strVal val="visible"/>
                                      </p:to>
                                    </p:set>
                                    <p:animEffect transition="in" filter="dissolve">
                                      <p:cBhvr>
                                        <p:cTn id="27" dur="500"/>
                                        <p:tgtEl>
                                          <p:spTgt spid="31539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5395">
                                            <p:txEl>
                                              <p:pRg st="8" end="8"/>
                                            </p:txEl>
                                          </p:spTgt>
                                        </p:tgtEl>
                                        <p:attrNameLst>
                                          <p:attrName>style.visibility</p:attrName>
                                        </p:attrNameLst>
                                      </p:cBhvr>
                                      <p:to>
                                        <p:strVal val="visible"/>
                                      </p:to>
                                    </p:set>
                                    <p:animEffect transition="in" filter="dissolve">
                                      <p:cBhvr>
                                        <p:cTn id="32" dur="500"/>
                                        <p:tgtEl>
                                          <p:spTgt spid="3153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P spid="31539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How did we do it?</a:t>
            </a:r>
          </a:p>
        </p:txBody>
      </p:sp>
      <p:sp>
        <p:nvSpPr>
          <p:cNvPr id="3" name="Text Placeholder 2"/>
          <p:cNvSpPr>
            <a:spLocks noGrp="1"/>
          </p:cNvSpPr>
          <p:nvPr>
            <p:ph type="body" idx="1"/>
          </p:nvPr>
        </p:nvSpPr>
        <p:spPr/>
        <p:txBody>
          <a:bodyPr>
            <a:normAutofit lnSpcReduction="10000"/>
          </a:bodyPr>
          <a:lstStyle/>
          <a:p>
            <a:pPr marL="609600" indent="-609600">
              <a:buFontTx/>
              <a:buAutoNum type="arabicPeriod" startAt="6"/>
            </a:pPr>
            <a:r>
              <a:rPr lang="en-US" dirty="0">
                <a:solidFill>
                  <a:schemeClr val="tx1">
                    <a:lumMod val="95000"/>
                    <a:lumOff val="5000"/>
                  </a:schemeClr>
                </a:solidFill>
              </a:rPr>
              <a:t>RDE walked the Minnesota team through the process.</a:t>
            </a:r>
          </a:p>
          <a:p>
            <a:pPr marL="609600" indent="-609600">
              <a:buFontTx/>
              <a:buAutoNum type="arabicPeriod" startAt="6"/>
            </a:pPr>
            <a:endParaRPr lang="en-US" dirty="0">
              <a:solidFill>
                <a:schemeClr val="tx1">
                  <a:lumMod val="95000"/>
                  <a:lumOff val="5000"/>
                </a:schemeClr>
              </a:solidFill>
            </a:endParaRPr>
          </a:p>
          <a:p>
            <a:pPr marL="609600" indent="-609600">
              <a:buFontTx/>
              <a:buAutoNum type="arabicPeriod" startAt="6"/>
            </a:pPr>
            <a:r>
              <a:rPr lang="en-US" dirty="0">
                <a:solidFill>
                  <a:schemeClr val="tx1">
                    <a:lumMod val="95000"/>
                    <a:lumOff val="5000"/>
                  </a:schemeClr>
                </a:solidFill>
              </a:rPr>
              <a:t>RDE produced a pilot site for us to pilot with a focus group of consumers, the planning council, and staff.</a:t>
            </a:r>
          </a:p>
          <a:p>
            <a:pPr marL="609600" indent="-609600">
              <a:buFontTx/>
              <a:buAutoNum type="arabicPeriod" startAt="6"/>
            </a:pPr>
            <a:endParaRPr lang="en-US" dirty="0">
              <a:solidFill>
                <a:schemeClr val="tx1">
                  <a:lumMod val="95000"/>
                  <a:lumOff val="5000"/>
                </a:schemeClr>
              </a:solidFill>
            </a:endParaRPr>
          </a:p>
          <a:p>
            <a:pPr marL="609600" indent="-609600">
              <a:buFontTx/>
              <a:buAutoNum type="arabicPeriod" startAt="6"/>
            </a:pPr>
            <a:r>
              <a:rPr lang="en-US" dirty="0">
                <a:solidFill>
                  <a:schemeClr val="tx1">
                    <a:lumMod val="95000"/>
                    <a:lumOff val="5000"/>
                  </a:schemeClr>
                </a:solidFill>
              </a:rPr>
              <a:t>Revisions were made to the system.</a:t>
            </a:r>
          </a:p>
          <a:p>
            <a:pPr marL="609600" indent="-609600">
              <a:buFontTx/>
              <a:buAutoNum type="arabicPeriod" startAt="6"/>
            </a:pPr>
            <a:endParaRPr lang="en-US" dirty="0">
              <a:solidFill>
                <a:schemeClr val="tx1">
                  <a:lumMod val="95000"/>
                  <a:lumOff val="5000"/>
                </a:schemeClr>
              </a:solidFill>
            </a:endParaRPr>
          </a:p>
          <a:p>
            <a:pPr marL="609600" indent="-609600">
              <a:buFontTx/>
              <a:buAutoNum type="arabicPeriod" startAt="6"/>
            </a:pPr>
            <a:r>
              <a:rPr lang="en-US" dirty="0">
                <a:solidFill>
                  <a:schemeClr val="tx1">
                    <a:lumMod val="95000"/>
                    <a:lumOff val="5000"/>
                  </a:schemeClr>
                </a:solidFill>
              </a:rPr>
              <a:t>With minimal training, our staff completed Spanish translations and voice-overs with no special equipment using the systems web-based admin module.</a:t>
            </a:r>
          </a:p>
          <a:p>
            <a:pPr marL="609600" indent="-609600">
              <a:buFontTx/>
              <a:buAutoNum type="arabicPeriod" startAt="6"/>
            </a:pPr>
            <a:endParaRPr lang="en-US" dirty="0">
              <a:solidFill>
                <a:schemeClr val="tx1">
                  <a:lumMod val="95000"/>
                  <a:lumOff val="5000"/>
                </a:schemeClr>
              </a:solidFill>
            </a:endParaRPr>
          </a:p>
          <a:p>
            <a:pPr marL="609600" indent="-609600">
              <a:buFontTx/>
              <a:buAutoNum type="arabicPeriod" startAt="6"/>
            </a:pPr>
            <a:r>
              <a:rPr lang="en-US" dirty="0">
                <a:solidFill>
                  <a:schemeClr val="tx1">
                    <a:lumMod val="95000"/>
                    <a:lumOff val="5000"/>
                  </a:schemeClr>
                </a:solidFill>
              </a:rPr>
              <a:t>System was launched smoothly</a:t>
            </a:r>
          </a:p>
          <a:p>
            <a:endParaRPr lang="en-US" dirty="0">
              <a:solidFill>
                <a:schemeClr val="tx1">
                  <a:lumMod val="95000"/>
                  <a:lumOff val="5000"/>
                </a:schemeClr>
              </a:solidFill>
            </a:endParaRPr>
          </a:p>
        </p:txBody>
      </p:sp>
    </p:spTree>
    <p:extLst>
      <p:ext uri="{BB962C8B-B14F-4D97-AF65-F5344CB8AC3E}">
        <p14:creationId xmlns:p14="http://schemas.microsoft.com/office/powerpoint/2010/main" val="18861253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Social Marketing</a:t>
            </a:r>
          </a:p>
        </p:txBody>
      </p:sp>
      <p:pic>
        <p:nvPicPr>
          <p:cNvPr id="4" name="Picture 19" descr="An example of a instructional and educational flyer used to promote the MHSPC needs assessment survey." title="Advertisement fly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5628" y="283371"/>
            <a:ext cx="334803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An example of a instructional and educational flyer used to promote the MHSPC needs assessment survey." title="Advertisement fly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4572" y="1163784"/>
            <a:ext cx="28956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1" descr="An example of a instructional and educational flyer used to promote the MHSPC needs assessment survey." title="Advertisement fly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2104573" y="3664858"/>
            <a:ext cx="3057525" cy="1741487"/>
          </a:xfrm>
          <a:prstGeom prst="rect">
            <a:avLst/>
          </a:prstGeom>
        </p:spPr>
      </p:pic>
    </p:spTree>
    <p:extLst>
      <p:ext uri="{BB962C8B-B14F-4D97-AF65-F5344CB8AC3E}">
        <p14:creationId xmlns:p14="http://schemas.microsoft.com/office/powerpoint/2010/main" val="202131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0107" y="2442371"/>
            <a:ext cx="8261493" cy="880412"/>
          </a:xfrm>
        </p:spPr>
        <p:txBody>
          <a:bodyPr/>
          <a:lstStyle/>
          <a:p>
            <a:pPr algn="ctr"/>
            <a:r>
              <a:rPr lang="en-US" dirty="0" smtClean="0"/>
              <a:t>Is a web-based survey a barrier?</a:t>
            </a:r>
            <a:endParaRPr lang="en-US" dirty="0"/>
          </a:p>
        </p:txBody>
      </p:sp>
    </p:spTree>
    <p:extLst>
      <p:ext uri="{BB962C8B-B14F-4D97-AF65-F5344CB8AC3E}">
        <p14:creationId xmlns:p14="http://schemas.microsoft.com/office/powerpoint/2010/main" val="404510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b="0" dirty="0"/>
              <a:t>Double the Response Rate</a:t>
            </a:r>
            <a:br>
              <a:rPr lang="en-US" b="0" dirty="0"/>
            </a:br>
            <a:endParaRPr lang="en-US" b="0" dirty="0"/>
          </a:p>
        </p:txBody>
      </p:sp>
      <p:graphicFrame>
        <p:nvGraphicFramePr>
          <p:cNvPr id="8" name="Chart 7"/>
          <p:cNvGraphicFramePr/>
          <p:nvPr>
            <p:extLst/>
          </p:nvPr>
        </p:nvGraphicFramePr>
        <p:xfrm>
          <a:off x="3048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628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fade">
                                      <p:cBhvr>
                                        <p:cTn id="12" dur="500"/>
                                        <p:tgtEl>
                                          <p:spTgt spid="8">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fade">
                                      <p:cBhvr>
                                        <p:cTn id="17" dur="500"/>
                                        <p:tgtEl>
                                          <p:spTgt spid="8">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fade">
                                      <p:cBhvr>
                                        <p:cTn id="22" dur="500"/>
                                        <p:tgtEl>
                                          <p:spTgt spid="8">
                                            <p:graphicEl>
                                              <a:chart seriesIdx="-4" categoryIdx="2" bldStep="category"/>
                                            </p:graphicEl>
                                          </p:spTgt>
                                        </p:tgtEl>
                                      </p:cBhvr>
                                    </p:animEffect>
                                  </p:childTnLst>
                                </p:cTn>
                              </p:par>
                            </p:childTnLst>
                          </p:cTn>
                        </p:par>
                        <p:par>
                          <p:cTn id="23" fill="hold">
                            <p:stCondLst>
                              <p:cond delay="500"/>
                            </p:stCondLst>
                            <p:childTnLst>
                              <p:par>
                                <p:cTn id="24" presetID="9" presetClass="entr" presetSubtype="0" fill="hold" grpId="0" nodeType="afterEffect">
                                  <p:stCondLst>
                                    <p:cond delay="100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Sub>
          <a:bldChart bld="category"/>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Quarter the Time Per Response</a:t>
            </a:r>
            <a:endParaRPr lang="en-US" b="0" dirty="0"/>
          </a:p>
        </p:txBody>
      </p:sp>
      <p:graphicFrame>
        <p:nvGraphicFramePr>
          <p:cNvPr id="6" name="Chart 5"/>
          <p:cNvGraphicFramePr/>
          <p:nvPr>
            <p:extLst/>
          </p:nvPr>
        </p:nvGraphicFramePr>
        <p:xfrm>
          <a:off x="2000106" y="1397000"/>
          <a:ext cx="8261493"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484085" y="1392553"/>
            <a:ext cx="1524969" cy="646331"/>
          </a:xfrm>
          <a:prstGeom prst="rect">
            <a:avLst/>
          </a:prstGeom>
          <a:solidFill>
            <a:schemeClr val="bg2">
              <a:lumMod val="90000"/>
            </a:schemeClr>
          </a:solidFill>
        </p:spPr>
        <p:txBody>
          <a:bodyPr wrap="none" rtlCol="0">
            <a:spAutoFit/>
          </a:bodyPr>
          <a:lstStyle/>
          <a:p>
            <a:r>
              <a:rPr lang="en-US" dirty="0">
                <a:solidFill>
                  <a:prstClr val="black"/>
                </a:solidFill>
              </a:rPr>
              <a:t>8% Q&amp;A </a:t>
            </a:r>
          </a:p>
          <a:p>
            <a:r>
              <a:rPr lang="en-US" dirty="0">
                <a:solidFill>
                  <a:prstClr val="black"/>
                </a:solidFill>
              </a:rPr>
              <a:t>Field Increase </a:t>
            </a:r>
          </a:p>
        </p:txBody>
      </p:sp>
      <p:sp>
        <p:nvSpPr>
          <p:cNvPr id="7" name="TextBox 6"/>
          <p:cNvSpPr txBox="1"/>
          <p:nvPr/>
        </p:nvSpPr>
        <p:spPr>
          <a:xfrm>
            <a:off x="8484083" y="3103611"/>
            <a:ext cx="1586460" cy="646331"/>
          </a:xfrm>
          <a:prstGeom prst="rect">
            <a:avLst/>
          </a:prstGeom>
          <a:solidFill>
            <a:schemeClr val="bg2">
              <a:lumMod val="90000"/>
            </a:schemeClr>
          </a:solidFill>
        </p:spPr>
        <p:txBody>
          <a:bodyPr wrap="none" rtlCol="0">
            <a:spAutoFit/>
          </a:bodyPr>
          <a:lstStyle/>
          <a:p>
            <a:r>
              <a:rPr lang="en-US" dirty="0">
                <a:solidFill>
                  <a:prstClr val="black"/>
                </a:solidFill>
              </a:rPr>
              <a:t>72% Response </a:t>
            </a:r>
          </a:p>
          <a:p>
            <a:r>
              <a:rPr lang="en-US" dirty="0">
                <a:solidFill>
                  <a:prstClr val="black"/>
                </a:solidFill>
              </a:rPr>
              <a:t>Time Decrease</a:t>
            </a:r>
          </a:p>
        </p:txBody>
      </p:sp>
    </p:spTree>
    <p:extLst>
      <p:ext uri="{BB962C8B-B14F-4D97-AF65-F5344CB8AC3E}">
        <p14:creationId xmlns:p14="http://schemas.microsoft.com/office/powerpoint/2010/main" val="4008638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fade">
                                      <p:cBhvr>
                                        <p:cTn id="12" dur="500"/>
                                        <p:tgtEl>
                                          <p:spTgt spid="6">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fade">
                                      <p:cBhvr>
                                        <p:cTn id="17" dur="500"/>
                                        <p:tgtEl>
                                          <p:spTgt spid="6">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fade">
                                      <p:cBhvr>
                                        <p:cTn id="22" dur="500"/>
                                        <p:tgtEl>
                                          <p:spTgt spid="6">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dissolv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Chart bld="category"/>
        </p:bldSub>
      </p:bldGraphic>
      <p:bldP spid="4"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06374"/>
            <a:ext cx="7772400" cy="1470025"/>
          </a:xfrm>
        </p:spPr>
        <p:txBody>
          <a:bodyPr>
            <a:normAutofit/>
          </a:bodyPr>
          <a:lstStyle/>
          <a:p>
            <a:r>
              <a:rPr lang="en-US" b="0" dirty="0" smtClean="0"/>
              <a:t>Compared to 2003, Big Difference!</a:t>
            </a:r>
            <a:endParaRPr lang="en-US" b="0" dirty="0"/>
          </a:p>
        </p:txBody>
      </p:sp>
      <p:sp>
        <p:nvSpPr>
          <p:cNvPr id="3" name="Subtitle 2"/>
          <p:cNvSpPr>
            <a:spLocks noGrp="1"/>
          </p:cNvSpPr>
          <p:nvPr>
            <p:ph type="subTitle" idx="1"/>
          </p:nvPr>
        </p:nvSpPr>
        <p:spPr/>
        <p:txBody>
          <a:bodyPr/>
          <a:lstStyle/>
          <a:p>
            <a:endParaRPr lang="en-US"/>
          </a:p>
        </p:txBody>
      </p:sp>
      <p:pic>
        <p:nvPicPr>
          <p:cNvPr id="5" name="Picture 4" descr="Paper(all ages): 120 minutes&#10;e2 51+: 55 minutes&#10;e2 36-50: 45 minutes&#10;e2 25-35: 47 minutes&#10;e2 16-24: 33 minutes&#10;" title="Survey Completion Time By Age Grou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1180" y="975519"/>
            <a:ext cx="7209641" cy="4906962"/>
          </a:xfrm>
          <a:prstGeom prst="rect">
            <a:avLst/>
          </a:prstGeom>
          <a:noFill/>
          <a:ln>
            <a:noFill/>
          </a:ln>
          <a:extLst/>
        </p:spPr>
      </p:pic>
      <p:sp>
        <p:nvSpPr>
          <p:cNvPr id="4" name="Rectangle 10"/>
          <p:cNvSpPr>
            <a:spLocks noChangeArrowheads="1"/>
          </p:cNvSpPr>
          <p:nvPr/>
        </p:nvSpPr>
        <p:spPr bwMode="auto">
          <a:xfrm>
            <a:off x="1524000" y="2413000"/>
            <a:ext cx="9017000" cy="34694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solidFill>
                <a:prstClr val="black"/>
              </a:solidFill>
            </a:endParaRPr>
          </a:p>
        </p:txBody>
      </p:sp>
    </p:spTree>
    <p:extLst>
      <p:ext uri="{BB962C8B-B14F-4D97-AF65-F5344CB8AC3E}">
        <p14:creationId xmlns:p14="http://schemas.microsoft.com/office/powerpoint/2010/main" val="316644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a:solidFill>
                  <a:srgbClr val="095895"/>
                </a:solidFill>
              </a:rPr>
              <a:t>Learning Objectives</a:t>
            </a:r>
          </a:p>
        </p:txBody>
      </p:sp>
      <p:sp>
        <p:nvSpPr>
          <p:cNvPr id="6" name="Content Placeholder 5"/>
          <p:cNvSpPr>
            <a:spLocks noGrp="1"/>
          </p:cNvSpPr>
          <p:nvPr>
            <p:ph idx="1"/>
          </p:nvPr>
        </p:nvSpPr>
        <p:spPr>
          <a:xfrm>
            <a:off x="1981200" y="1417639"/>
            <a:ext cx="8229600" cy="4525963"/>
          </a:xfrm>
        </p:spPr>
        <p:txBody>
          <a:bodyPr>
            <a:noAutofit/>
          </a:bodyPr>
          <a:lstStyle/>
          <a:p>
            <a:pPr marL="45720" indent="0">
              <a:buNone/>
            </a:pPr>
            <a:r>
              <a:rPr lang="en-US" sz="2200" dirty="0"/>
              <a:t>At the conclusion of this activity, the participant will be able to:</a:t>
            </a:r>
          </a:p>
          <a:p>
            <a:pPr marL="502920" indent="-457200">
              <a:buFont typeface="+mj-lt"/>
              <a:buAutoNum type="arabicPeriod"/>
            </a:pPr>
            <a:endParaRPr lang="en-US" sz="2200" dirty="0"/>
          </a:p>
          <a:p>
            <a:pPr marL="502920" indent="-457200">
              <a:buFont typeface="+mj-lt"/>
              <a:buAutoNum type="arabicPeriod"/>
            </a:pPr>
            <a:r>
              <a:rPr lang="en-US" sz="2200" dirty="0"/>
              <a:t>Recognize how a paradigm of </a:t>
            </a:r>
            <a:r>
              <a:rPr lang="en-US" sz="2200" b="1" dirty="0"/>
              <a:t>improved data collection </a:t>
            </a:r>
            <a:r>
              <a:rPr lang="en-US" sz="2200" dirty="0"/>
              <a:t>strengthens </a:t>
            </a:r>
            <a:r>
              <a:rPr lang="en-US" sz="2200" b="1" dirty="0"/>
              <a:t>grant applications</a:t>
            </a:r>
            <a:r>
              <a:rPr lang="en-US" sz="2200" dirty="0"/>
              <a:t>, provides answers to community planning bodies, illuminates </a:t>
            </a:r>
            <a:r>
              <a:rPr lang="en-US" sz="2200" b="1" dirty="0"/>
              <a:t>counterintuitive insights </a:t>
            </a:r>
            <a:r>
              <a:rPr lang="en-US" sz="2200" dirty="0"/>
              <a:t>important for the description of barriers and helps positively to influence health planning and policy recommendations</a:t>
            </a:r>
          </a:p>
          <a:p>
            <a:pPr marL="502920" indent="-457200">
              <a:buAutoNum type="arabicPeriod" startAt="2"/>
            </a:pPr>
            <a:r>
              <a:rPr lang="en-US" sz="2200" dirty="0"/>
              <a:t>Describe how to </a:t>
            </a:r>
            <a:r>
              <a:rPr lang="en-US" sz="2200" b="1" dirty="0"/>
              <a:t>adopt and adapt strategies and tools </a:t>
            </a:r>
            <a:r>
              <a:rPr lang="en-US" sz="2200" dirty="0"/>
              <a:t>to deliver web-based technology to the community and planning bodies while overcoming digital divides and perceptions of digital divides.</a:t>
            </a:r>
          </a:p>
          <a:p>
            <a:pPr marL="502920" indent="-457200">
              <a:buFont typeface="Arial" panose="020B0604020202020204" pitchFamily="34" charset="0"/>
              <a:buAutoNum type="arabicPeriod" startAt="2"/>
            </a:pPr>
            <a:r>
              <a:rPr lang="en-US" sz="22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Identify, analyze and evaluate </a:t>
            </a:r>
            <a:r>
              <a:rPr lang="en-US" sz="2200" dirty="0"/>
              <a:t>the </a:t>
            </a:r>
            <a:r>
              <a:rPr lang="en-US" sz="2200" b="1" dirty="0"/>
              <a:t>challenges and benefits </a:t>
            </a:r>
            <a:r>
              <a:rPr lang="en-US" sz="2200" dirty="0"/>
              <a:t>of an innovative program for mobile / web-based, audio-assisted, multilingual Needs Assessments and Client Satisfaction Surveys.</a:t>
            </a:r>
          </a:p>
          <a:p>
            <a:pPr marL="502920" indent="-457200">
              <a:buAutoNum type="arabicPeriod" startAt="2"/>
            </a:pPr>
            <a:endParaRPr lang="en-US" sz="2200" dirty="0"/>
          </a:p>
          <a:p>
            <a:pPr marL="45720" indent="0">
              <a:buNone/>
            </a:pPr>
            <a:r>
              <a:rPr lang="en-US" sz="2200" dirty="0"/>
              <a:t> </a:t>
            </a:r>
          </a:p>
          <a:p>
            <a:endParaRPr lang="en-US" sz="2200" dirty="0"/>
          </a:p>
        </p:txBody>
      </p:sp>
    </p:spTree>
    <p:extLst>
      <p:ext uri="{BB962C8B-B14F-4D97-AF65-F5344CB8AC3E}">
        <p14:creationId xmlns:p14="http://schemas.microsoft.com/office/powerpoint/2010/main" val="1903882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107" y="2315371"/>
            <a:ext cx="8261493" cy="880412"/>
          </a:xfrm>
        </p:spPr>
        <p:txBody>
          <a:bodyPr>
            <a:normAutofit fontScale="90000"/>
          </a:bodyPr>
          <a:lstStyle/>
          <a:p>
            <a:pPr algn="ctr"/>
            <a:r>
              <a:rPr lang="en-US" dirty="0" smtClean="0"/>
              <a:t>Innovative Use of Inexpensive Netbooks</a:t>
            </a:r>
            <a:endParaRPr lang="en-US" dirty="0"/>
          </a:p>
        </p:txBody>
      </p:sp>
    </p:spTree>
    <p:extLst>
      <p:ext uri="{BB962C8B-B14F-4D97-AF65-F5344CB8AC3E}">
        <p14:creationId xmlns:p14="http://schemas.microsoft.com/office/powerpoint/2010/main" val="89535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2400" dirty="0"/>
              <a:t>Before </a:t>
            </a:r>
            <a:br>
              <a:rPr lang="en-US" sz="2400" dirty="0"/>
            </a:br>
            <a:r>
              <a:rPr lang="en-US" sz="2400" dirty="0"/>
              <a:t>Netbooks and </a:t>
            </a:r>
            <a:r>
              <a:rPr lang="en-US" sz="2400" dirty="0" err="1"/>
              <a:t>eCOMPAS</a:t>
            </a:r>
            <a:r>
              <a:rPr lang="en-US" sz="2400" dirty="0"/>
              <a:t> </a:t>
            </a:r>
          </a:p>
        </p:txBody>
      </p:sp>
      <p:sp>
        <p:nvSpPr>
          <p:cNvPr id="75779" name="Rectangle 3"/>
          <p:cNvSpPr>
            <a:spLocks noGrp="1" noChangeArrowheads="1"/>
          </p:cNvSpPr>
          <p:nvPr>
            <p:ph type="body" idx="1"/>
          </p:nvPr>
        </p:nvSpPr>
        <p:spPr/>
        <p:txBody>
          <a:bodyPr/>
          <a:lstStyle/>
          <a:p>
            <a:pPr>
              <a:buFont typeface="Arial" charset="0"/>
              <a:buNone/>
              <a:defRPr/>
            </a:pPr>
            <a:endParaRPr lang="en-US" sz="1050" dirty="0">
              <a:solidFill>
                <a:schemeClr val="bg1"/>
              </a:solidFill>
            </a:endParaRPr>
          </a:p>
          <a:p>
            <a:pPr>
              <a:buFontTx/>
              <a:buNone/>
              <a:defRPr/>
            </a:pPr>
            <a:endParaRPr lang="en-US" sz="2000" b="1" dirty="0">
              <a:solidFill>
                <a:schemeClr val="bg1"/>
              </a:solidFill>
            </a:endParaRPr>
          </a:p>
        </p:txBody>
      </p:sp>
      <p:pic>
        <p:nvPicPr>
          <p:cNvPr id="36868" name="Picture 2" title="Researcher interviewing Consumer with Paper Instru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5864" y="1371600"/>
            <a:ext cx="20399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title="Researcher interviewing Consumer with Paper Instru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5864" y="2057400"/>
            <a:ext cx="20399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2" title="Researcher interviewing Consumer with Paper Instru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5864" y="2743200"/>
            <a:ext cx="20399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2" title="Researcher interviewing Consumer with Paper Instru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5864" y="3429000"/>
            <a:ext cx="20399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6934200" y="228600"/>
            <a:ext cx="2819400" cy="1143000"/>
          </a:xfrm>
          <a:prstGeom prst="rect">
            <a:avLst/>
          </a:prstGeom>
          <a:noFill/>
          <a:ln w="9525">
            <a:noFill/>
            <a:miter lim="800000"/>
            <a:headEnd/>
            <a:tailEnd/>
          </a:ln>
        </p:spPr>
        <p:txBody>
          <a:bodyPr anchor="ctr"/>
          <a:lstStyle/>
          <a:p>
            <a:pPr algn="ctr" eaLnBrk="0" hangingPunct="0">
              <a:defRPr/>
            </a:pPr>
            <a:r>
              <a:rPr lang="en-US" sz="2400" kern="0" dirty="0">
                <a:solidFill>
                  <a:srgbClr val="095895"/>
                </a:solidFill>
                <a:latin typeface="+mj-lt"/>
                <a:ea typeface="+mj-ea"/>
                <a:cs typeface="+mj-cs"/>
              </a:rPr>
              <a:t>After </a:t>
            </a:r>
          </a:p>
          <a:p>
            <a:pPr algn="ctr" eaLnBrk="0" hangingPunct="0">
              <a:defRPr/>
            </a:pPr>
            <a:r>
              <a:rPr lang="en-US" sz="2400" kern="0" dirty="0" err="1">
                <a:solidFill>
                  <a:srgbClr val="095895"/>
                </a:solidFill>
                <a:latin typeface="+mj-lt"/>
                <a:ea typeface="+mj-ea"/>
                <a:cs typeface="+mj-cs"/>
              </a:rPr>
              <a:t>Netbooks</a:t>
            </a:r>
            <a:r>
              <a:rPr lang="en-US" sz="2400" kern="0" dirty="0">
                <a:solidFill>
                  <a:srgbClr val="095895"/>
                </a:solidFill>
                <a:latin typeface="+mj-lt"/>
                <a:ea typeface="+mj-ea"/>
                <a:cs typeface="+mj-cs"/>
              </a:rPr>
              <a:t> and eCOMPAS </a:t>
            </a:r>
          </a:p>
        </p:txBody>
      </p:sp>
      <p:pic>
        <p:nvPicPr>
          <p:cNvPr id="14" name="Picture 3" title="Open Lap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4814" y="1757364"/>
            <a:ext cx="1093787"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title="Open Lapt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4814" y="3128964"/>
            <a:ext cx="1093787"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15"/>
          <p:cNvSpPr>
            <a:spLocks noChangeArrowheads="1"/>
          </p:cNvSpPr>
          <p:nvPr/>
        </p:nvSpPr>
        <p:spPr bwMode="auto">
          <a:xfrm>
            <a:off x="2057400" y="4854576"/>
            <a:ext cx="2895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095895"/>
                </a:solidFill>
              </a:rPr>
              <a:t>2003: Survey required </a:t>
            </a:r>
          </a:p>
          <a:p>
            <a:r>
              <a:rPr lang="en-US" dirty="0">
                <a:solidFill>
                  <a:srgbClr val="095895"/>
                </a:solidFill>
              </a:rPr>
              <a:t>6 interviewers to conduct </a:t>
            </a:r>
          </a:p>
          <a:p>
            <a:r>
              <a:rPr lang="en-US" dirty="0">
                <a:solidFill>
                  <a:srgbClr val="095895"/>
                </a:solidFill>
              </a:rPr>
              <a:t>face-to-face interviews</a:t>
            </a:r>
          </a:p>
        </p:txBody>
      </p:sp>
      <p:sp>
        <p:nvSpPr>
          <p:cNvPr id="19" name="Rectangle 18"/>
          <p:cNvSpPr>
            <a:spLocks noChangeArrowheads="1"/>
          </p:cNvSpPr>
          <p:nvPr/>
        </p:nvSpPr>
        <p:spPr bwMode="auto">
          <a:xfrm>
            <a:off x="6721739" y="3994481"/>
            <a:ext cx="4038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095895"/>
                </a:solidFill>
              </a:rPr>
              <a:t>2010: Majority of respondents (69%) did so from a private/public </a:t>
            </a:r>
            <a:r>
              <a:rPr lang="en-US" dirty="0" smtClean="0">
                <a:solidFill>
                  <a:srgbClr val="095895"/>
                </a:solidFill>
              </a:rPr>
              <a:t>computer</a:t>
            </a:r>
            <a:r>
              <a:rPr lang="en-US" dirty="0" smtClean="0">
                <a:solidFill>
                  <a:schemeClr val="bg1"/>
                </a:solidFill>
              </a:rPr>
              <a:t>.</a:t>
            </a:r>
            <a:endParaRPr lang="en-US" dirty="0">
              <a:solidFill>
                <a:schemeClr val="bg1"/>
              </a:solidFill>
            </a:endParaRPr>
          </a:p>
          <a:p>
            <a:endParaRPr lang="en-US" dirty="0">
              <a:solidFill>
                <a:schemeClr val="bg1"/>
              </a:solidFill>
            </a:endParaRPr>
          </a:p>
          <a:p>
            <a:r>
              <a:rPr lang="en-US" dirty="0">
                <a:solidFill>
                  <a:srgbClr val="095895"/>
                </a:solidFill>
              </a:rPr>
              <a:t>The remaining 21%  participated in a session led by one of six volunteer consumer ambassadors</a:t>
            </a:r>
          </a:p>
        </p:txBody>
      </p:sp>
      <p:pic>
        <p:nvPicPr>
          <p:cNvPr id="1028" name="Picture 4" title="Consumer takling electronic instrum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9600" y="2438401"/>
            <a:ext cx="2147888"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494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1000"/>
                                        <p:tgtEl>
                                          <p:spTgt spid="102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p:txBody>
          <a:bodyPr/>
          <a:lstStyle/>
          <a:p>
            <a:pPr>
              <a:buFont typeface="Arial" charset="0"/>
              <a:buNone/>
              <a:defRPr/>
            </a:pPr>
            <a:endParaRPr lang="en-US" sz="1050" dirty="0">
              <a:solidFill>
                <a:schemeClr val="bg1"/>
              </a:solidFill>
            </a:endParaRPr>
          </a:p>
          <a:p>
            <a:pPr>
              <a:buFontTx/>
              <a:buNone/>
              <a:defRPr/>
            </a:pPr>
            <a:endParaRPr lang="en-US" sz="2000" b="1" dirty="0">
              <a:solidFill>
                <a:schemeClr val="bg1"/>
              </a:solidFill>
            </a:endParaRPr>
          </a:p>
        </p:txBody>
      </p:sp>
      <p:pic>
        <p:nvPicPr>
          <p:cNvPr id="37891" name="Picture 7" title="Open Lap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0525" y="1752600"/>
            <a:ext cx="109378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8" title="Open Lap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525" y="3124200"/>
            <a:ext cx="109378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9" title="Consumer taking electronic instru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5314" y="2433638"/>
            <a:ext cx="2147887"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ChangeArrowheads="1"/>
          </p:cNvSpPr>
          <p:nvPr/>
        </p:nvSpPr>
        <p:spPr bwMode="auto">
          <a:xfrm>
            <a:off x="1981200" y="1371600"/>
            <a:ext cx="4343400" cy="4953000"/>
          </a:xfrm>
          <a:prstGeom prst="rect">
            <a:avLst/>
          </a:prstGeom>
          <a:noFill/>
          <a:ln w="9525">
            <a:noFill/>
            <a:miter lim="800000"/>
            <a:headEnd/>
            <a:tailEnd/>
          </a:ln>
        </p:spPr>
        <p:txBody>
          <a:bodyPr/>
          <a:lstStyle/>
          <a:p>
            <a:pPr marL="342900" indent="-342900" eaLnBrk="0" hangingPunct="0">
              <a:spcBef>
                <a:spcPct val="20000"/>
              </a:spcBef>
              <a:defRPr/>
            </a:pPr>
            <a:r>
              <a:rPr lang="en-US" sz="2800" b="1" kern="0" dirty="0">
                <a:solidFill>
                  <a:srgbClr val="095895"/>
                </a:solidFill>
              </a:rPr>
              <a:t>Unanticipated Benefit:</a:t>
            </a:r>
          </a:p>
          <a:p>
            <a:pPr marL="342900" indent="-342900" eaLnBrk="0" hangingPunct="0">
              <a:spcBef>
                <a:spcPct val="20000"/>
              </a:spcBef>
              <a:defRPr/>
            </a:pPr>
            <a:endParaRPr lang="en-US" sz="2800" b="1" kern="0" dirty="0">
              <a:solidFill>
                <a:srgbClr val="095895"/>
              </a:solidFill>
            </a:endParaRPr>
          </a:p>
          <a:p>
            <a:pPr eaLnBrk="0" hangingPunct="0">
              <a:spcBef>
                <a:spcPct val="20000"/>
              </a:spcBef>
              <a:defRPr/>
            </a:pPr>
            <a:r>
              <a:rPr lang="en-US" sz="2000" kern="0" dirty="0">
                <a:solidFill>
                  <a:srgbClr val="095895"/>
                </a:solidFill>
              </a:rPr>
              <a:t>Needed to do translation only once on the web.</a:t>
            </a:r>
          </a:p>
          <a:p>
            <a:pPr marL="342900" indent="-342900" eaLnBrk="0" hangingPunct="0">
              <a:spcBef>
                <a:spcPct val="20000"/>
              </a:spcBef>
              <a:defRPr/>
            </a:pPr>
            <a:endParaRPr lang="en-US" sz="2000" kern="0" dirty="0">
              <a:solidFill>
                <a:srgbClr val="095895"/>
              </a:solidFill>
            </a:endParaRPr>
          </a:p>
          <a:p>
            <a:pPr eaLnBrk="0" hangingPunct="0">
              <a:spcBef>
                <a:spcPct val="20000"/>
              </a:spcBef>
              <a:defRPr/>
            </a:pPr>
            <a:r>
              <a:rPr lang="en-US" sz="2000" kern="0" dirty="0">
                <a:solidFill>
                  <a:srgbClr val="095895"/>
                </a:solidFill>
              </a:rPr>
              <a:t>Instead of needing a translator for each consumer who needed it.</a:t>
            </a:r>
          </a:p>
        </p:txBody>
      </p:sp>
    </p:spTree>
    <p:extLst>
      <p:ext uri="{BB962C8B-B14F-4D97-AF65-F5344CB8AC3E}">
        <p14:creationId xmlns:p14="http://schemas.microsoft.com/office/powerpoint/2010/main" val="25687878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MHSPC Cost Savings Analysis</a:t>
            </a:r>
            <a:endParaRPr lang="en-US" dirty="0"/>
          </a:p>
        </p:txBody>
      </p:sp>
      <p:graphicFrame>
        <p:nvGraphicFramePr>
          <p:cNvPr id="6" name="Chart 5"/>
          <p:cNvGraphicFramePr/>
          <p:nvPr>
            <p:extLst/>
          </p:nvPr>
        </p:nvGraphicFramePr>
        <p:xfrm>
          <a:off x="3082852" y="1614633"/>
          <a:ext cx="6096000" cy="36449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6489700" y="2343150"/>
            <a:ext cx="2590800" cy="990600"/>
          </a:xfrm>
          <a:prstGeom prst="rect">
            <a:avLst/>
          </a:prstGeom>
          <a:solidFill>
            <a:schemeClr val="tx1">
              <a:lumMod val="65000"/>
              <a:lumOff val="35000"/>
            </a:schemeClr>
          </a:solidFill>
        </p:spPr>
        <p:txBody>
          <a:bodyPr tIns="91440" bIns="9144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600" b="1" dirty="0">
                <a:solidFill>
                  <a:prstClr val="white"/>
                </a:solidFill>
              </a:rPr>
              <a:t>&gt; 64% Cost Savings Using </a:t>
            </a:r>
          </a:p>
          <a:p>
            <a:pPr algn="ctr">
              <a:defRPr/>
            </a:pPr>
            <a:r>
              <a:rPr lang="en-US" sz="1600" b="1" dirty="0">
                <a:solidFill>
                  <a:prstClr val="white"/>
                </a:solidFill>
              </a:rPr>
              <a:t>Web (e2Community)</a:t>
            </a:r>
          </a:p>
        </p:txBody>
      </p:sp>
    </p:spTree>
    <p:extLst>
      <p:ext uri="{BB962C8B-B14F-4D97-AF65-F5344CB8AC3E}">
        <p14:creationId xmlns:p14="http://schemas.microsoft.com/office/powerpoint/2010/main" val="212800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Case Study: African-Born Population</a:t>
            </a:r>
            <a:endParaRPr lang="en-US" b="0" dirty="0"/>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smtClean="0"/>
              <a:t>Minnesota has 9</a:t>
            </a:r>
            <a:r>
              <a:rPr lang="en-US" baseline="30000" dirty="0" smtClean="0"/>
              <a:t>th</a:t>
            </a:r>
            <a:r>
              <a:rPr lang="en-US" dirty="0" smtClean="0"/>
              <a:t> largest African-born population of all states.</a:t>
            </a:r>
          </a:p>
          <a:p>
            <a:pPr marL="685800" lvl="1" indent="-342900">
              <a:buFont typeface="Arial" panose="020B0604020202020204" pitchFamily="34" charset="0"/>
              <a:buChar char="•"/>
            </a:pPr>
            <a:r>
              <a:rPr lang="en-US" dirty="0" smtClean="0"/>
              <a:t>EPI 2003: 263 / 4331, or 6% of total population.</a:t>
            </a:r>
            <a:br>
              <a:rPr lang="en-US" dirty="0" smtClean="0"/>
            </a:br>
            <a:endParaRPr lang="en-US" dirty="0" smtClean="0"/>
          </a:p>
          <a:p>
            <a:pPr marL="342900" indent="-342900">
              <a:buFont typeface="Arial" panose="020B0604020202020204" pitchFamily="34" charset="0"/>
              <a:buChar char="•"/>
            </a:pPr>
            <a:r>
              <a:rPr lang="en-US" dirty="0" smtClean="0"/>
              <a:t>Language barriers:</a:t>
            </a:r>
          </a:p>
          <a:p>
            <a:pPr marL="685800" lvl="1" indent="-342900">
              <a:buFont typeface="Arial" panose="020B0604020202020204" pitchFamily="34" charset="0"/>
              <a:buChar char="•"/>
            </a:pPr>
            <a:r>
              <a:rPr lang="en-US" dirty="0" smtClean="0"/>
              <a:t>Many different languages spoken.</a:t>
            </a:r>
          </a:p>
          <a:p>
            <a:pPr marL="685800" lvl="1" indent="-342900">
              <a:buFont typeface="Arial" panose="020B0604020202020204" pitchFamily="34" charset="0"/>
              <a:buChar char="•"/>
            </a:pPr>
            <a:r>
              <a:rPr lang="en-US" dirty="0" smtClean="0"/>
              <a:t>Interpreters must come from the communities PLWHA do.</a:t>
            </a:r>
            <a:br>
              <a:rPr lang="en-US" dirty="0" smtClean="0"/>
            </a:br>
            <a:endParaRPr lang="en-US" dirty="0" smtClean="0"/>
          </a:p>
          <a:p>
            <a:pPr marL="342900" indent="-342900">
              <a:buFont typeface="Arial" panose="020B0604020202020204" pitchFamily="34" charset="0"/>
              <a:buChar char="•"/>
            </a:pPr>
            <a:r>
              <a:rPr lang="en-US" dirty="0" smtClean="0"/>
              <a:t>Stigma barriers:</a:t>
            </a:r>
          </a:p>
          <a:p>
            <a:pPr marL="685800" lvl="1" indent="-342900">
              <a:buFont typeface="Arial" panose="020B0604020202020204" pitchFamily="34" charset="0"/>
              <a:buChar char="•"/>
            </a:pPr>
            <a:r>
              <a:rPr lang="en-US" dirty="0" smtClean="0"/>
              <a:t>African-born PLWHA are often highly stigmatized in their communities.</a:t>
            </a:r>
          </a:p>
          <a:p>
            <a:pPr marL="685800" lvl="1" indent="-342900">
              <a:buFont typeface="Arial" panose="020B0604020202020204" pitchFamily="34" charset="0"/>
              <a:buChar char="•"/>
            </a:pPr>
            <a:r>
              <a:rPr lang="en-US" dirty="0" smtClean="0"/>
              <a:t>If consumers assume interpreters will stigmatize them, why would they take the survey?</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8894750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How are Interpreters Seen by Clients?</a:t>
            </a:r>
          </a:p>
        </p:txBody>
      </p:sp>
      <p:pic>
        <p:nvPicPr>
          <p:cNvPr id="4" name="Picture 3" descr="Intimidating!" title="Judge in a court roo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8052" y="914400"/>
            <a:ext cx="6705600" cy="5029200"/>
          </a:xfrm>
          <a:prstGeom prst="rect">
            <a:avLst/>
          </a:prstGeom>
        </p:spPr>
      </p:pic>
    </p:spTree>
    <p:extLst>
      <p:ext uri="{BB962C8B-B14F-4D97-AF65-F5344CB8AC3E}">
        <p14:creationId xmlns:p14="http://schemas.microsoft.com/office/powerpoint/2010/main" val="24665836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Case Study: African-Born Population</a:t>
            </a:r>
          </a:p>
        </p:txBody>
      </p:sp>
      <p:graphicFrame>
        <p:nvGraphicFramePr>
          <p:cNvPr id="6" name="Chart 5"/>
          <p:cNvGraphicFramePr/>
          <p:nvPr>
            <p:extLst/>
          </p:nvPr>
        </p:nvGraphicFramePr>
        <p:xfrm>
          <a:off x="3048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699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fade">
                                      <p:cBhvr>
                                        <p:cTn id="12" dur="500"/>
                                        <p:tgtEl>
                                          <p:spTgt spid="6">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fade">
                                      <p:cBhvr>
                                        <p:cTn id="17" dur="500"/>
                                        <p:tgtEl>
                                          <p:spTgt spid="6">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fade">
                                      <p:cBhvr>
                                        <p:cTn id="22" dur="500"/>
                                        <p:tgtEl>
                                          <p:spTgt spid="6">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Study: African-Born Population</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smtClean="0"/>
              <a:t>Results: response rate for African-born population higher in e2Community than with paper-based interviews.</a:t>
            </a:r>
            <a:br>
              <a:rPr lang="en-US" dirty="0" smtClean="0"/>
            </a:br>
            <a:endParaRPr lang="en-US" dirty="0" smtClean="0"/>
          </a:p>
          <a:p>
            <a:pPr marL="342900" indent="-342900">
              <a:buFont typeface="Arial" panose="020B0604020202020204" pitchFamily="34" charset="0"/>
              <a:buChar char="•"/>
            </a:pPr>
            <a:r>
              <a:rPr lang="en-US" dirty="0" smtClean="0"/>
              <a:t>Increase in response rate between first and second e2Community wave.</a:t>
            </a:r>
            <a:br>
              <a:rPr lang="en-US" dirty="0" smtClean="0"/>
            </a:br>
            <a:endParaRPr lang="en-US" dirty="0" smtClean="0"/>
          </a:p>
          <a:p>
            <a:pPr marL="342900" indent="-342900">
              <a:buFont typeface="Arial" panose="020B0604020202020204" pitchFamily="34" charset="0"/>
              <a:buChar char="•"/>
            </a:pPr>
            <a:r>
              <a:rPr lang="en-US" dirty="0" smtClean="0"/>
              <a:t>Recipient can monitor response rate per agency with on-board instant reporting.</a:t>
            </a:r>
          </a:p>
          <a:p>
            <a:pPr marL="685800" lvl="1" indent="-342900">
              <a:buFont typeface="Arial" panose="020B0604020202020204" pitchFamily="34" charset="0"/>
              <a:buChar char="•"/>
            </a:pPr>
            <a:r>
              <a:rPr lang="en-US" dirty="0" smtClean="0"/>
              <a:t>Address and adjust outreach in poorly-performing agencies during the survey wave.</a:t>
            </a:r>
          </a:p>
          <a:p>
            <a:pPr marL="685800" lvl="1" indent="-342900">
              <a:buFont typeface="Arial" panose="020B0604020202020204" pitchFamily="34" charset="0"/>
              <a:buChar char="•"/>
            </a:pPr>
            <a:endParaRPr lang="en-US" dirty="0" smtClean="0"/>
          </a:p>
          <a:p>
            <a:pPr marL="685800" lvl="1" indent="-342900">
              <a:buFont typeface="Arial" panose="020B0604020202020204" pitchFamily="34" charset="0"/>
              <a:buChar char="•"/>
            </a:pPr>
            <a:endParaRPr lang="en-US" dirty="0" smtClean="0"/>
          </a:p>
          <a:p>
            <a:pPr marL="685800"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177572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Case Study: Stigma Affecting Response Rate</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a:t>Stigma issue not as pronounced with e2Commnity.</a:t>
            </a:r>
          </a:p>
          <a:p>
            <a:pPr marL="685800" lvl="1" indent="-342900">
              <a:buFont typeface="Arial" panose="020B0604020202020204" pitchFamily="34" charset="0"/>
              <a:buChar char="•"/>
            </a:pPr>
            <a:r>
              <a:rPr lang="en-US" dirty="0"/>
              <a:t>No interpreter.</a:t>
            </a:r>
          </a:p>
          <a:p>
            <a:pPr marL="685800" lvl="1" indent="-342900">
              <a:buFont typeface="Arial" panose="020B0604020202020204" pitchFamily="34" charset="0"/>
              <a:buChar char="•"/>
            </a:pPr>
            <a:r>
              <a:rPr lang="en-US" dirty="0"/>
              <a:t>Can take survey from comfort of own </a:t>
            </a:r>
            <a:r>
              <a:rPr lang="en-US" dirty="0" smtClean="0"/>
              <a:t>home.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Idea </a:t>
            </a:r>
            <a:r>
              <a:rPr lang="en-US" dirty="0"/>
              <a:t>for targeted outreach: translate survey to needed languages and use e2Community audio assisted survey!</a:t>
            </a:r>
          </a:p>
          <a:p>
            <a:endParaRPr lang="en-US" dirty="0"/>
          </a:p>
        </p:txBody>
      </p:sp>
    </p:spTree>
    <p:extLst>
      <p:ext uri="{BB962C8B-B14F-4D97-AF65-F5344CB8AC3E}">
        <p14:creationId xmlns:p14="http://schemas.microsoft.com/office/powerpoint/2010/main" val="25611219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Lessons Learned</a:t>
            </a:r>
            <a:endParaRPr lang="en-US" b="0" dirty="0"/>
          </a:p>
        </p:txBody>
      </p:sp>
      <p:sp>
        <p:nvSpPr>
          <p:cNvPr id="3" name="Text Placeholder 2"/>
          <p:cNvSpPr>
            <a:spLocks noGrp="1"/>
          </p:cNvSpPr>
          <p:nvPr>
            <p:ph type="body" idx="1"/>
          </p:nvPr>
        </p:nvSpPr>
        <p:spPr/>
        <p:txBody>
          <a:bodyPr>
            <a:normAutofit lnSpcReduction="10000"/>
          </a:bodyPr>
          <a:lstStyle/>
          <a:p>
            <a:pPr marL="609600" indent="-609600">
              <a:buFontTx/>
              <a:buAutoNum type="arabicPeriod"/>
            </a:pPr>
            <a:r>
              <a:rPr lang="en-US" dirty="0">
                <a:solidFill>
                  <a:schemeClr val="tx1">
                    <a:lumMod val="95000"/>
                    <a:lumOff val="5000"/>
                  </a:schemeClr>
                </a:solidFill>
              </a:rPr>
              <a:t>Networking and collaborating with colleagues is a rewarding experience.</a:t>
            </a:r>
          </a:p>
          <a:p>
            <a:pPr marL="609600" indent="-609600">
              <a:buFontTx/>
              <a:buAutoNum type="arabicPeriod"/>
            </a:pPr>
            <a:endParaRPr lang="en-US" dirty="0">
              <a:solidFill>
                <a:schemeClr val="tx1">
                  <a:lumMod val="95000"/>
                  <a:lumOff val="5000"/>
                </a:schemeClr>
              </a:solidFill>
            </a:endParaRPr>
          </a:p>
          <a:p>
            <a:pPr marL="609600" indent="-609600">
              <a:buFontTx/>
              <a:buAutoNum type="arabicPeriod"/>
            </a:pPr>
            <a:r>
              <a:rPr lang="en-US" dirty="0">
                <a:solidFill>
                  <a:schemeClr val="tx1">
                    <a:lumMod val="95000"/>
                    <a:lumOff val="5000"/>
                  </a:schemeClr>
                </a:solidFill>
              </a:rPr>
              <a:t>User friendly systems make the world of difference and the e2 Web Survey system is very easy to use.</a:t>
            </a:r>
          </a:p>
          <a:p>
            <a:pPr marL="609600" indent="-609600">
              <a:buFontTx/>
              <a:buAutoNum type="arabicPeriod"/>
            </a:pPr>
            <a:endParaRPr lang="en-US" dirty="0">
              <a:solidFill>
                <a:schemeClr val="tx1">
                  <a:lumMod val="95000"/>
                  <a:lumOff val="5000"/>
                </a:schemeClr>
              </a:solidFill>
            </a:endParaRPr>
          </a:p>
          <a:p>
            <a:pPr marL="609600" indent="-609600">
              <a:buFontTx/>
              <a:buAutoNum type="arabicPeriod"/>
            </a:pPr>
            <a:r>
              <a:rPr lang="en-US" dirty="0">
                <a:solidFill>
                  <a:schemeClr val="tx1">
                    <a:lumMod val="95000"/>
                    <a:lumOff val="5000"/>
                  </a:schemeClr>
                </a:solidFill>
              </a:rPr>
              <a:t>It’s important to work with a technology partner who can work well with others and who are “user friendly” and not too techie for us.</a:t>
            </a:r>
          </a:p>
          <a:p>
            <a:pPr marL="609600" indent="-609600">
              <a:buFontTx/>
              <a:buAutoNum type="arabicPeriod"/>
            </a:pPr>
            <a:endParaRPr lang="en-US" dirty="0">
              <a:solidFill>
                <a:schemeClr val="tx1">
                  <a:lumMod val="95000"/>
                  <a:lumOff val="5000"/>
                </a:schemeClr>
              </a:solidFill>
            </a:endParaRPr>
          </a:p>
          <a:p>
            <a:pPr marL="609600" indent="-609600">
              <a:buFontTx/>
              <a:buAutoNum type="arabicPeriod"/>
            </a:pPr>
            <a:r>
              <a:rPr lang="en-US" dirty="0">
                <a:solidFill>
                  <a:schemeClr val="tx1">
                    <a:lumMod val="95000"/>
                    <a:lumOff val="5000"/>
                  </a:schemeClr>
                </a:solidFill>
              </a:rPr>
              <a:t>Target your outreach to hard to reach populations early on to increase success.</a:t>
            </a:r>
          </a:p>
          <a:p>
            <a:pPr marL="609600" indent="-609600">
              <a:buFontTx/>
              <a:buAutoNum type="arabicPeriod"/>
            </a:pPr>
            <a:endParaRPr lang="en-US" dirty="0">
              <a:solidFill>
                <a:schemeClr val="tx1">
                  <a:lumMod val="95000"/>
                  <a:lumOff val="5000"/>
                </a:schemeClr>
              </a:solidFill>
            </a:endParaRPr>
          </a:p>
          <a:p>
            <a:pPr marL="609600" indent="-609600">
              <a:buFontTx/>
              <a:buAutoNum type="arabicPeriod"/>
            </a:pPr>
            <a:r>
              <a:rPr lang="en-US" dirty="0">
                <a:solidFill>
                  <a:schemeClr val="tx1">
                    <a:lumMod val="95000"/>
                    <a:lumOff val="5000"/>
                  </a:schemeClr>
                </a:solidFill>
              </a:rPr>
              <a:t> </a:t>
            </a:r>
          </a:p>
          <a:p>
            <a:endParaRPr lang="en-US" dirty="0">
              <a:solidFill>
                <a:schemeClr val="tx1">
                  <a:lumMod val="95000"/>
                  <a:lumOff val="5000"/>
                </a:schemeClr>
              </a:solidFill>
            </a:endParaRPr>
          </a:p>
        </p:txBody>
      </p:sp>
      <p:sp>
        <p:nvSpPr>
          <p:cNvPr id="4" name="Rectangle 5"/>
          <p:cNvSpPr>
            <a:spLocks noChangeArrowheads="1"/>
          </p:cNvSpPr>
          <p:nvPr/>
        </p:nvSpPr>
        <p:spPr bwMode="auto">
          <a:xfrm>
            <a:off x="2692400" y="5105400"/>
            <a:ext cx="2743200" cy="457200"/>
          </a:xfrm>
          <a:prstGeom prst="rect">
            <a:avLst/>
          </a:prstGeom>
          <a:solidFill>
            <a:schemeClr val="tx1"/>
          </a:solidFill>
          <a:ln w="9525">
            <a:solidFill>
              <a:schemeClr val="bg1"/>
            </a:solidFill>
            <a:miter lim="800000"/>
            <a:headEnd/>
            <a:tailEnd/>
          </a:ln>
        </p:spPr>
        <p:txBody>
          <a:bodyPr wrap="none" anchor="ctr"/>
          <a:lstStyle/>
          <a:p>
            <a:endParaRPr lang="en-US">
              <a:solidFill>
                <a:srgbClr val="000000"/>
              </a:solidFill>
            </a:endParaRPr>
          </a:p>
        </p:txBody>
      </p:sp>
      <p:sp>
        <p:nvSpPr>
          <p:cNvPr id="5" name="Text Box 6"/>
          <p:cNvSpPr txBox="1">
            <a:spLocks noChangeArrowheads="1"/>
          </p:cNvSpPr>
          <p:nvPr/>
        </p:nvSpPr>
        <p:spPr bwMode="auto">
          <a:xfrm>
            <a:off x="5257800" y="5118101"/>
            <a:ext cx="3352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dirty="0">
                <a:solidFill>
                  <a:prstClr val="black">
                    <a:lumMod val="95000"/>
                    <a:lumOff val="5000"/>
                  </a:prstClr>
                </a:solidFill>
              </a:rPr>
              <a:t>      Think outside the box!</a:t>
            </a:r>
          </a:p>
          <a:p>
            <a:pPr eaLnBrk="1" hangingPunct="1">
              <a:spcBef>
                <a:spcPct val="50000"/>
              </a:spcBef>
            </a:pPr>
            <a:endParaRPr lang="en-US" dirty="0">
              <a:solidFill>
                <a:prstClr val="black">
                  <a:lumMod val="95000"/>
                  <a:lumOff val="5000"/>
                </a:prstClr>
              </a:solidFill>
            </a:endParaRPr>
          </a:p>
        </p:txBody>
      </p:sp>
    </p:spTree>
    <p:extLst>
      <p:ext uri="{BB962C8B-B14F-4D97-AF65-F5344CB8AC3E}">
        <p14:creationId xmlns:p14="http://schemas.microsoft.com/office/powerpoint/2010/main" val="169680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iterate type="lt">
                                    <p:tmPct val="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dirty="0">
                <a:solidFill>
                  <a:srgbClr val="095895"/>
                </a:solidFill>
              </a:rPr>
              <a:t>Obtaining CME/CE Credit</a:t>
            </a:r>
          </a:p>
        </p:txBody>
      </p:sp>
      <p:sp>
        <p:nvSpPr>
          <p:cNvPr id="2" name="Content Placeholder 1"/>
          <p:cNvSpPr>
            <a:spLocks noGrp="1"/>
          </p:cNvSpPr>
          <p:nvPr>
            <p:ph idx="1"/>
          </p:nvPr>
        </p:nvSpPr>
        <p:spPr/>
        <p:txBody>
          <a:bodyPr>
            <a:normAutofit/>
          </a:bodyPr>
          <a:lstStyle/>
          <a:p>
            <a:pPr marL="0" indent="0">
              <a:buNone/>
            </a:pPr>
            <a:r>
              <a:rPr lang="en-US" sz="3600" dirty="0"/>
              <a:t>If you would like to receive continuing education credit for this activity, please visit:</a:t>
            </a:r>
          </a:p>
          <a:p>
            <a:endParaRPr lang="en-US" dirty="0"/>
          </a:p>
          <a:p>
            <a:pPr marL="0" indent="0">
              <a:buNone/>
            </a:pPr>
            <a:r>
              <a:rPr lang="en-US" sz="4000" b="1" dirty="0">
                <a:solidFill>
                  <a:srgbClr val="D3313A"/>
                </a:solidFill>
              </a:rPr>
              <a:t>http://ryanwhite.cds.pesgce.com </a:t>
            </a:r>
          </a:p>
          <a:p>
            <a:pPr marL="0" indent="0">
              <a:buNone/>
            </a:pPr>
            <a:endParaRPr lang="en-US" dirty="0"/>
          </a:p>
          <a:p>
            <a:endParaRPr lang="en-US" dirty="0"/>
          </a:p>
        </p:txBody>
      </p:sp>
    </p:spTree>
    <p:extLst>
      <p:ext uri="{BB962C8B-B14F-4D97-AF65-F5344CB8AC3E}">
        <p14:creationId xmlns:p14="http://schemas.microsoft.com/office/powerpoint/2010/main" val="251420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Capitol building in Des Moines Iow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63500"/>
            <a:ext cx="9144000" cy="6096000"/>
          </a:xfrm>
          <a:prstGeom prst="rect">
            <a:avLst/>
          </a:prstGeom>
        </p:spPr>
      </p:pic>
      <p:sp>
        <p:nvSpPr>
          <p:cNvPr id="2" name="Title 1"/>
          <p:cNvSpPr>
            <a:spLocks noGrp="1"/>
          </p:cNvSpPr>
          <p:nvPr>
            <p:ph type="ctrTitle"/>
          </p:nvPr>
        </p:nvSpPr>
        <p:spPr>
          <a:xfrm>
            <a:off x="2209800" y="-92075"/>
            <a:ext cx="7772400" cy="1470025"/>
          </a:xfrm>
        </p:spPr>
        <p:txBody>
          <a:bodyPr/>
          <a:lstStyle/>
          <a:p>
            <a:pPr algn="ctr"/>
            <a:r>
              <a:rPr lang="en-US" dirty="0" smtClean="0">
                <a:solidFill>
                  <a:srgbClr val="095895"/>
                </a:solidFill>
              </a:rPr>
              <a:t>Des Moines, Iowa</a:t>
            </a:r>
            <a:endParaRPr lang="en-US" dirty="0">
              <a:solidFill>
                <a:srgbClr val="095895"/>
              </a:solidFill>
            </a:endParaRPr>
          </a:p>
        </p:txBody>
      </p:sp>
    </p:spTree>
    <p:extLst>
      <p:ext uri="{BB962C8B-B14F-4D97-AF65-F5344CB8AC3E}">
        <p14:creationId xmlns:p14="http://schemas.microsoft.com/office/powerpoint/2010/main" val="22043049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Previous Survey Waves	</a:t>
            </a:r>
            <a:endParaRPr lang="en-US" b="0" dirty="0"/>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smtClean="0"/>
              <a:t>All previous survey waves were done either in paper or with a non-specialized surveying tool, e.g. Survey Monkey.</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Paper-based surveys were mailed to clients, no need for interviewers.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Removing paper-survey digitization step still constituted significant time savings.</a:t>
            </a:r>
          </a:p>
          <a:p>
            <a:pPr marL="685800" lvl="1" indent="-342900">
              <a:buFont typeface="Arial" panose="020B0604020202020204" pitchFamily="34" charset="0"/>
              <a:buChar char="•"/>
            </a:pPr>
            <a:r>
              <a:rPr lang="en-US" dirty="0" smtClean="0"/>
              <a:t>Typically 120 hours of data entry required.</a:t>
            </a:r>
          </a:p>
          <a:p>
            <a:pPr marL="685800" lvl="1" indent="-342900">
              <a:buFont typeface="Arial" panose="020B0604020202020204" pitchFamily="34" charset="0"/>
              <a:buChar char="•"/>
            </a:pPr>
            <a:r>
              <a:rPr lang="en-US" dirty="0" smtClean="0"/>
              <a:t>Process is error-prone, causing further head-aches.</a:t>
            </a:r>
            <a:r>
              <a:rPr lang="en-US" dirty="0"/>
              <a:t/>
            </a:r>
            <a:br>
              <a:rPr lang="en-US" dirty="0"/>
            </a:br>
            <a:endParaRPr lang="en-US" dirty="0"/>
          </a:p>
        </p:txBody>
      </p:sp>
    </p:spTree>
    <p:extLst>
      <p:ext uri="{BB962C8B-B14F-4D97-AF65-F5344CB8AC3E}">
        <p14:creationId xmlns:p14="http://schemas.microsoft.com/office/powerpoint/2010/main" val="41568511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209800" y="3594556"/>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11188" y="1232357"/>
            <a:ext cx="3222812" cy="1661993"/>
          </a:xfrm>
          <a:prstGeom prst="rect">
            <a:avLst/>
          </a:prstGeom>
          <a:noFill/>
        </p:spPr>
        <p:txBody>
          <a:bodyPr wrap="square" rtlCol="0">
            <a:spAutoFit/>
          </a:bodyPr>
          <a:lstStyle/>
          <a:p>
            <a:r>
              <a:rPr lang="en-US" dirty="0"/>
              <a:t>2005 – Paper survey</a:t>
            </a:r>
          </a:p>
          <a:p>
            <a:pPr marL="285750" indent="-285750">
              <a:buFont typeface="Arial" panose="020B0604020202020204" pitchFamily="34" charset="0"/>
              <a:buChar char="•"/>
            </a:pPr>
            <a:r>
              <a:rPr lang="en-US" sz="1400" dirty="0"/>
              <a:t>Original survey developed</a:t>
            </a:r>
          </a:p>
          <a:p>
            <a:pPr marL="285750" indent="-285750">
              <a:buFont typeface="Arial" panose="020B0604020202020204" pitchFamily="34" charset="0"/>
              <a:buChar char="•"/>
            </a:pPr>
            <a:r>
              <a:rPr lang="en-US" sz="1400" dirty="0"/>
              <a:t>Managed by program manager</a:t>
            </a:r>
          </a:p>
          <a:p>
            <a:pPr marL="285750" indent="-285750">
              <a:buFont typeface="Arial" panose="020B0604020202020204" pitchFamily="34" charset="0"/>
              <a:buChar char="•"/>
            </a:pPr>
            <a:r>
              <a:rPr lang="en-US" sz="1400" dirty="0"/>
              <a:t>Hired consulting agency to enter raw data – took 4 weeks to receive</a:t>
            </a:r>
          </a:p>
          <a:p>
            <a:pPr marL="285750" indent="-285750">
              <a:buFont typeface="Arial" panose="020B0604020202020204" pitchFamily="34" charset="0"/>
              <a:buChar char="•"/>
            </a:pPr>
            <a:r>
              <a:rPr lang="en-US" sz="1400" dirty="0"/>
              <a:t>Data analysis conducted in Excel by program staff</a:t>
            </a:r>
          </a:p>
        </p:txBody>
      </p:sp>
      <p:sp>
        <p:nvSpPr>
          <p:cNvPr id="9" name="TextBox 8"/>
          <p:cNvSpPr txBox="1"/>
          <p:nvPr/>
        </p:nvSpPr>
        <p:spPr>
          <a:xfrm>
            <a:off x="7391400" y="4092476"/>
            <a:ext cx="3048000" cy="1877437"/>
          </a:xfrm>
          <a:prstGeom prst="rect">
            <a:avLst/>
          </a:prstGeom>
          <a:noFill/>
        </p:spPr>
        <p:txBody>
          <a:bodyPr wrap="square" rtlCol="0">
            <a:spAutoFit/>
          </a:bodyPr>
          <a:lstStyle/>
          <a:p>
            <a:r>
              <a:rPr lang="en-US" dirty="0"/>
              <a:t>2016 – Online survey</a:t>
            </a:r>
          </a:p>
          <a:p>
            <a:pPr marL="285750" indent="-285750">
              <a:buFont typeface="Arial" panose="020B0604020202020204" pitchFamily="34" charset="0"/>
              <a:buChar char="•"/>
            </a:pPr>
            <a:r>
              <a:rPr lang="en-US" sz="1400" dirty="0"/>
              <a:t>Managed by RDE Systems and temp</a:t>
            </a:r>
          </a:p>
          <a:p>
            <a:pPr marL="285750" indent="-285750">
              <a:buFont typeface="Arial" panose="020B0604020202020204" pitchFamily="34" charset="0"/>
              <a:buChar char="•"/>
            </a:pPr>
            <a:r>
              <a:rPr lang="en-US" sz="1400" dirty="0"/>
              <a:t>Data available in real-time</a:t>
            </a:r>
          </a:p>
          <a:p>
            <a:pPr marL="285750" indent="-285750">
              <a:buFont typeface="Arial" panose="020B0604020202020204" pitchFamily="34" charset="0"/>
              <a:buChar char="•"/>
            </a:pPr>
            <a:r>
              <a:rPr lang="en-US" sz="1400" dirty="0"/>
              <a:t>Data analyses conducted by RDE Systems </a:t>
            </a:r>
          </a:p>
          <a:p>
            <a:pPr marL="285750" indent="-285750">
              <a:buFont typeface="Arial" panose="020B0604020202020204" pitchFamily="34" charset="0"/>
              <a:buChar char="•"/>
            </a:pPr>
            <a:r>
              <a:rPr lang="en-US" sz="1400" dirty="0"/>
              <a:t>Other data analysis conducted by program staff</a:t>
            </a:r>
          </a:p>
        </p:txBody>
      </p:sp>
      <p:sp>
        <p:nvSpPr>
          <p:cNvPr id="10" name="TextBox 9"/>
          <p:cNvSpPr txBox="1"/>
          <p:nvPr/>
        </p:nvSpPr>
        <p:spPr>
          <a:xfrm>
            <a:off x="3572434" y="4116050"/>
            <a:ext cx="3056966" cy="1446550"/>
          </a:xfrm>
          <a:prstGeom prst="rect">
            <a:avLst/>
          </a:prstGeom>
          <a:noFill/>
        </p:spPr>
        <p:txBody>
          <a:bodyPr wrap="square" rtlCol="0">
            <a:spAutoFit/>
          </a:bodyPr>
          <a:lstStyle/>
          <a:p>
            <a:r>
              <a:rPr lang="en-US" dirty="0"/>
              <a:t>2008 – Paper survey</a:t>
            </a:r>
          </a:p>
          <a:p>
            <a:pPr marL="285750" indent="-285750">
              <a:buFont typeface="Arial" panose="020B0604020202020204" pitchFamily="34" charset="0"/>
              <a:buChar char="•"/>
            </a:pPr>
            <a:r>
              <a:rPr lang="en-US" sz="1400" dirty="0"/>
              <a:t>Managed by intern/temp</a:t>
            </a:r>
          </a:p>
          <a:p>
            <a:pPr marL="285750" indent="-285750">
              <a:buFont typeface="Arial" panose="020B0604020202020204" pitchFamily="34" charset="0"/>
              <a:buChar char="•"/>
            </a:pPr>
            <a:r>
              <a:rPr lang="en-US" sz="1400" dirty="0"/>
              <a:t>Hired consulting agency to enter raw data – took 4 weeks to receive</a:t>
            </a:r>
          </a:p>
          <a:p>
            <a:pPr marL="285750" indent="-285750">
              <a:buFont typeface="Arial" panose="020B0604020202020204" pitchFamily="34" charset="0"/>
              <a:buChar char="•"/>
            </a:pPr>
            <a:r>
              <a:rPr lang="en-US" sz="1400" dirty="0"/>
              <a:t>Data analysis conducted in Excel by contractor</a:t>
            </a:r>
          </a:p>
        </p:txBody>
      </p:sp>
      <p:sp>
        <p:nvSpPr>
          <p:cNvPr id="11" name="TextBox 10"/>
          <p:cNvSpPr txBox="1"/>
          <p:nvPr/>
        </p:nvSpPr>
        <p:spPr>
          <a:xfrm>
            <a:off x="5486400" y="1232357"/>
            <a:ext cx="3276600" cy="1877437"/>
          </a:xfrm>
          <a:prstGeom prst="rect">
            <a:avLst/>
          </a:prstGeom>
          <a:noFill/>
        </p:spPr>
        <p:txBody>
          <a:bodyPr wrap="square" rtlCol="0">
            <a:spAutoFit/>
          </a:bodyPr>
          <a:lstStyle/>
          <a:p>
            <a:r>
              <a:rPr lang="en-US" dirty="0"/>
              <a:t>2011 – Paper and online survey</a:t>
            </a:r>
          </a:p>
          <a:p>
            <a:pPr marL="285750" indent="-285750">
              <a:buFont typeface="Arial" panose="020B0604020202020204" pitchFamily="34" charset="0"/>
              <a:buChar char="•"/>
            </a:pPr>
            <a:r>
              <a:rPr lang="en-US" sz="1400" dirty="0"/>
              <a:t>Managed by temp</a:t>
            </a:r>
          </a:p>
          <a:p>
            <a:pPr marL="285750" indent="-285750">
              <a:buFont typeface="Arial" panose="020B0604020202020204" pitchFamily="34" charset="0"/>
              <a:buChar char="•"/>
            </a:pPr>
            <a:r>
              <a:rPr lang="en-US" sz="1400" dirty="0"/>
              <a:t>Paper survey data entered into Survey Monkey (110 hours)</a:t>
            </a:r>
          </a:p>
          <a:p>
            <a:pPr marL="285750" indent="-285750">
              <a:buFont typeface="Arial" panose="020B0604020202020204" pitchFamily="34" charset="0"/>
              <a:buChar char="•"/>
            </a:pPr>
            <a:r>
              <a:rPr lang="en-US" sz="1400" dirty="0"/>
              <a:t>Paper and online results displayed in Survey Monkey (separately)</a:t>
            </a:r>
          </a:p>
          <a:p>
            <a:pPr marL="285750" indent="-285750">
              <a:buFont typeface="Arial" panose="020B0604020202020204" pitchFamily="34" charset="0"/>
              <a:buChar char="•"/>
            </a:pPr>
            <a:r>
              <a:rPr lang="en-US" sz="1400" dirty="0"/>
              <a:t>Other data analysis conducted in Excel by contractor</a:t>
            </a:r>
          </a:p>
        </p:txBody>
      </p:sp>
      <p:cxnSp>
        <p:nvCxnSpPr>
          <p:cNvPr id="12" name="Straight Connector 11"/>
          <p:cNvCxnSpPr/>
          <p:nvPr/>
        </p:nvCxnSpPr>
        <p:spPr>
          <a:xfrm>
            <a:off x="2371344" y="3137356"/>
            <a:ext cx="0" cy="685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86200" y="3379232"/>
            <a:ext cx="0" cy="6725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96200" y="3341132"/>
            <a:ext cx="0" cy="7106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5000" y="3137356"/>
            <a:ext cx="0" cy="609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2000107" y="283371"/>
            <a:ext cx="8261493" cy="880412"/>
          </a:xfrm>
        </p:spPr>
        <p:txBody>
          <a:bodyPr/>
          <a:lstStyle/>
          <a:p>
            <a:r>
              <a:rPr lang="en-US" b="0" dirty="0" smtClean="0"/>
              <a:t>History</a:t>
            </a:r>
            <a:endParaRPr lang="en-US" b="0" dirty="0"/>
          </a:p>
        </p:txBody>
      </p:sp>
    </p:spTree>
    <p:extLst>
      <p:ext uri="{BB962C8B-B14F-4D97-AF65-F5344CB8AC3E}">
        <p14:creationId xmlns:p14="http://schemas.microsoft.com/office/powerpoint/2010/main" val="13825305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Areas of Work</a:t>
            </a:r>
            <a:endParaRPr lang="en-US" b="0" dirty="0"/>
          </a:p>
        </p:txBody>
      </p:sp>
      <p:sp>
        <p:nvSpPr>
          <p:cNvPr id="3" name="Content Placeholder 2"/>
          <p:cNvSpPr>
            <a:spLocks noGrp="1"/>
          </p:cNvSpPr>
          <p:nvPr>
            <p:ph type="body" idx="1"/>
          </p:nvPr>
        </p:nvSpPr>
        <p:spPr/>
        <p:txBody>
          <a:bodyPr>
            <a:normAutofit/>
          </a:bodyPr>
          <a:lstStyle/>
          <a:p>
            <a:pPr marL="514350" indent="-514350">
              <a:buFont typeface="+mj-lt"/>
              <a:buAutoNum type="arabicPeriod"/>
            </a:pPr>
            <a:r>
              <a:rPr lang="en-US" dirty="0" smtClean="0"/>
              <a:t>Survey development</a:t>
            </a:r>
          </a:p>
          <a:p>
            <a:pPr marL="514350" indent="-514350">
              <a:buFont typeface="+mj-lt"/>
              <a:buAutoNum type="arabicPeriod"/>
            </a:pPr>
            <a:r>
              <a:rPr lang="en-US" dirty="0" smtClean="0"/>
              <a:t>Survey pilot</a:t>
            </a:r>
          </a:p>
          <a:p>
            <a:pPr marL="514350" indent="-514350">
              <a:buFont typeface="+mj-lt"/>
              <a:buAutoNum type="arabicPeriod"/>
            </a:pPr>
            <a:r>
              <a:rPr lang="en-US" dirty="0" smtClean="0"/>
              <a:t>Correspondence with contractors</a:t>
            </a:r>
          </a:p>
          <a:p>
            <a:pPr marL="514350" indent="-514350">
              <a:buFont typeface="+mj-lt"/>
              <a:buAutoNum type="arabicPeriod"/>
            </a:pPr>
            <a:r>
              <a:rPr lang="en-US" dirty="0" smtClean="0"/>
              <a:t>Survey preparation and distribution</a:t>
            </a:r>
          </a:p>
          <a:p>
            <a:pPr marL="514350" indent="-514350">
              <a:buFont typeface="+mj-lt"/>
              <a:buAutoNum type="arabicPeriod"/>
            </a:pPr>
            <a:r>
              <a:rPr lang="en-US" dirty="0" smtClean="0">
                <a:solidFill>
                  <a:srgbClr val="FF0000"/>
                </a:solidFill>
              </a:rPr>
              <a:t>Data collection</a:t>
            </a:r>
          </a:p>
          <a:p>
            <a:pPr marL="514350" indent="-514350">
              <a:buFont typeface="+mj-lt"/>
              <a:buAutoNum type="arabicPeriod"/>
            </a:pPr>
            <a:r>
              <a:rPr lang="en-US" dirty="0" smtClean="0"/>
              <a:t>Incentive tracking and distribution</a:t>
            </a:r>
          </a:p>
          <a:p>
            <a:pPr marL="514350" indent="-514350">
              <a:buFont typeface="+mj-lt"/>
              <a:buAutoNum type="arabicPeriod"/>
            </a:pPr>
            <a:r>
              <a:rPr lang="en-US" dirty="0" smtClean="0">
                <a:solidFill>
                  <a:srgbClr val="FF0000"/>
                </a:solidFill>
              </a:rPr>
              <a:t>Data analysis</a:t>
            </a:r>
          </a:p>
          <a:p>
            <a:pPr marL="514350" indent="-514350">
              <a:buFont typeface="+mj-lt"/>
              <a:buAutoNum type="arabicPeriod"/>
            </a:pPr>
            <a:r>
              <a:rPr lang="en-US" dirty="0" smtClean="0"/>
              <a:t>Survey report</a:t>
            </a:r>
            <a:endParaRPr lang="en-US" dirty="0"/>
          </a:p>
        </p:txBody>
      </p:sp>
    </p:spTree>
    <p:extLst>
      <p:ext uri="{BB962C8B-B14F-4D97-AF65-F5344CB8AC3E}">
        <p14:creationId xmlns:p14="http://schemas.microsoft.com/office/powerpoint/2010/main" val="12328309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Outreach Strategy	</a:t>
            </a:r>
            <a:endParaRPr lang="en-US" b="0" dirty="0"/>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smtClean="0"/>
              <a:t>Agencies with on-site outreach &amp; resources have heavy utilization of those resources.</a:t>
            </a:r>
          </a:p>
          <a:p>
            <a:pPr marL="685800" lvl="1" indent="-342900">
              <a:buFont typeface="Arial" panose="020B0604020202020204" pitchFamily="34" charset="0"/>
              <a:buChar char="•"/>
            </a:pPr>
            <a:r>
              <a:rPr lang="en-US" dirty="0"/>
              <a:t>Around 50% utilization </a:t>
            </a:r>
            <a:r>
              <a:rPr lang="en-US" dirty="0" smtClean="0"/>
              <a:t>rate</a:t>
            </a:r>
            <a:r>
              <a:rPr lang="en-US" dirty="0"/>
              <a:t>.</a:t>
            </a:r>
            <a:endParaRPr lang="en-US" dirty="0" smtClean="0"/>
          </a:p>
          <a:p>
            <a:pPr marL="685800" lvl="1" indent="-342900">
              <a:buFont typeface="Arial" panose="020B0604020202020204" pitchFamily="34" charset="0"/>
              <a:buChar char="•"/>
            </a:pPr>
            <a:r>
              <a:rPr lang="en-US" dirty="0" smtClean="0"/>
              <a:t>PCs &amp; tablets.</a:t>
            </a:r>
          </a:p>
          <a:p>
            <a:pPr marL="685800" lvl="1" indent="-342900">
              <a:buFont typeface="Arial" panose="020B0604020202020204" pitchFamily="34" charset="0"/>
              <a:buChar char="•"/>
            </a:pPr>
            <a:r>
              <a:rPr lang="en-US" dirty="0" smtClean="0"/>
              <a:t>Personal assistance.</a:t>
            </a:r>
          </a:p>
          <a:p>
            <a:pPr marL="685800" lvl="1" indent="-342900">
              <a:buFont typeface="Arial" panose="020B0604020202020204" pitchFamily="34" charset="0"/>
              <a:buChar char="•"/>
            </a:pPr>
            <a:r>
              <a:rPr lang="en-US" dirty="0" smtClean="0"/>
              <a:t>Etc.</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Otherwise, respondents typically used their own equipment to access survey tool.</a:t>
            </a:r>
          </a:p>
          <a:p>
            <a:pPr marL="685800" lvl="1" indent="-342900">
              <a:buFont typeface="Arial" panose="020B0604020202020204" pitchFamily="34" charset="0"/>
              <a:buChar char="•"/>
            </a:pPr>
            <a:r>
              <a:rPr lang="en-US" dirty="0" smtClean="0"/>
              <a:t>85% utilization rate of own personal PC, tablet, or mobile phone.</a:t>
            </a:r>
          </a:p>
          <a:p>
            <a:pPr marL="6858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25533048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00108" y="166775"/>
            <a:ext cx="4476893" cy="5513593"/>
          </a:xfrm>
        </p:spPr>
        <p:txBody>
          <a:bodyPr/>
          <a:lstStyle/>
          <a:p>
            <a:r>
              <a:rPr lang="en-US" sz="2800" dirty="0">
                <a:solidFill>
                  <a:srgbClr val="095895"/>
                </a:solidFill>
              </a:rPr>
              <a:t>Accessibility features include: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Mobile &amp; tablet compatibility!</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Multi-language capability.</a:t>
            </a:r>
            <a:endParaRPr lang="en-US" dirty="0"/>
          </a:p>
          <a:p>
            <a:endParaRPr lang="en-US" dirty="0" smtClean="0"/>
          </a:p>
          <a:p>
            <a:pPr marL="342900" indent="-342900">
              <a:buFont typeface="Arial" panose="020B0604020202020204" pitchFamily="34" charset="0"/>
              <a:buChar char="•"/>
            </a:pPr>
            <a:r>
              <a:rPr lang="en-US" dirty="0" smtClean="0"/>
              <a:t>Audio playback for all texts.</a:t>
            </a:r>
          </a:p>
          <a:p>
            <a:pPr marL="685800" lvl="1" indent="-342900">
              <a:buFont typeface="Arial" panose="020B0604020202020204" pitchFamily="34" charset="0"/>
              <a:buChar char="•"/>
            </a:pPr>
            <a:r>
              <a:rPr lang="en-US" dirty="0" smtClean="0"/>
              <a:t>Mobile compatible.</a:t>
            </a:r>
          </a:p>
          <a:p>
            <a:pPr marL="685800" lvl="1" indent="-342900">
              <a:buFont typeface="Arial" panose="020B0604020202020204" pitchFamily="34" charset="0"/>
              <a:buChar char="•"/>
            </a:pPr>
            <a:r>
              <a:rPr lang="en-US" dirty="0" smtClean="0"/>
              <a:t>Fully translatable.</a:t>
            </a:r>
            <a:r>
              <a:rPr lang="en-US" dirty="0"/>
              <a:t/>
            </a:r>
            <a:br>
              <a:rPr lang="en-US" dirty="0"/>
            </a:br>
            <a:endParaRPr lang="en-US" dirty="0" smtClean="0"/>
          </a:p>
          <a:p>
            <a:pPr marL="342900" indent="-342900">
              <a:buFont typeface="Arial" panose="020B0604020202020204" pitchFamily="34" charset="0"/>
              <a:buChar char="•"/>
            </a:pPr>
            <a:r>
              <a:rPr lang="en-US" dirty="0" smtClean="0"/>
              <a:t>Survey progress saving.</a:t>
            </a:r>
            <a:endParaRPr lang="en-US" dirty="0"/>
          </a:p>
        </p:txBody>
      </p:sp>
      <p:pic>
        <p:nvPicPr>
          <p:cNvPr id="5" name="Picture 4" title="Screen shot of survey instrument from cellular phone."/>
          <p:cNvPicPr>
            <a:picLocks noChangeAspect="1"/>
          </p:cNvPicPr>
          <p:nvPr/>
        </p:nvPicPr>
        <p:blipFill>
          <a:blip r:embed="rId3"/>
          <a:stretch>
            <a:fillRect/>
          </a:stretch>
        </p:blipFill>
        <p:spPr>
          <a:xfrm>
            <a:off x="6477001" y="166775"/>
            <a:ext cx="3226769" cy="5700626"/>
          </a:xfrm>
          <a:prstGeom prst="rect">
            <a:avLst/>
          </a:prstGeom>
        </p:spPr>
      </p:pic>
    </p:spTree>
    <p:extLst>
      <p:ext uri="{BB962C8B-B14F-4D97-AF65-F5344CB8AC3E}">
        <p14:creationId xmlns:p14="http://schemas.microsoft.com/office/powerpoint/2010/main" val="15172880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107" y="2019642"/>
            <a:ext cx="8261493" cy="880412"/>
          </a:xfrm>
        </p:spPr>
        <p:txBody>
          <a:bodyPr>
            <a:normAutofit fontScale="90000"/>
          </a:bodyPr>
          <a:lstStyle/>
          <a:p>
            <a:r>
              <a:rPr lang="en-US" dirty="0" smtClean="0"/>
              <a:t>Strong data-backed conclusions made mid-survey wave!</a:t>
            </a:r>
            <a:endParaRPr lang="en-US" dirty="0"/>
          </a:p>
        </p:txBody>
      </p:sp>
    </p:spTree>
    <p:extLst>
      <p:ext uri="{BB962C8B-B14F-4D97-AF65-F5344CB8AC3E}">
        <p14:creationId xmlns:p14="http://schemas.microsoft.com/office/powerpoint/2010/main" val="376083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Data Analysis: Visual Analytics</a:t>
            </a:r>
            <a:endParaRPr lang="en-US" b="0" dirty="0"/>
          </a:p>
        </p:txBody>
      </p:sp>
      <p:pic>
        <p:nvPicPr>
          <p:cNvPr id="4" name="Content Placeholder 4" descr="Answer Count Percentage&#10;0  87  20.14%&#10;1  58  13.43%&#10;2-3  106  24.54%&#10;4-54 81  18.75%&#10;6-8  70  16.20%&#10;&#10;TOTAL: 432&#10;&#10;Iowa Population Estimate&#10;Answer Percentage&#10;0  45%&#10;1  21%&#10;2-3  20%&#10;4-54 9%&#10;6-8  5%" title="ACE Score Graph"/>
          <p:cNvPicPr>
            <a:picLocks noGrp="1"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57438" y="876300"/>
            <a:ext cx="7477125" cy="5105400"/>
          </a:xfrm>
          <a:prstGeom prst="rect">
            <a:avLst/>
          </a:prstGeom>
        </p:spPr>
      </p:pic>
    </p:spTree>
    <p:extLst>
      <p:ext uri="{BB962C8B-B14F-4D97-AF65-F5344CB8AC3E}">
        <p14:creationId xmlns:p14="http://schemas.microsoft.com/office/powerpoint/2010/main" val="40684783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Data Analysis: Mid-Survey Results</a:t>
            </a:r>
            <a:endParaRPr lang="en-US" b="0" dirty="0"/>
          </a:p>
        </p:txBody>
      </p:sp>
      <p:graphicFrame>
        <p:nvGraphicFramePr>
          <p:cNvPr id="5" name="Content Placeholder 5"/>
          <p:cNvGraphicFramePr>
            <a:graphicFrameLocks noGrp="1"/>
          </p:cNvGraphicFramePr>
          <p:nvPr>
            <p:ph idx="4294967295"/>
            <p:extLst/>
          </p:nvPr>
        </p:nvGraphicFramePr>
        <p:xfrm>
          <a:off x="1524000" y="1163784"/>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65665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Final Results</a:t>
            </a:r>
            <a:endParaRPr lang="en-US" dirty="0"/>
          </a:p>
        </p:txBody>
      </p:sp>
      <p:graphicFrame>
        <p:nvGraphicFramePr>
          <p:cNvPr id="7" name="Content Placeholder 6"/>
          <p:cNvGraphicFramePr>
            <a:graphicFrameLocks noGrp="1"/>
          </p:cNvGraphicFramePr>
          <p:nvPr>
            <p:ph idx="4294967295"/>
            <p:extLst/>
          </p:nvPr>
        </p:nvGraphicFramePr>
        <p:xfrm>
          <a:off x="1524000" y="1163784"/>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3650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4800" dirty="0">
                <a:solidFill>
                  <a:srgbClr val="095895"/>
                </a:solidFill>
              </a:rPr>
              <a:t>National HIV/AIDS Strategy</a:t>
            </a:r>
          </a:p>
        </p:txBody>
      </p:sp>
      <p:sp>
        <p:nvSpPr>
          <p:cNvPr id="3" name="Content Placeholder 2"/>
          <p:cNvSpPr>
            <a:spLocks noGrp="1"/>
          </p:cNvSpPr>
          <p:nvPr>
            <p:ph idx="1"/>
          </p:nvPr>
        </p:nvSpPr>
        <p:spPr/>
        <p:txBody>
          <a:bodyPr>
            <a:normAutofit/>
          </a:bodyPr>
          <a:lstStyle/>
          <a:p>
            <a:pPr marL="0" indent="0">
              <a:spcAft>
                <a:spcPts val="1200"/>
              </a:spcAft>
              <a:buNone/>
            </a:pPr>
            <a:r>
              <a:rPr lang="en-US" dirty="0" smtClean="0"/>
              <a:t>Goals:</a:t>
            </a:r>
          </a:p>
          <a:p>
            <a:pPr marL="514350" indent="-514350">
              <a:spcAft>
                <a:spcPts val="2000"/>
              </a:spcAft>
              <a:buFontTx/>
              <a:buAutoNum type="arabicPeriod"/>
            </a:pPr>
            <a:r>
              <a:rPr lang="en-US" sz="3000" i="1" dirty="0"/>
              <a:t>Reducing new HIV infections</a:t>
            </a:r>
          </a:p>
          <a:p>
            <a:pPr marL="514350" indent="-514350">
              <a:spcAft>
                <a:spcPts val="2000"/>
              </a:spcAft>
              <a:buFontTx/>
              <a:buAutoNum type="arabicPeriod"/>
            </a:pPr>
            <a:r>
              <a:rPr lang="en-US" sz="3000" i="1" dirty="0"/>
              <a:t>Increasing access to care and improving health outcomes for people living with HIV</a:t>
            </a:r>
          </a:p>
          <a:p>
            <a:pPr marL="514350" indent="-514350">
              <a:spcAft>
                <a:spcPts val="2000"/>
              </a:spcAft>
              <a:buFontTx/>
              <a:buAutoNum type="arabicPeriod"/>
            </a:pPr>
            <a:r>
              <a:rPr lang="en-US" sz="3000" i="1" dirty="0"/>
              <a:t>Reducing HIV related disparities</a:t>
            </a:r>
          </a:p>
          <a:p>
            <a:pPr marL="0" indent="0">
              <a:spcAft>
                <a:spcPts val="2400"/>
              </a:spcAft>
              <a:buNone/>
            </a:pPr>
            <a:r>
              <a:rPr lang="en-US" sz="2400" i="1" dirty="0"/>
              <a:t>(Implementation Plan: Achieving a more coordinated National response to the HIV/AIDS epidemic in the U.S.)</a:t>
            </a:r>
          </a:p>
          <a:p>
            <a:pPr marL="0" indent="0">
              <a:buFontTx/>
              <a:buAutoNum type="arabicPeriod"/>
            </a:pPr>
            <a:endParaRPr lang="en-US" i="1" dirty="0" smtClean="0">
              <a:solidFill>
                <a:srgbClr val="002060"/>
              </a:solidFill>
            </a:endParaRPr>
          </a:p>
          <a:p>
            <a:pPr marL="0" indent="0">
              <a:buFontTx/>
              <a:buAutoNum type="arabicPeriod"/>
            </a:pPr>
            <a:endParaRPr lang="en-US" i="1" dirty="0" smtClean="0">
              <a:solidFill>
                <a:srgbClr val="002060"/>
              </a:solidFill>
            </a:endParaRPr>
          </a:p>
          <a:p>
            <a:pPr marL="0" indent="0"/>
            <a:endParaRPr lang="en-US" dirty="0" smtClean="0">
              <a:solidFill>
                <a:srgbClr val="002060"/>
              </a:solidFill>
            </a:endParaRPr>
          </a:p>
        </p:txBody>
      </p:sp>
    </p:spTree>
    <p:extLst>
      <p:ext uri="{BB962C8B-B14F-4D97-AF65-F5344CB8AC3E}">
        <p14:creationId xmlns:p14="http://schemas.microsoft.com/office/powerpoint/2010/main" val="29501537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Data Analysis: Visual Analytics</a:t>
            </a:r>
            <a:endParaRPr lang="en-US" b="0" dirty="0"/>
          </a:p>
        </p:txBody>
      </p:sp>
      <p:pic>
        <p:nvPicPr>
          <p:cNvPr id="5" name="Content Placeholder 3" descr="Answer       Count Percentage&#10;Emotional Abuse     210  60.87%&#10;Physical Abuse     185  53.62%&#10;Sexual Abuse     138  40.00%&#10;Adult Substance Abuse   169  48.99%&#10;Parental Seperation/Divorce  164  47.54%&#10;Mental Illness among Adults  127  36.81%&#10;Violence between Adults   161  46.67%&#10;Incarcerated Household Member 54%  15.65%&#10;&#10;TOTAL: 345" title="Prevalence of Individual ACEs in Iowa"/>
          <p:cNvPicPr>
            <a:picLocks noGrp="1"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31319" y="876300"/>
            <a:ext cx="6329363" cy="5105400"/>
          </a:xfrm>
          <a:prstGeom prst="rect">
            <a:avLst/>
          </a:prstGeom>
        </p:spPr>
      </p:pic>
    </p:spTree>
    <p:extLst>
      <p:ext uri="{BB962C8B-B14F-4D97-AF65-F5344CB8AC3E}">
        <p14:creationId xmlns:p14="http://schemas.microsoft.com/office/powerpoint/2010/main" val="32454229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Data Analysis: Mid-Survey Results</a:t>
            </a:r>
            <a:endParaRPr lang="en-US" b="0" dirty="0"/>
          </a:p>
        </p:txBody>
      </p:sp>
      <p:graphicFrame>
        <p:nvGraphicFramePr>
          <p:cNvPr id="4" name="Content Placeholder 5"/>
          <p:cNvGraphicFramePr>
            <a:graphicFrameLocks noGrp="1"/>
          </p:cNvGraphicFramePr>
          <p:nvPr>
            <p:ph idx="4294967295"/>
            <p:extLst/>
          </p:nvPr>
        </p:nvGraphicFramePr>
        <p:xfrm>
          <a:off x="2016052" y="1308101"/>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30697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Data Analysis: Final Results</a:t>
            </a:r>
            <a:endParaRPr lang="en-US" b="0" dirty="0"/>
          </a:p>
        </p:txBody>
      </p:sp>
      <p:graphicFrame>
        <p:nvGraphicFramePr>
          <p:cNvPr id="4" name="Content Placeholder 3"/>
          <p:cNvGraphicFramePr>
            <a:graphicFrameLocks noGrp="1"/>
          </p:cNvGraphicFramePr>
          <p:nvPr>
            <p:ph idx="4294967295"/>
            <p:extLst/>
          </p:nvPr>
        </p:nvGraphicFramePr>
        <p:xfrm>
          <a:off x="2016052" y="1346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82766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Data Analysis: Crossing Data</a:t>
            </a:r>
            <a:endParaRPr lang="en-US" b="0" dirty="0"/>
          </a:p>
        </p:txBody>
      </p:sp>
      <p:pic>
        <p:nvPicPr>
          <p:cNvPr id="5" name="Picture 4" descr="Answer  Count Percentage&#10;0&#10; Yes  14  16.09%&#10; No  73  83.91%&#10; Total 87  100%&#10;1&#10; Yes  15  25.86%&#10; No  43  74.14%&#10; Total 58  100%&#10;2-3&#10; Yes  36  33.96%&#10; No  70  66.04%&#10; Total 106  100%&#10;4-5&#10; Yes  38  46.91%&#10; No  43  53.09%&#10; Total 81  100%&#10;6-8&#10; Yes  36  51.43%&#10; No  34  48.57%&#10; Total 70  100%" title="Have you ever experienced homelessness?"/>
          <p:cNvPicPr>
            <a:picLocks noGrp="1"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5956" y="876300"/>
            <a:ext cx="5129792" cy="515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49456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Further Data Analysis: Final Results</a:t>
            </a:r>
            <a:endParaRPr lang="en-US" b="0" dirty="0"/>
          </a:p>
        </p:txBody>
      </p:sp>
      <p:graphicFrame>
        <p:nvGraphicFramePr>
          <p:cNvPr id="5" name="Content Placeholder 4"/>
          <p:cNvGraphicFramePr>
            <a:graphicFrameLocks noGrp="1"/>
          </p:cNvGraphicFramePr>
          <p:nvPr>
            <p:ph idx="4294967295"/>
            <p:extLst/>
          </p:nvPr>
        </p:nvGraphicFramePr>
        <p:xfrm>
          <a:off x="1524000" y="13081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94530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Conclusion about Online Surveys</a:t>
            </a:r>
            <a:endParaRPr lang="en-US" b="0" dirty="0"/>
          </a:p>
        </p:txBody>
      </p:sp>
      <p:sp>
        <p:nvSpPr>
          <p:cNvPr id="3" name="Content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smtClean="0"/>
              <a:t>Save staff time</a:t>
            </a:r>
            <a:br>
              <a:rPr lang="en-US" dirty="0" smtClean="0"/>
            </a:br>
            <a:endParaRPr lang="en-US" dirty="0" smtClean="0"/>
          </a:p>
          <a:p>
            <a:pPr marL="342900" indent="-342900">
              <a:buFont typeface="Arial" panose="020B0604020202020204" pitchFamily="34" charset="0"/>
              <a:buChar char="•"/>
            </a:pPr>
            <a:r>
              <a:rPr lang="en-US" dirty="0" smtClean="0"/>
              <a:t>Do not rely on competence of staff</a:t>
            </a:r>
            <a:br>
              <a:rPr lang="en-US" dirty="0" smtClean="0"/>
            </a:br>
            <a:endParaRPr lang="en-US" dirty="0" smtClean="0"/>
          </a:p>
          <a:p>
            <a:pPr marL="342900" indent="-342900">
              <a:buFont typeface="Arial" panose="020B0604020202020204" pitchFamily="34" charset="0"/>
              <a:buChar char="•"/>
            </a:pPr>
            <a:r>
              <a:rPr lang="en-US" dirty="0" smtClean="0"/>
              <a:t>Reduce burden for clients </a:t>
            </a:r>
            <a:br>
              <a:rPr lang="en-US" dirty="0" smtClean="0"/>
            </a:br>
            <a:endParaRPr lang="en-US" dirty="0" smtClean="0"/>
          </a:p>
          <a:p>
            <a:pPr marL="342900" indent="-342900">
              <a:buFont typeface="Arial" panose="020B0604020202020204" pitchFamily="34" charset="0"/>
              <a:buChar char="•"/>
            </a:pPr>
            <a:r>
              <a:rPr lang="en-US" dirty="0" smtClean="0"/>
              <a:t>Allow for:</a:t>
            </a:r>
          </a:p>
          <a:p>
            <a:pPr marL="685800" lvl="1" indent="-342900">
              <a:buFont typeface="Arial" panose="020B0604020202020204" pitchFamily="34" charset="0"/>
              <a:buChar char="•"/>
            </a:pPr>
            <a:r>
              <a:rPr lang="en-US" dirty="0" smtClean="0"/>
              <a:t>Real-time analysis of data</a:t>
            </a:r>
          </a:p>
          <a:p>
            <a:pPr marL="685800" lvl="1" indent="-342900">
              <a:buFont typeface="Arial" panose="020B0604020202020204" pitchFamily="34" charset="0"/>
              <a:buChar char="•"/>
            </a:pPr>
            <a:r>
              <a:rPr lang="en-US" dirty="0"/>
              <a:t>G</a:t>
            </a:r>
            <a:r>
              <a:rPr lang="en-US" dirty="0" smtClean="0"/>
              <a:t>reater in-depth analysis of data</a:t>
            </a:r>
          </a:p>
          <a:p>
            <a:pPr marL="685800" lvl="1" indent="-342900">
              <a:buFont typeface="Arial" panose="020B0604020202020204" pitchFamily="34" charset="0"/>
              <a:buChar char="•"/>
            </a:pPr>
            <a:r>
              <a:rPr lang="en-US" dirty="0" smtClean="0"/>
              <a:t>Faster dissemination of data</a:t>
            </a:r>
          </a:p>
          <a:p>
            <a:pPr marL="457200" lvl="1"/>
            <a:endParaRPr lang="en-US" dirty="0"/>
          </a:p>
        </p:txBody>
      </p:sp>
    </p:spTree>
    <p:extLst>
      <p:ext uri="{BB962C8B-B14F-4D97-AF65-F5344CB8AC3E}">
        <p14:creationId xmlns:p14="http://schemas.microsoft.com/office/powerpoint/2010/main" val="32420120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Lessons Learned</a:t>
            </a:r>
            <a:endParaRPr lang="en-US" b="0" dirty="0"/>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smtClean="0"/>
              <a:t>Early in the process:</a:t>
            </a:r>
          </a:p>
          <a:p>
            <a:pPr marL="685800" lvl="1" indent="-342900">
              <a:buFont typeface="Arial" panose="020B0604020202020204" pitchFamily="34" charset="0"/>
              <a:buChar char="•"/>
            </a:pPr>
            <a:r>
              <a:rPr lang="en-US" dirty="0" smtClean="0"/>
              <a:t>Consider alterations you will need to make to survey instrument for online use early </a:t>
            </a:r>
          </a:p>
          <a:p>
            <a:pPr marL="685800" lvl="1" indent="-342900">
              <a:buFont typeface="Arial" panose="020B0604020202020204" pitchFamily="34" charset="0"/>
              <a:buChar char="•"/>
            </a:pPr>
            <a:r>
              <a:rPr lang="en-US" dirty="0" smtClean="0"/>
              <a:t>Design reporting instruments to dig down to the information you need.</a:t>
            </a:r>
            <a:br>
              <a:rPr lang="en-US" dirty="0" smtClean="0"/>
            </a:br>
            <a:endParaRPr lang="en-US" dirty="0" smtClean="0"/>
          </a:p>
          <a:p>
            <a:pPr marL="342900" indent="-342900">
              <a:buFont typeface="Arial" panose="020B0604020202020204" pitchFamily="34" charset="0"/>
              <a:buChar char="•"/>
            </a:pPr>
            <a:r>
              <a:rPr lang="en-US" dirty="0" smtClean="0"/>
              <a:t>Factor contract procurement into timetable.</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Review real-time analytics to adjust population outreach effort.</a:t>
            </a:r>
            <a:r>
              <a:rPr lang="en-US" dirty="0"/>
              <a:t/>
            </a:r>
            <a:br>
              <a:rPr lang="en-US" dirty="0"/>
            </a:br>
            <a:endParaRPr lang="en-US" dirty="0"/>
          </a:p>
        </p:txBody>
      </p:sp>
    </p:spTree>
    <p:extLst>
      <p:ext uri="{BB962C8B-B14F-4D97-AF65-F5344CB8AC3E}">
        <p14:creationId xmlns:p14="http://schemas.microsoft.com/office/powerpoint/2010/main" val="24852050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Downtown Raleigh North Carolin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
            <a:ext cx="9144000" cy="6079787"/>
          </a:xfrm>
          <a:prstGeom prst="rect">
            <a:avLst/>
          </a:prstGeom>
        </p:spPr>
      </p:pic>
      <p:sp>
        <p:nvSpPr>
          <p:cNvPr id="2" name="Title 1"/>
          <p:cNvSpPr>
            <a:spLocks noGrp="1"/>
          </p:cNvSpPr>
          <p:nvPr>
            <p:ph type="ctrTitle"/>
          </p:nvPr>
        </p:nvSpPr>
        <p:spPr>
          <a:xfrm>
            <a:off x="2209800" y="180975"/>
            <a:ext cx="7772400" cy="1470025"/>
          </a:xfrm>
        </p:spPr>
        <p:txBody>
          <a:bodyPr>
            <a:noAutofit/>
          </a:bodyPr>
          <a:lstStyle/>
          <a:p>
            <a:pPr algn="ctr">
              <a:defRPr/>
            </a:pPr>
            <a:r>
              <a:rPr lang="en-US" sz="3600" dirty="0">
                <a:solidFill>
                  <a:schemeClr val="tx1">
                    <a:lumMod val="95000"/>
                    <a:lumOff val="5000"/>
                  </a:schemeClr>
                </a:solidFill>
                <a:effectLst>
                  <a:outerShdw blurRad="38100" dist="38100" dir="2700000" algn="tl">
                    <a:srgbClr val="C0C0C0"/>
                  </a:outerShdw>
                </a:effectLst>
              </a:rPr>
              <a:t>Region 6, North Carolina</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38099190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7385" y="1333649"/>
            <a:ext cx="8159261" cy="3416320"/>
          </a:xfrm>
          <a:prstGeom prst="rect">
            <a:avLst/>
          </a:prstGeom>
        </p:spPr>
        <p:txBody>
          <a:bodyPr wrap="square">
            <a:spAutoFit/>
          </a:bodyPr>
          <a:lstStyle/>
          <a:p>
            <a:pPr marL="342900" indent="-342900">
              <a:buFont typeface="Arial" pitchFamily="34" charset="0"/>
              <a:buChar char="•"/>
              <a:defRPr/>
            </a:pPr>
            <a:r>
              <a:rPr lang="en-US" sz="2400" dirty="0"/>
              <a:t>11 </a:t>
            </a:r>
            <a:r>
              <a:rPr lang="en-US" sz="2400" dirty="0"/>
              <a:t>counties in the northern-central part of North Carolina and includes Raleigh, Durham and Chapel Hill</a:t>
            </a:r>
            <a:r>
              <a:rPr lang="en-US" sz="2400" dirty="0"/>
              <a:t>.</a:t>
            </a:r>
          </a:p>
          <a:p>
            <a:pPr>
              <a:defRPr/>
            </a:pPr>
            <a:endParaRPr lang="en-US" sz="2400" dirty="0"/>
          </a:p>
          <a:p>
            <a:pPr marL="342900" indent="-342900">
              <a:buFont typeface="Arial" pitchFamily="34" charset="0"/>
              <a:buChar char="•"/>
              <a:defRPr/>
            </a:pPr>
            <a:r>
              <a:rPr lang="en-US" sz="2400" dirty="0"/>
              <a:t>State’s highest concentration of PLWHA at more than 22% AND </a:t>
            </a:r>
            <a:r>
              <a:rPr lang="en-US" sz="2400" dirty="0"/>
              <a:t>is home to the highest number of HIV Providers</a:t>
            </a:r>
            <a:r>
              <a:rPr lang="en-US" sz="2400" dirty="0"/>
              <a:t>.</a:t>
            </a:r>
          </a:p>
          <a:p>
            <a:pPr>
              <a:defRPr/>
            </a:pPr>
            <a:endParaRPr lang="en-US" sz="2400" dirty="0"/>
          </a:p>
          <a:p>
            <a:pPr marL="342900" indent="-342900">
              <a:buFont typeface="Arial" pitchFamily="34" charset="0"/>
              <a:buChar char="•"/>
              <a:defRPr/>
            </a:pPr>
            <a:r>
              <a:rPr lang="en-US" sz="2400" dirty="0"/>
              <a:t>Medical </a:t>
            </a:r>
            <a:r>
              <a:rPr lang="en-US" sz="2400" dirty="0"/>
              <a:t>destination for a large number of PLWHA who come into the region for care both from across N.C. as well as from other parts of the U.S</a:t>
            </a:r>
            <a:r>
              <a:rPr lang="en-US" sz="2400" dirty="0"/>
              <a:t>.</a:t>
            </a:r>
            <a:endParaRPr lang="en-US" sz="2400" dirty="0"/>
          </a:p>
        </p:txBody>
      </p:sp>
      <p:sp>
        <p:nvSpPr>
          <p:cNvPr id="2" name="Title 1"/>
          <p:cNvSpPr>
            <a:spLocks noGrp="1"/>
          </p:cNvSpPr>
          <p:nvPr>
            <p:ph type="title"/>
          </p:nvPr>
        </p:nvSpPr>
        <p:spPr/>
        <p:txBody>
          <a:bodyPr>
            <a:normAutofit/>
          </a:bodyPr>
          <a:lstStyle/>
          <a:p>
            <a:r>
              <a:rPr lang="en-US" b="0" dirty="0" smtClean="0"/>
              <a:t>Region 6 Process: Network Needs</a:t>
            </a:r>
            <a:endParaRPr lang="en-US" b="0" dirty="0"/>
          </a:p>
        </p:txBody>
      </p:sp>
    </p:spTree>
    <p:extLst>
      <p:ext uri="{BB962C8B-B14F-4D97-AF65-F5344CB8AC3E}">
        <p14:creationId xmlns:p14="http://schemas.microsoft.com/office/powerpoint/2010/main" val="39857714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107" y="312742"/>
            <a:ext cx="8261493" cy="880412"/>
          </a:xfrm>
        </p:spPr>
        <p:txBody>
          <a:bodyPr>
            <a:normAutofit fontScale="90000"/>
          </a:bodyPr>
          <a:lstStyle/>
          <a:p>
            <a:r>
              <a:rPr lang="en-US" b="0" dirty="0"/>
              <a:t>Region 6 Process: Network Needs</a:t>
            </a:r>
          </a:p>
        </p:txBody>
      </p:sp>
      <p:sp>
        <p:nvSpPr>
          <p:cNvPr id="3" name="Text Placeholder 2"/>
          <p:cNvSpPr>
            <a:spLocks noGrp="1"/>
          </p:cNvSpPr>
          <p:nvPr>
            <p:ph type="body" idx="1"/>
          </p:nvPr>
        </p:nvSpPr>
        <p:spPr/>
        <p:txBody>
          <a:bodyPr/>
          <a:lstStyle/>
          <a:p>
            <a:pPr marL="342900" indent="-342900">
              <a:buFont typeface="Arial" pitchFamily="34" charset="0"/>
              <a:buChar char="•"/>
              <a:defRPr/>
            </a:pPr>
            <a:r>
              <a:rPr lang="en-US" dirty="0"/>
              <a:t>Network needed a mechanism for being able to gather data on a large scale, across multiple counties and with multiple providers.  </a:t>
            </a:r>
          </a:p>
          <a:p>
            <a:pPr marL="342900" indent="-342900">
              <a:buFont typeface="Arial" pitchFamily="34" charset="0"/>
              <a:buChar char="•"/>
              <a:defRPr/>
            </a:pPr>
            <a:r>
              <a:rPr lang="en-US" dirty="0" smtClean="0"/>
              <a:t>Network needed a mechanism for being able to gather data with minimal staff time/involvement.  Involving survey facilitators was estimated to take more than </a:t>
            </a:r>
            <a:r>
              <a:rPr lang="en-US" b="1" dirty="0" smtClean="0">
                <a:solidFill>
                  <a:srgbClr val="095895"/>
                </a:solidFill>
              </a:rPr>
              <a:t>5 months </a:t>
            </a:r>
            <a:r>
              <a:rPr lang="en-US" dirty="0" smtClean="0"/>
              <a:t>to collect our target survey collection of </a:t>
            </a:r>
            <a:r>
              <a:rPr lang="en-US" b="1" dirty="0" smtClean="0">
                <a:solidFill>
                  <a:srgbClr val="095895"/>
                </a:solidFill>
              </a:rPr>
              <a:t>250 surveys </a:t>
            </a:r>
            <a:r>
              <a:rPr lang="en-US" dirty="0" smtClean="0"/>
              <a:t>representing clients of all counties, of all service providers, of all socio-economic backgrounds, etc.  </a:t>
            </a:r>
          </a:p>
          <a:p>
            <a:pPr marL="342900" indent="-342900">
              <a:buFont typeface="Arial" pitchFamily="34" charset="0"/>
              <a:buChar char="•"/>
              <a:defRPr/>
            </a:pPr>
            <a:r>
              <a:rPr lang="en-US" dirty="0" smtClean="0"/>
              <a:t>Factoring </a:t>
            </a:r>
            <a:r>
              <a:rPr lang="en-US" dirty="0"/>
              <a:t>in the need for bi-lingual staff only added to the length of time necessary to gather a sufficient amount of data</a:t>
            </a:r>
          </a:p>
          <a:p>
            <a:endParaRPr lang="en-US" dirty="0"/>
          </a:p>
        </p:txBody>
      </p:sp>
    </p:spTree>
    <p:extLst>
      <p:ext uri="{BB962C8B-B14F-4D97-AF65-F5344CB8AC3E}">
        <p14:creationId xmlns:p14="http://schemas.microsoft.com/office/powerpoint/2010/main" val="308149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Autofit/>
          </a:bodyPr>
          <a:lstStyle/>
          <a:p>
            <a:r>
              <a:rPr lang="en-US" sz="3600" b="1" dirty="0">
                <a:solidFill>
                  <a:srgbClr val="095895"/>
                </a:solidFill>
              </a:rPr>
              <a:t>How Do We Know What Services to Provide?</a:t>
            </a:r>
          </a:p>
        </p:txBody>
      </p:sp>
      <p:sp>
        <p:nvSpPr>
          <p:cNvPr id="11267" name="Content Placeholder 2"/>
          <p:cNvSpPr>
            <a:spLocks noGrp="1"/>
          </p:cNvSpPr>
          <p:nvPr>
            <p:ph idx="1"/>
          </p:nvPr>
        </p:nvSpPr>
        <p:spPr>
          <a:xfrm>
            <a:off x="1981200" y="1295401"/>
            <a:ext cx="8229600" cy="4525963"/>
          </a:xfrm>
        </p:spPr>
        <p:txBody>
          <a:bodyPr/>
          <a:lstStyle/>
          <a:p>
            <a:pPr>
              <a:spcAft>
                <a:spcPts val="1200"/>
              </a:spcAft>
            </a:pPr>
            <a:r>
              <a:rPr lang="en-US" sz="2600" dirty="0"/>
              <a:t>Evidence-based planning for HIV prevention and care services begins with:</a:t>
            </a:r>
          </a:p>
          <a:p>
            <a:pPr marL="0" indent="0" algn="ctr">
              <a:spcBef>
                <a:spcPts val="2400"/>
              </a:spcBef>
              <a:spcAft>
                <a:spcPts val="2400"/>
              </a:spcAft>
              <a:buNone/>
            </a:pPr>
            <a:r>
              <a:rPr lang="en-US" b="1" dirty="0"/>
              <a:t>DATA-DRIVEN NEEDS ASSESSMENT</a:t>
            </a:r>
          </a:p>
          <a:p>
            <a:pPr>
              <a:spcAft>
                <a:spcPts val="1200"/>
              </a:spcAft>
            </a:pPr>
            <a:r>
              <a:rPr lang="en-US" sz="2600" dirty="0"/>
              <a:t>The “Justification of Need” is included in every grant application that you write.</a:t>
            </a:r>
          </a:p>
          <a:p>
            <a:pPr>
              <a:spcAft>
                <a:spcPts val="1200"/>
              </a:spcAft>
            </a:pPr>
            <a:r>
              <a:rPr lang="en-US" sz="2600" dirty="0"/>
              <a:t>Developing an effective needs assessment process is vital to organizational sustainability and delivering high quality, effective programs.</a:t>
            </a:r>
          </a:p>
          <a:p>
            <a:pPr>
              <a:spcAft>
                <a:spcPts val="1200"/>
              </a:spcAft>
            </a:pPr>
            <a:endParaRPr lang="en-US" sz="2600" dirty="0"/>
          </a:p>
        </p:txBody>
      </p:sp>
    </p:spTree>
    <p:extLst>
      <p:ext uri="{BB962C8B-B14F-4D97-AF65-F5344CB8AC3E}">
        <p14:creationId xmlns:p14="http://schemas.microsoft.com/office/powerpoint/2010/main" val="26394227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Region 6 Process: Network Needs</a:t>
            </a:r>
          </a:p>
        </p:txBody>
      </p:sp>
      <p:sp>
        <p:nvSpPr>
          <p:cNvPr id="3" name="Text Placeholder 2"/>
          <p:cNvSpPr>
            <a:spLocks noGrp="1"/>
          </p:cNvSpPr>
          <p:nvPr>
            <p:ph type="body" idx="1"/>
          </p:nvPr>
        </p:nvSpPr>
        <p:spPr/>
        <p:txBody>
          <a:bodyPr/>
          <a:lstStyle/>
          <a:p>
            <a:pPr marL="342900" indent="-342900">
              <a:buFontTx/>
              <a:buChar char="•"/>
            </a:pPr>
            <a:r>
              <a:rPr lang="en-US" dirty="0">
                <a:solidFill>
                  <a:schemeClr val="tx1">
                    <a:lumMod val="95000"/>
                    <a:lumOff val="5000"/>
                  </a:schemeClr>
                </a:solidFill>
              </a:rPr>
              <a:t>Spanish surveys would also mean Spanish language results.  The network would need someone to translate the results</a:t>
            </a:r>
            <a:r>
              <a:rPr lang="en-US" dirty="0" smtClean="0">
                <a:solidFill>
                  <a:schemeClr val="tx1">
                    <a:lumMod val="95000"/>
                    <a:lumOff val="5000"/>
                  </a:schemeClr>
                </a:solidFill>
              </a:rPr>
              <a:t>.</a:t>
            </a:r>
          </a:p>
          <a:p>
            <a:endParaRPr lang="en-US" dirty="0">
              <a:solidFill>
                <a:schemeClr val="tx1">
                  <a:lumMod val="95000"/>
                  <a:lumOff val="5000"/>
                </a:schemeClr>
              </a:solidFill>
            </a:endParaRPr>
          </a:p>
          <a:p>
            <a:pPr marL="342900" indent="-342900">
              <a:buFontTx/>
              <a:buChar char="•"/>
            </a:pPr>
            <a:r>
              <a:rPr lang="en-US" dirty="0">
                <a:solidFill>
                  <a:schemeClr val="tx1">
                    <a:lumMod val="95000"/>
                    <a:lumOff val="5000"/>
                  </a:schemeClr>
                </a:solidFill>
              </a:rPr>
              <a:t>The network would need a system into which the surveys could be entered and then analyzed ---- translation, the network needed both a database as well as data entry </a:t>
            </a:r>
            <a:r>
              <a:rPr lang="en-US" dirty="0" smtClean="0">
                <a:solidFill>
                  <a:schemeClr val="tx1">
                    <a:lumMod val="95000"/>
                    <a:lumOff val="5000"/>
                  </a:schemeClr>
                </a:solidFill>
              </a:rPr>
              <a:t>time/staff</a:t>
            </a:r>
          </a:p>
          <a:p>
            <a:endParaRPr lang="en-US" dirty="0">
              <a:solidFill>
                <a:schemeClr val="tx1">
                  <a:lumMod val="95000"/>
                  <a:lumOff val="5000"/>
                </a:schemeClr>
              </a:solidFill>
            </a:endParaRPr>
          </a:p>
          <a:p>
            <a:pPr marL="342900" indent="-342900">
              <a:buFontTx/>
              <a:buChar char="•"/>
            </a:pPr>
            <a:r>
              <a:rPr lang="en-US" dirty="0" smtClean="0">
                <a:solidFill>
                  <a:schemeClr val="tx1">
                    <a:lumMod val="95000"/>
                    <a:lumOff val="5000"/>
                  </a:schemeClr>
                </a:solidFill>
              </a:rPr>
              <a:t>More than </a:t>
            </a:r>
            <a:r>
              <a:rPr lang="en-US" b="1" dirty="0" smtClean="0">
                <a:solidFill>
                  <a:srgbClr val="095895"/>
                </a:solidFill>
              </a:rPr>
              <a:t>1500</a:t>
            </a:r>
            <a:r>
              <a:rPr lang="en-US" b="1" dirty="0" smtClean="0">
                <a:solidFill>
                  <a:schemeClr val="tx1">
                    <a:lumMod val="95000"/>
                    <a:lumOff val="5000"/>
                  </a:schemeClr>
                </a:solidFill>
              </a:rPr>
              <a:t> </a:t>
            </a:r>
            <a:r>
              <a:rPr lang="en-US" dirty="0" smtClean="0">
                <a:solidFill>
                  <a:schemeClr val="tx1">
                    <a:lumMod val="95000"/>
                    <a:lumOff val="5000"/>
                  </a:schemeClr>
                </a:solidFill>
              </a:rPr>
              <a:t>projected staff </a:t>
            </a:r>
            <a:r>
              <a:rPr lang="en-US" dirty="0">
                <a:solidFill>
                  <a:schemeClr val="tx1">
                    <a:lumMod val="95000"/>
                    <a:lumOff val="5000"/>
                  </a:schemeClr>
                </a:solidFill>
              </a:rPr>
              <a:t>hours required JUST to get the surveys collected, translated (if necessary) and into a system for </a:t>
            </a:r>
            <a:r>
              <a:rPr lang="en-US" dirty="0" smtClean="0">
                <a:solidFill>
                  <a:schemeClr val="tx1">
                    <a:lumMod val="95000"/>
                    <a:lumOff val="5000"/>
                  </a:schemeClr>
                </a:solidFill>
              </a:rPr>
              <a:t>analysis.</a:t>
            </a:r>
            <a:endParaRPr lang="en-US" dirty="0">
              <a:solidFill>
                <a:schemeClr val="tx1">
                  <a:lumMod val="95000"/>
                  <a:lumOff val="5000"/>
                </a:schemeClr>
              </a:solidFill>
            </a:endParaRPr>
          </a:p>
          <a:p>
            <a:endParaRPr lang="en-US" dirty="0">
              <a:solidFill>
                <a:schemeClr val="tx1">
                  <a:lumMod val="95000"/>
                  <a:lumOff val="5000"/>
                </a:schemeClr>
              </a:solidFill>
            </a:endParaRPr>
          </a:p>
        </p:txBody>
      </p:sp>
    </p:spTree>
    <p:extLst>
      <p:ext uri="{BB962C8B-B14F-4D97-AF65-F5344CB8AC3E}">
        <p14:creationId xmlns:p14="http://schemas.microsoft.com/office/powerpoint/2010/main" val="4305060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Region 6 </a:t>
            </a:r>
            <a:r>
              <a:rPr lang="en-US" b="0" dirty="0" smtClean="0"/>
              <a:t>Problem Statement</a:t>
            </a:r>
            <a:endParaRPr lang="en-US" b="0" dirty="0"/>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a:solidFill>
                  <a:schemeClr val="tx1">
                    <a:lumMod val="95000"/>
                    <a:lumOff val="5000"/>
                  </a:schemeClr>
                </a:solidFill>
              </a:rPr>
              <a:t>Immediate problem – the needs assessment would be required to be “</a:t>
            </a:r>
            <a:r>
              <a:rPr lang="en-US" b="1" dirty="0">
                <a:solidFill>
                  <a:schemeClr val="tx1">
                    <a:lumMod val="95000"/>
                    <a:lumOff val="5000"/>
                  </a:schemeClr>
                </a:solidFill>
              </a:rPr>
              <a:t>maintain[</a:t>
            </a:r>
            <a:r>
              <a:rPr lang="en-US" b="1" dirty="0" err="1">
                <a:solidFill>
                  <a:schemeClr val="tx1">
                    <a:lumMod val="95000"/>
                    <a:lumOff val="5000"/>
                  </a:schemeClr>
                </a:solidFill>
              </a:rPr>
              <a:t>ed</a:t>
            </a:r>
            <a:r>
              <a:rPr lang="en-US" b="1" dirty="0">
                <a:solidFill>
                  <a:schemeClr val="tx1">
                    <a:lumMod val="95000"/>
                    <a:lumOff val="5000"/>
                  </a:schemeClr>
                </a:solidFill>
              </a:rPr>
              <a:t>], </a:t>
            </a:r>
            <a:r>
              <a:rPr lang="en-US" b="1" dirty="0" err="1">
                <a:solidFill>
                  <a:schemeClr val="tx1">
                    <a:lumMod val="95000"/>
                    <a:lumOff val="5000"/>
                  </a:schemeClr>
                </a:solidFill>
              </a:rPr>
              <a:t>updat</a:t>
            </a:r>
            <a:r>
              <a:rPr lang="en-US" b="1" dirty="0">
                <a:solidFill>
                  <a:schemeClr val="tx1">
                    <a:lumMod val="95000"/>
                    <a:lumOff val="5000"/>
                  </a:schemeClr>
                </a:solidFill>
              </a:rPr>
              <a:t>[</a:t>
            </a:r>
            <a:r>
              <a:rPr lang="en-US" b="1" dirty="0" err="1">
                <a:solidFill>
                  <a:schemeClr val="tx1">
                    <a:lumMod val="95000"/>
                    <a:lumOff val="5000"/>
                  </a:schemeClr>
                </a:solidFill>
              </a:rPr>
              <a:t>ed</a:t>
            </a:r>
            <a:r>
              <a:rPr lang="en-US" b="1" dirty="0">
                <a:solidFill>
                  <a:schemeClr val="tx1">
                    <a:lumMod val="95000"/>
                    <a:lumOff val="5000"/>
                  </a:schemeClr>
                </a:solidFill>
              </a:rPr>
              <a:t>] and </a:t>
            </a:r>
            <a:r>
              <a:rPr lang="en-US" b="1" dirty="0" err="1">
                <a:solidFill>
                  <a:schemeClr val="tx1">
                    <a:lumMod val="95000"/>
                    <a:lumOff val="5000"/>
                  </a:schemeClr>
                </a:solidFill>
              </a:rPr>
              <a:t>utiliz</a:t>
            </a:r>
            <a:r>
              <a:rPr lang="en-US" b="1" dirty="0">
                <a:solidFill>
                  <a:schemeClr val="tx1">
                    <a:lumMod val="95000"/>
                    <a:lumOff val="5000"/>
                  </a:schemeClr>
                </a:solidFill>
              </a:rPr>
              <a:t>[</a:t>
            </a:r>
            <a:r>
              <a:rPr lang="en-US" b="1" dirty="0" err="1">
                <a:solidFill>
                  <a:schemeClr val="tx1">
                    <a:lumMod val="95000"/>
                    <a:lumOff val="5000"/>
                  </a:schemeClr>
                </a:solidFill>
              </a:rPr>
              <a:t>ed</a:t>
            </a:r>
            <a:r>
              <a:rPr lang="en-US" b="1" dirty="0" smtClean="0">
                <a:solidFill>
                  <a:schemeClr val="tx1">
                    <a:lumMod val="95000"/>
                    <a:lumOff val="5000"/>
                  </a:schemeClr>
                </a:solidFill>
              </a:rPr>
              <a:t>]”</a:t>
            </a:r>
          </a:p>
          <a:p>
            <a:pPr marL="342900" indent="-342900">
              <a:buFont typeface="Arial" panose="020B0604020202020204" pitchFamily="34" charset="0"/>
              <a:buChar char="•"/>
            </a:pPr>
            <a:endParaRPr lang="en-US" b="1" dirty="0">
              <a:solidFill>
                <a:schemeClr val="tx1">
                  <a:lumMod val="95000"/>
                  <a:lumOff val="5000"/>
                </a:schemeClr>
              </a:solidFill>
            </a:endParaRPr>
          </a:p>
          <a:p>
            <a:pPr marL="342900" indent="-342900">
              <a:buFont typeface="Arial" panose="020B0604020202020204" pitchFamily="34" charset="0"/>
              <a:buChar char="•"/>
            </a:pPr>
            <a:r>
              <a:rPr lang="en-US" dirty="0" smtClean="0">
                <a:solidFill>
                  <a:schemeClr val="tx1">
                    <a:lumMod val="95000"/>
                    <a:lumOff val="5000"/>
                  </a:schemeClr>
                </a:solidFill>
              </a:rPr>
              <a:t>Process will need to be repeated, requiring:</a:t>
            </a:r>
          </a:p>
          <a:p>
            <a:pPr marL="685800" lvl="1" indent="-342900">
              <a:buFont typeface="Arial" panose="020B0604020202020204" pitchFamily="34" charset="0"/>
              <a:buChar char="•"/>
            </a:pPr>
            <a:r>
              <a:rPr lang="en-US" dirty="0">
                <a:solidFill>
                  <a:schemeClr val="tx1">
                    <a:lumMod val="95000"/>
                    <a:lumOff val="5000"/>
                  </a:schemeClr>
                </a:solidFill>
              </a:rPr>
              <a:t>Another extended period of staff </a:t>
            </a:r>
            <a:r>
              <a:rPr lang="en-US" dirty="0" smtClean="0">
                <a:solidFill>
                  <a:schemeClr val="tx1">
                    <a:lumMod val="95000"/>
                    <a:lumOff val="5000"/>
                  </a:schemeClr>
                </a:solidFill>
              </a:rPr>
              <a:t>time.</a:t>
            </a:r>
          </a:p>
          <a:p>
            <a:pPr marL="685800" lvl="1" indent="-342900">
              <a:buFont typeface="Arial" panose="020B0604020202020204" pitchFamily="34" charset="0"/>
              <a:buChar char="•"/>
            </a:pPr>
            <a:r>
              <a:rPr lang="en-US" dirty="0" smtClean="0">
                <a:solidFill>
                  <a:schemeClr val="tx1">
                    <a:lumMod val="95000"/>
                    <a:lumOff val="5000"/>
                  </a:schemeClr>
                </a:solidFill>
              </a:rPr>
              <a:t>All the costs associated with the first survey wave.</a:t>
            </a:r>
          </a:p>
          <a:p>
            <a:pPr marL="685800" lvl="1" indent="-342900">
              <a:buFont typeface="Arial" panose="020B0604020202020204" pitchFamily="34" charset="0"/>
              <a:buChar char="•"/>
            </a:pPr>
            <a:r>
              <a:rPr lang="en-US" dirty="0" smtClean="0">
                <a:solidFill>
                  <a:schemeClr val="tx1">
                    <a:lumMod val="95000"/>
                    <a:lumOff val="5000"/>
                  </a:schemeClr>
                </a:solidFill>
              </a:rPr>
              <a:t>Re-writing and re-translating the survey instrument.</a:t>
            </a:r>
          </a:p>
          <a:p>
            <a:pPr marL="685800" lvl="1" indent="-342900">
              <a:buFont typeface="Arial" panose="020B0604020202020204" pitchFamily="34" charset="0"/>
              <a:buChar char="•"/>
            </a:pPr>
            <a:r>
              <a:rPr lang="en-US" dirty="0" smtClean="0">
                <a:solidFill>
                  <a:schemeClr val="tx1">
                    <a:lumMod val="95000"/>
                    <a:lumOff val="5000"/>
                  </a:schemeClr>
                </a:solidFill>
              </a:rPr>
              <a:t>Etc.</a:t>
            </a:r>
          </a:p>
          <a:p>
            <a:pPr marL="685800" lvl="1" indent="-342900">
              <a:buFont typeface="Arial" panose="020B0604020202020204" pitchFamily="34" charset="0"/>
              <a:buChar char="•"/>
            </a:pPr>
            <a:endParaRPr lang="en-US" dirty="0">
              <a:solidFill>
                <a:schemeClr val="tx1">
                  <a:lumMod val="95000"/>
                  <a:lumOff val="5000"/>
                </a:schemeClr>
              </a:solidFill>
            </a:endParaRPr>
          </a:p>
          <a:p>
            <a:pPr marL="342900" indent="-342900">
              <a:buFont typeface="Arial" panose="020B0604020202020204" pitchFamily="34" charset="0"/>
              <a:buChar char="•"/>
            </a:pPr>
            <a:r>
              <a:rPr lang="en-US" dirty="0" smtClean="0">
                <a:solidFill>
                  <a:schemeClr val="tx1">
                    <a:lumMod val="95000"/>
                    <a:lumOff val="5000"/>
                  </a:schemeClr>
                </a:solidFill>
              </a:rPr>
              <a:t>Network needed something the could be ongoing without reintroducing those costs.</a:t>
            </a:r>
            <a:endParaRPr lang="en-US" dirty="0">
              <a:solidFill>
                <a:schemeClr val="tx1">
                  <a:lumMod val="95000"/>
                  <a:lumOff val="5000"/>
                </a:schemeClr>
              </a:solidFill>
            </a:endParaRPr>
          </a:p>
          <a:p>
            <a:pPr marL="342900" indent="-342900">
              <a:buFont typeface="Arial" panose="020B0604020202020204" pitchFamily="34" charset="0"/>
              <a:buChar char="•"/>
            </a:pPr>
            <a:endParaRPr lang="en-US" dirty="0">
              <a:solidFill>
                <a:schemeClr val="tx1">
                  <a:lumMod val="95000"/>
                  <a:lumOff val="5000"/>
                </a:schemeClr>
              </a:solidFill>
            </a:endParaRPr>
          </a:p>
        </p:txBody>
      </p:sp>
    </p:spTree>
    <p:extLst>
      <p:ext uri="{BB962C8B-B14F-4D97-AF65-F5344CB8AC3E}">
        <p14:creationId xmlns:p14="http://schemas.microsoft.com/office/powerpoint/2010/main" val="11443375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600" dirty="0"/>
              <a:t>Region 6 Process: A History</a:t>
            </a:r>
            <a:endParaRPr lang="en-US" sz="3600" dirty="0"/>
          </a:p>
        </p:txBody>
      </p:sp>
      <p:sp>
        <p:nvSpPr>
          <p:cNvPr id="5" name="Subtitle 2"/>
          <p:cNvSpPr>
            <a:spLocks noGrp="1"/>
          </p:cNvSpPr>
          <p:nvPr>
            <p:ph type="body" idx="1"/>
          </p:nvPr>
        </p:nvSpPr>
        <p:spPr/>
        <p:txBody>
          <a:bodyPr/>
          <a:lstStyle/>
          <a:p>
            <a:pPr marL="342900" indent="-342900">
              <a:buFont typeface="Arial" pitchFamily="34" charset="0"/>
              <a:buChar char="•"/>
              <a:defRPr/>
            </a:pPr>
            <a:r>
              <a:rPr lang="en-US" sz="2000" dirty="0"/>
              <a:t>Network reviewed survey – too long.</a:t>
            </a:r>
          </a:p>
          <a:p>
            <a:pPr algn="l">
              <a:defRPr/>
            </a:pPr>
            <a:endParaRPr lang="en-US" sz="2000" dirty="0"/>
          </a:p>
          <a:p>
            <a:pPr marL="342900" indent="-342900">
              <a:buFont typeface="Arial" pitchFamily="34" charset="0"/>
              <a:buChar char="•"/>
              <a:defRPr/>
            </a:pPr>
            <a:r>
              <a:rPr lang="en-US" sz="2000" dirty="0"/>
              <a:t>Trimmed to 76 questions – still considered too long – no agreement on what to cut.</a:t>
            </a:r>
          </a:p>
          <a:p>
            <a:pPr algn="l">
              <a:defRPr/>
            </a:pPr>
            <a:endParaRPr lang="en-US" sz="2000" dirty="0"/>
          </a:p>
          <a:p>
            <a:pPr marL="342900" indent="-342900">
              <a:buFont typeface="Arial" pitchFamily="34" charset="0"/>
              <a:buChar char="•"/>
              <a:defRPr/>
            </a:pPr>
            <a:r>
              <a:rPr lang="en-US" sz="2000" dirty="0"/>
              <a:t>Survey finalized / everyone still agreeing that it was too long. </a:t>
            </a:r>
          </a:p>
          <a:p>
            <a:pPr algn="l">
              <a:defRPr/>
            </a:pPr>
            <a:endParaRPr lang="en-US" sz="2000" dirty="0"/>
          </a:p>
          <a:p>
            <a:pPr marL="342900" indent="-342900">
              <a:buFont typeface="Arial" pitchFamily="34" charset="0"/>
              <a:buChar char="•"/>
              <a:defRPr/>
            </a:pPr>
            <a:r>
              <a:rPr lang="en-US" sz="2000" dirty="0"/>
              <a:t>Survey launched survey in October 2012 with a goal of 250 surveys (the next largest regional survey collection at that time was approximately 125).</a:t>
            </a:r>
          </a:p>
          <a:p>
            <a:pPr marL="342900" indent="-342900">
              <a:buFont typeface="Arial" pitchFamily="34" charset="0"/>
              <a:buChar char="•"/>
              <a:defRPr/>
            </a:pPr>
            <a:endParaRPr lang="en-US" sz="2000" dirty="0"/>
          </a:p>
          <a:p>
            <a:pPr algn="l">
              <a:defRPr/>
            </a:pPr>
            <a:endParaRPr lang="en-US" sz="2000" dirty="0"/>
          </a:p>
          <a:p>
            <a:pPr algn="l">
              <a:defRPr/>
            </a:pPr>
            <a:endParaRPr lang="en-US" sz="2000" dirty="0"/>
          </a:p>
        </p:txBody>
      </p:sp>
    </p:spTree>
    <p:extLst>
      <p:ext uri="{BB962C8B-B14F-4D97-AF65-F5344CB8AC3E}">
        <p14:creationId xmlns:p14="http://schemas.microsoft.com/office/powerpoint/2010/main" val="21076876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600" dirty="0"/>
              <a:t>Region 6 :  Initial Fears in using technology / online system</a:t>
            </a:r>
            <a:endParaRPr lang="en-US" sz="3600" dirty="0"/>
          </a:p>
        </p:txBody>
      </p:sp>
      <p:sp>
        <p:nvSpPr>
          <p:cNvPr id="88067" name="Subtitle 2"/>
          <p:cNvSpPr>
            <a:spLocks noGrp="1"/>
          </p:cNvSpPr>
          <p:nvPr>
            <p:ph type="body" idx="1"/>
          </p:nvPr>
        </p:nvSpPr>
        <p:spPr/>
        <p:txBody>
          <a:bodyPr/>
          <a:lstStyle/>
          <a:p>
            <a:pPr marL="609600" indent="-609600">
              <a:spcAft>
                <a:spcPts val="600"/>
              </a:spcAft>
              <a:buFontTx/>
              <a:buAutoNum type="arabicPeriod"/>
            </a:pPr>
            <a:r>
              <a:rPr lang="en-US" sz="1800" dirty="0"/>
              <a:t>Clients do not have access to the internet/computers</a:t>
            </a:r>
          </a:p>
          <a:p>
            <a:pPr marL="609600" indent="-609600">
              <a:spcAft>
                <a:spcPts val="600"/>
              </a:spcAft>
              <a:buFontTx/>
              <a:buAutoNum type="arabicPeriod"/>
            </a:pPr>
            <a:r>
              <a:rPr lang="en-US" sz="1800" dirty="0"/>
              <a:t>Older clients do not understand how to use computers</a:t>
            </a:r>
          </a:p>
          <a:p>
            <a:pPr marL="609600" indent="-609600">
              <a:spcAft>
                <a:spcPts val="600"/>
              </a:spcAft>
              <a:buFontTx/>
              <a:buAutoNum type="arabicPeriod"/>
            </a:pPr>
            <a:r>
              <a:rPr lang="en-US" sz="1800" dirty="0"/>
              <a:t>Clients have low literacy rates and will not be able to read/take an online survey without someone there to assist them – where is the savings in staff time?</a:t>
            </a:r>
          </a:p>
          <a:p>
            <a:pPr marL="609600" indent="-609600">
              <a:spcAft>
                <a:spcPts val="600"/>
              </a:spcAft>
              <a:buFontTx/>
              <a:buAutoNum type="arabicPeriod"/>
            </a:pPr>
            <a:r>
              <a:rPr lang="en-US" sz="1800" dirty="0"/>
              <a:t>Any online system will still need to be bi-lingual and interpret Spanish language results.</a:t>
            </a:r>
          </a:p>
          <a:p>
            <a:pPr marL="609600" indent="-609600">
              <a:spcAft>
                <a:spcPts val="600"/>
              </a:spcAft>
              <a:buFontTx/>
              <a:buAutoNum type="arabicPeriod"/>
            </a:pPr>
            <a:r>
              <a:rPr lang="en-US" sz="1800" dirty="0"/>
              <a:t>Clients will not trust the program</a:t>
            </a:r>
          </a:p>
          <a:p>
            <a:pPr marL="609600" indent="-609600">
              <a:spcAft>
                <a:spcPts val="600"/>
              </a:spcAft>
              <a:buFontTx/>
              <a:buAutoNum type="arabicPeriod"/>
            </a:pPr>
            <a:r>
              <a:rPr lang="en-US" sz="1800" dirty="0"/>
              <a:t>The survey (at more than 70 questions) is too long – clients will not complete it.</a:t>
            </a:r>
          </a:p>
          <a:p>
            <a:pPr marL="609600" indent="-609600">
              <a:buFontTx/>
              <a:buAutoNum type="arabicPeriod"/>
            </a:pPr>
            <a:r>
              <a:rPr lang="en-US" sz="1800" dirty="0"/>
              <a:t>Installing computer software on multiple computers at multiple locations would take too long, involve too many I.T. Departments and probably would not be allowed at all locations.</a:t>
            </a:r>
          </a:p>
          <a:p>
            <a:pPr marL="609600" indent="-609600">
              <a:buFontTx/>
              <a:buAutoNum type="arabicPeriod"/>
            </a:pPr>
            <a:r>
              <a:rPr lang="en-US" sz="1800" dirty="0"/>
              <a:t>Clients will not complete survey without an incentive.</a:t>
            </a:r>
          </a:p>
        </p:txBody>
      </p:sp>
    </p:spTree>
    <p:extLst>
      <p:ext uri="{BB962C8B-B14F-4D97-AF65-F5344CB8AC3E}">
        <p14:creationId xmlns:p14="http://schemas.microsoft.com/office/powerpoint/2010/main" val="8217539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600" dirty="0"/>
              <a:t>Region 6 Process: Realities of using on-line system (specifically </a:t>
            </a:r>
            <a:r>
              <a:rPr lang="en-US" sz="3600" dirty="0" err="1"/>
              <a:t>eCompas</a:t>
            </a:r>
            <a:r>
              <a:rPr lang="en-US" sz="3600" dirty="0"/>
              <a:t>)</a:t>
            </a:r>
            <a:endParaRPr lang="en-US" sz="3600" dirty="0"/>
          </a:p>
        </p:txBody>
      </p:sp>
      <p:sp>
        <p:nvSpPr>
          <p:cNvPr id="4" name="Rectangle 3"/>
          <p:cNvSpPr/>
          <p:nvPr/>
        </p:nvSpPr>
        <p:spPr>
          <a:xfrm>
            <a:off x="2160588" y="1447800"/>
            <a:ext cx="7288212" cy="4829014"/>
          </a:xfrm>
          <a:prstGeom prst="rect">
            <a:avLst/>
          </a:prstGeom>
        </p:spPr>
        <p:txBody>
          <a:bodyPr>
            <a:spAutoFit/>
          </a:bodyPr>
          <a:lstStyle/>
          <a:p>
            <a:pPr marL="609600" indent="-609600">
              <a:lnSpc>
                <a:spcPct val="90000"/>
              </a:lnSpc>
              <a:buFontTx/>
              <a:buAutoNum type="arabicPeriod"/>
              <a:defRPr/>
            </a:pPr>
            <a:r>
              <a:rPr lang="en-US" dirty="0"/>
              <a:t>Clients do not have access to the </a:t>
            </a:r>
            <a:r>
              <a:rPr lang="en-US" dirty="0"/>
              <a:t>internet/computers</a:t>
            </a:r>
          </a:p>
          <a:p>
            <a:pPr>
              <a:lnSpc>
                <a:spcPct val="90000"/>
              </a:lnSpc>
              <a:defRPr/>
            </a:pPr>
            <a:endParaRPr lang="en-US" dirty="0"/>
          </a:p>
          <a:p>
            <a:pPr lvl="1">
              <a:lnSpc>
                <a:spcPct val="90000"/>
              </a:lnSpc>
              <a:defRPr/>
            </a:pPr>
            <a:r>
              <a:rPr lang="en-US" dirty="0"/>
              <a:t>	</a:t>
            </a:r>
            <a:r>
              <a:rPr lang="en-US" dirty="0"/>
              <a:t>We exceeded every other region within the 1</a:t>
            </a:r>
            <a:r>
              <a:rPr lang="en-US" baseline="30000" dirty="0"/>
              <a:t>st</a:t>
            </a:r>
            <a:r>
              <a:rPr lang="en-US" dirty="0"/>
              <a:t> month.  We met 	our goal of 250 within the first 60 days.  .  In total, nearly </a:t>
            </a:r>
            <a:r>
              <a:rPr lang="en-US" dirty="0"/>
              <a:t>400 </a:t>
            </a:r>
            <a:r>
              <a:rPr lang="en-US" dirty="0"/>
              <a:t>	clients </a:t>
            </a:r>
            <a:r>
              <a:rPr lang="en-US" dirty="0"/>
              <a:t>completed the </a:t>
            </a:r>
            <a:r>
              <a:rPr lang="en-US" dirty="0"/>
              <a:t>survey in the first 90 days…  180</a:t>
            </a:r>
            <a:r>
              <a:rPr lang="en-US" dirty="0"/>
              <a:t>% </a:t>
            </a:r>
            <a:r>
              <a:rPr lang="en-US" dirty="0"/>
              <a:t>more 	than our goal!</a:t>
            </a:r>
            <a:br>
              <a:rPr lang="en-US" dirty="0"/>
            </a:br>
            <a:endParaRPr lang="en-US" dirty="0"/>
          </a:p>
          <a:p>
            <a:pPr marL="609600" indent="-609600">
              <a:lnSpc>
                <a:spcPct val="90000"/>
              </a:lnSpc>
              <a:buFont typeface="+mj-lt"/>
              <a:buAutoNum type="arabicPeriod" startAt="2"/>
              <a:defRPr/>
            </a:pPr>
            <a:r>
              <a:rPr lang="en-US" dirty="0"/>
              <a:t>Older </a:t>
            </a:r>
            <a:r>
              <a:rPr lang="en-US" dirty="0"/>
              <a:t>clients do not understand how to use computers</a:t>
            </a:r>
          </a:p>
          <a:p>
            <a:pPr marL="1066800" lvl="1" indent="-609600">
              <a:lnSpc>
                <a:spcPct val="90000"/>
              </a:lnSpc>
              <a:buFontTx/>
              <a:buAutoNum type="arabicPeriod"/>
              <a:defRPr/>
            </a:pPr>
            <a:endParaRPr lang="en-US" dirty="0"/>
          </a:p>
          <a:p>
            <a:pPr lvl="1">
              <a:lnSpc>
                <a:spcPct val="90000"/>
              </a:lnSpc>
              <a:defRPr/>
            </a:pPr>
            <a:r>
              <a:rPr lang="en-US" dirty="0"/>
              <a:t>	68.7% of those completing the survey were 40 and older. </a:t>
            </a:r>
            <a:r>
              <a:rPr lang="en-US" dirty="0"/>
              <a:t>36.7</a:t>
            </a:r>
            <a:r>
              <a:rPr lang="en-US" dirty="0"/>
              <a:t>% </a:t>
            </a:r>
            <a:r>
              <a:rPr lang="en-US" dirty="0"/>
              <a:t>	were </a:t>
            </a:r>
            <a:r>
              <a:rPr lang="en-US" dirty="0"/>
              <a:t>50 and older.  The oldest was over 80.</a:t>
            </a:r>
          </a:p>
          <a:p>
            <a:pPr lvl="1">
              <a:lnSpc>
                <a:spcPct val="90000"/>
              </a:lnSpc>
              <a:defRPr/>
            </a:pPr>
            <a:endParaRPr lang="en-US" dirty="0"/>
          </a:p>
          <a:p>
            <a:pPr marL="609600" indent="-609600">
              <a:lnSpc>
                <a:spcPct val="90000"/>
              </a:lnSpc>
              <a:buFontTx/>
              <a:buAutoNum type="arabicPeriod" startAt="2"/>
              <a:defRPr/>
            </a:pPr>
            <a:r>
              <a:rPr lang="en-US" dirty="0"/>
              <a:t>Clients have low literacy rates and will not be able to read/take an online survey without someone to assist them – where is the savings in staff time?</a:t>
            </a:r>
          </a:p>
          <a:p>
            <a:pPr marL="609600" indent="-609600">
              <a:lnSpc>
                <a:spcPct val="90000"/>
              </a:lnSpc>
              <a:buFontTx/>
              <a:buAutoNum type="arabicPeriod" startAt="2"/>
              <a:defRPr/>
            </a:pPr>
            <a:endParaRPr lang="en-US" dirty="0"/>
          </a:p>
          <a:p>
            <a:pPr lvl="1">
              <a:lnSpc>
                <a:spcPct val="90000"/>
              </a:lnSpc>
              <a:defRPr/>
            </a:pPr>
            <a:r>
              <a:rPr lang="en-US" dirty="0"/>
              <a:t>	System read aloud to the clients.  Limited need for 	assistance.  Savings in staff time </a:t>
            </a:r>
            <a:r>
              <a:rPr lang="en-US" b="1" dirty="0">
                <a:solidFill>
                  <a:srgbClr val="095895"/>
                </a:solidFill>
              </a:rPr>
              <a:t>ABUNDANT</a:t>
            </a:r>
            <a:r>
              <a:rPr lang="en-US" dirty="0"/>
              <a:t>!  </a:t>
            </a:r>
          </a:p>
          <a:p>
            <a:pPr marL="1066800" lvl="1" indent="-609600">
              <a:lnSpc>
                <a:spcPct val="90000"/>
              </a:lnSpc>
              <a:buFontTx/>
              <a:buAutoNum type="arabicPeriod"/>
              <a:defRPr/>
            </a:pPr>
            <a:endParaRPr lang="en-US" dirty="0"/>
          </a:p>
        </p:txBody>
      </p:sp>
    </p:spTree>
    <p:extLst>
      <p:ext uri="{BB962C8B-B14F-4D97-AF65-F5344CB8AC3E}">
        <p14:creationId xmlns:p14="http://schemas.microsoft.com/office/powerpoint/2010/main" val="38913422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0" dirty="0"/>
              <a:t>Realities of using on-line system (specifically </a:t>
            </a:r>
            <a:r>
              <a:rPr lang="en-US" sz="4000" b="0" dirty="0" err="1"/>
              <a:t>eCompas</a:t>
            </a:r>
            <a:r>
              <a:rPr lang="en-US" sz="4000" b="0" dirty="0"/>
              <a:t>)</a:t>
            </a:r>
          </a:p>
        </p:txBody>
      </p:sp>
      <p:sp>
        <p:nvSpPr>
          <p:cNvPr id="3" name="Text Placeholder 2"/>
          <p:cNvSpPr>
            <a:spLocks noGrp="1"/>
          </p:cNvSpPr>
          <p:nvPr>
            <p:ph type="body" idx="1"/>
          </p:nvPr>
        </p:nvSpPr>
        <p:spPr/>
        <p:txBody>
          <a:bodyPr>
            <a:normAutofit/>
          </a:bodyPr>
          <a:lstStyle/>
          <a:p>
            <a:pPr marL="342900" indent="-342900">
              <a:buFontTx/>
              <a:buAutoNum type="arabicPeriod" startAt="4"/>
              <a:defRPr/>
            </a:pPr>
            <a:endParaRPr lang="en-US" dirty="0" smtClean="0"/>
          </a:p>
          <a:p>
            <a:pPr marL="342900" indent="-342900">
              <a:buFontTx/>
              <a:buAutoNum type="arabicPeriod" startAt="4"/>
              <a:defRPr/>
            </a:pPr>
            <a:endParaRPr lang="en-US" dirty="0" smtClean="0"/>
          </a:p>
          <a:p>
            <a:pPr marL="342900" indent="-342900">
              <a:buFontTx/>
              <a:buAutoNum type="arabicPeriod" startAt="4"/>
              <a:defRPr/>
            </a:pPr>
            <a:r>
              <a:rPr lang="en-US" dirty="0" smtClean="0"/>
              <a:t>Any </a:t>
            </a:r>
            <a:r>
              <a:rPr lang="en-US" dirty="0"/>
              <a:t>online system will still need to be bi-lingual and interpret Spanish language </a:t>
            </a:r>
            <a:r>
              <a:rPr lang="en-US" dirty="0" smtClean="0"/>
              <a:t>results.</a:t>
            </a:r>
          </a:p>
          <a:p>
            <a:pPr lvl="1">
              <a:defRPr/>
            </a:pPr>
            <a:r>
              <a:rPr lang="en-US" dirty="0"/>
              <a:t/>
            </a:r>
            <a:br>
              <a:rPr lang="en-US" dirty="0"/>
            </a:br>
            <a:r>
              <a:rPr lang="en-US" dirty="0" smtClean="0"/>
              <a:t>The </a:t>
            </a:r>
            <a:r>
              <a:rPr lang="en-US" dirty="0"/>
              <a:t>questions and answers appear and are read in both </a:t>
            </a:r>
            <a:r>
              <a:rPr lang="en-US" dirty="0" smtClean="0"/>
              <a:t>Spanish </a:t>
            </a:r>
            <a:r>
              <a:rPr lang="en-US" dirty="0"/>
              <a:t>and English </a:t>
            </a:r>
            <a:r>
              <a:rPr lang="en-US" dirty="0" smtClean="0"/>
              <a:t>languages.</a:t>
            </a:r>
            <a:br>
              <a:rPr lang="en-US" dirty="0" smtClean="0"/>
            </a:br>
            <a:endParaRPr lang="en-US" dirty="0"/>
          </a:p>
          <a:p>
            <a:pPr marL="457200" indent="-457200">
              <a:buFont typeface="+mj-lt"/>
              <a:buAutoNum type="arabicPeriod" startAt="5"/>
              <a:defRPr/>
            </a:pPr>
            <a:r>
              <a:rPr lang="en-US" dirty="0" smtClean="0"/>
              <a:t>Clients will not trust the program.</a:t>
            </a:r>
          </a:p>
          <a:p>
            <a:pPr lvl="1">
              <a:defRPr/>
            </a:pPr>
            <a:r>
              <a:rPr lang="en-US" dirty="0" smtClean="0"/>
              <a:t/>
            </a:r>
            <a:br>
              <a:rPr lang="en-US" dirty="0" smtClean="0"/>
            </a:br>
            <a:r>
              <a:rPr lang="en-US" dirty="0" smtClean="0"/>
              <a:t>There were no reported client fears.</a:t>
            </a:r>
            <a:br>
              <a:rPr lang="en-US" dirty="0" smtClean="0"/>
            </a:br>
            <a:endParaRPr lang="en-US" dirty="0" smtClean="0"/>
          </a:p>
          <a:p>
            <a:pPr>
              <a:defRPr/>
            </a:pPr>
            <a:endParaRPr lang="en-US" dirty="0"/>
          </a:p>
          <a:p>
            <a:pPr marL="342900" indent="-342900">
              <a:buFontTx/>
              <a:buAutoNum type="arabicPeriod" startAt="4"/>
              <a:defRPr/>
            </a:pPr>
            <a:endParaRPr lang="en-US" dirty="0"/>
          </a:p>
          <a:p>
            <a:endParaRPr lang="en-US" dirty="0"/>
          </a:p>
        </p:txBody>
      </p:sp>
    </p:spTree>
    <p:extLst>
      <p:ext uri="{BB962C8B-B14F-4D97-AF65-F5344CB8AC3E}">
        <p14:creationId xmlns:p14="http://schemas.microsoft.com/office/powerpoint/2010/main" val="41044868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0" dirty="0"/>
              <a:t>Realities of using on-line system (specifically </a:t>
            </a:r>
            <a:r>
              <a:rPr lang="en-US" sz="4000" b="0" dirty="0" err="1"/>
              <a:t>eCompas</a:t>
            </a:r>
            <a:r>
              <a:rPr lang="en-US" sz="4000" b="0" dirty="0"/>
              <a:t>)</a:t>
            </a:r>
            <a:endParaRPr lang="en-US" sz="4400" b="0" dirty="0"/>
          </a:p>
        </p:txBody>
      </p:sp>
      <p:sp>
        <p:nvSpPr>
          <p:cNvPr id="3" name="Text Placeholder 2"/>
          <p:cNvSpPr>
            <a:spLocks noGrp="1"/>
          </p:cNvSpPr>
          <p:nvPr>
            <p:ph type="body" idx="1"/>
          </p:nvPr>
        </p:nvSpPr>
        <p:spPr/>
        <p:txBody>
          <a:bodyPr>
            <a:normAutofit/>
          </a:bodyPr>
          <a:lstStyle/>
          <a:p>
            <a:pPr marL="457200" indent="-457200">
              <a:buFont typeface="+mj-lt"/>
              <a:buAutoNum type="arabicPeriod" startAt="6"/>
              <a:defRPr/>
            </a:pPr>
            <a:endParaRPr lang="en-US" dirty="0" smtClean="0"/>
          </a:p>
          <a:p>
            <a:pPr marL="457200" indent="-457200">
              <a:buFont typeface="+mj-lt"/>
              <a:buAutoNum type="arabicPeriod" startAt="6"/>
              <a:defRPr/>
            </a:pPr>
            <a:r>
              <a:rPr lang="en-US" dirty="0" smtClean="0"/>
              <a:t>The </a:t>
            </a:r>
            <a:r>
              <a:rPr lang="en-US" dirty="0"/>
              <a:t>survey is too long – clients will not complete it</a:t>
            </a:r>
            <a:r>
              <a:rPr lang="en-US" dirty="0" smtClean="0"/>
              <a:t>.</a:t>
            </a:r>
          </a:p>
          <a:p>
            <a:pPr marL="800100" lvl="1" indent="-457200">
              <a:buFont typeface="+mj-lt"/>
              <a:buAutoNum type="alphaLcPeriod"/>
              <a:defRPr/>
            </a:pPr>
            <a:r>
              <a:rPr lang="en-US" dirty="0" smtClean="0"/>
              <a:t>82.1% of clients beginning the survey finished it.</a:t>
            </a:r>
          </a:p>
          <a:p>
            <a:pPr marL="800100" lvl="1" indent="-457200">
              <a:buFont typeface="+mj-lt"/>
              <a:buAutoNum type="alphaLcPeriod"/>
              <a:defRPr/>
            </a:pPr>
            <a:r>
              <a:rPr lang="en-US" dirty="0" smtClean="0"/>
              <a:t>Median time needed to complete surveys: 21 minutes.</a:t>
            </a:r>
          </a:p>
          <a:p>
            <a:pPr marL="800100" lvl="1" indent="-457200">
              <a:buFont typeface="+mj-lt"/>
              <a:buAutoNum type="alphaLcPeriod"/>
              <a:defRPr/>
            </a:pPr>
            <a:r>
              <a:rPr lang="en-US" dirty="0" smtClean="0"/>
              <a:t>Utilized </a:t>
            </a:r>
            <a:r>
              <a:rPr lang="en-US" dirty="0"/>
              <a:t>a collaborative process in creating the </a:t>
            </a:r>
            <a:r>
              <a:rPr lang="en-US" dirty="0" smtClean="0"/>
              <a:t>survey </a:t>
            </a:r>
            <a:r>
              <a:rPr lang="en-US" dirty="0"/>
              <a:t>which actuated in all programs taking an active part in promoting it to their </a:t>
            </a:r>
            <a:r>
              <a:rPr lang="en-US" dirty="0" smtClean="0"/>
              <a:t>clients: </a:t>
            </a:r>
            <a:r>
              <a:rPr lang="en-US" dirty="0"/>
              <a:t>each program would have components of the result that pertained specifically to </a:t>
            </a:r>
            <a:r>
              <a:rPr lang="en-US" dirty="0" smtClean="0"/>
              <a:t>them</a:t>
            </a:r>
            <a:br>
              <a:rPr lang="en-US" dirty="0" smtClean="0"/>
            </a:br>
            <a:endParaRPr lang="en-US" dirty="0"/>
          </a:p>
          <a:p>
            <a:pPr marL="342900" indent="-342900">
              <a:buFontTx/>
              <a:buAutoNum type="arabicPeriod" startAt="6"/>
              <a:defRPr/>
            </a:pPr>
            <a:r>
              <a:rPr lang="en-US" dirty="0" smtClean="0"/>
              <a:t>Installing </a:t>
            </a:r>
            <a:r>
              <a:rPr lang="en-US" dirty="0"/>
              <a:t>computer software is going to be a </a:t>
            </a:r>
            <a:r>
              <a:rPr lang="en-US" dirty="0" smtClean="0"/>
              <a:t>problem.</a:t>
            </a:r>
          </a:p>
          <a:p>
            <a:pPr lvl="1">
              <a:defRPr/>
            </a:pPr>
            <a:r>
              <a:rPr lang="en-US" dirty="0" smtClean="0"/>
              <a:t>Web-based </a:t>
            </a:r>
            <a:r>
              <a:rPr lang="en-US" dirty="0"/>
              <a:t>system.  Nothing to install</a:t>
            </a:r>
            <a:r>
              <a:rPr lang="en-US" dirty="0" smtClean="0"/>
              <a:t>.</a:t>
            </a:r>
          </a:p>
          <a:p>
            <a:pPr marL="685800" lvl="1" indent="-342900">
              <a:buFont typeface="Arial" panose="020B0604020202020204" pitchFamily="34" charset="0"/>
              <a:buChar char="•"/>
              <a:defRPr/>
            </a:pPr>
            <a:endParaRPr lang="en-US" dirty="0" smtClean="0"/>
          </a:p>
          <a:p>
            <a:pPr marL="342900" indent="-342900">
              <a:buFontTx/>
              <a:buAutoNum type="arabicPeriod" startAt="6"/>
              <a:defRPr/>
            </a:pPr>
            <a:endParaRPr lang="en-US" dirty="0"/>
          </a:p>
          <a:p>
            <a:pPr marL="609600" indent="-609600">
              <a:buFontTx/>
              <a:buAutoNum type="arabicPeriod"/>
              <a:defRPr/>
            </a:pPr>
            <a:endParaRPr lang="en-US" dirty="0"/>
          </a:p>
          <a:p>
            <a:endParaRPr lang="en-US" dirty="0"/>
          </a:p>
        </p:txBody>
      </p:sp>
    </p:spTree>
    <p:extLst>
      <p:ext uri="{BB962C8B-B14F-4D97-AF65-F5344CB8AC3E}">
        <p14:creationId xmlns:p14="http://schemas.microsoft.com/office/powerpoint/2010/main" val="11033357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Realities of using on-line system (specifically </a:t>
            </a:r>
            <a:r>
              <a:rPr lang="en-US" b="0" dirty="0" err="1"/>
              <a:t>eCompas</a:t>
            </a:r>
            <a:r>
              <a:rPr lang="en-US" b="0" dirty="0"/>
              <a:t>)</a:t>
            </a:r>
          </a:p>
        </p:txBody>
      </p:sp>
      <p:sp>
        <p:nvSpPr>
          <p:cNvPr id="3" name="Text Placeholder 2"/>
          <p:cNvSpPr>
            <a:spLocks noGrp="1"/>
          </p:cNvSpPr>
          <p:nvPr>
            <p:ph type="body" idx="1"/>
          </p:nvPr>
        </p:nvSpPr>
        <p:spPr/>
        <p:txBody>
          <a:bodyPr/>
          <a:lstStyle/>
          <a:p>
            <a:pPr marL="457200" indent="-457200">
              <a:buFont typeface="+mj-lt"/>
              <a:buAutoNum type="arabicPeriod" startAt="8"/>
              <a:defRPr/>
            </a:pPr>
            <a:endParaRPr lang="en-US" dirty="0" smtClean="0"/>
          </a:p>
          <a:p>
            <a:pPr marL="457200" indent="-457200">
              <a:buFont typeface="+mj-lt"/>
              <a:buAutoNum type="arabicPeriod" startAt="8"/>
              <a:defRPr/>
            </a:pPr>
            <a:endParaRPr lang="en-US" dirty="0"/>
          </a:p>
          <a:p>
            <a:pPr marL="457200" indent="-457200">
              <a:buFont typeface="+mj-lt"/>
              <a:buAutoNum type="arabicPeriod" startAt="8"/>
              <a:defRPr/>
            </a:pPr>
            <a:endParaRPr lang="en-US" dirty="0" smtClean="0"/>
          </a:p>
          <a:p>
            <a:pPr marL="457200" indent="-457200">
              <a:buFont typeface="+mj-lt"/>
              <a:buAutoNum type="arabicPeriod" startAt="8"/>
              <a:defRPr/>
            </a:pPr>
            <a:r>
              <a:rPr lang="en-US" dirty="0" smtClean="0"/>
              <a:t>Clients </a:t>
            </a:r>
            <a:r>
              <a:rPr lang="en-US" dirty="0"/>
              <a:t>will not complete the survey without an incentive.</a:t>
            </a:r>
          </a:p>
          <a:p>
            <a:pPr marL="800100" lvl="1" indent="-457200">
              <a:buFont typeface="+mj-lt"/>
              <a:buAutoNum type="alphaLcPeriod"/>
              <a:defRPr/>
            </a:pPr>
            <a:r>
              <a:rPr lang="en-US" dirty="0"/>
              <a:t>Clients given opportunity to accept or decline $10 incentive.</a:t>
            </a:r>
          </a:p>
          <a:p>
            <a:pPr marL="800100" lvl="1" indent="-457200">
              <a:buFont typeface="+mj-lt"/>
              <a:buAutoNum type="alphaLcPeriod"/>
              <a:defRPr/>
            </a:pPr>
            <a:r>
              <a:rPr lang="en-US" dirty="0"/>
              <a:t>11% of respondents initially declined incentive.</a:t>
            </a:r>
          </a:p>
          <a:p>
            <a:pPr marL="800100" lvl="1" indent="-457200">
              <a:buFont typeface="+mj-lt"/>
              <a:buAutoNum type="alphaLcPeriod"/>
              <a:defRPr/>
            </a:pPr>
            <a:r>
              <a:rPr lang="en-US" dirty="0"/>
              <a:t>This later grew to 15%.</a:t>
            </a:r>
          </a:p>
          <a:p>
            <a:endParaRPr lang="en-US" dirty="0"/>
          </a:p>
        </p:txBody>
      </p:sp>
    </p:spTree>
    <p:extLst>
      <p:ext uri="{BB962C8B-B14F-4D97-AF65-F5344CB8AC3E}">
        <p14:creationId xmlns:p14="http://schemas.microsoft.com/office/powerpoint/2010/main" val="31884486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52600" y="373981"/>
            <a:ext cx="7772400" cy="533400"/>
          </a:xfrm>
          <a:prstGeom prst="rect">
            <a:avLst/>
          </a:prstGeom>
          <a:ln w="6350" cap="rnd">
            <a:noFill/>
          </a:ln>
        </p:spPr>
        <p:txBody>
          <a:bodyPr anchor="b"/>
          <a:lstStyle>
            <a:lvl1pPr algn="ctr" rtl="0" eaLnBrk="1" latinLnBrk="0" hangingPunct="1">
              <a:spcBef>
                <a:spcPct val="0"/>
              </a:spcBef>
              <a:buNone/>
              <a:defRPr kumimoji="0" lang="en-US" sz="4800" b="0" kern="1200" spc="-100" baseline="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latin typeface="+mj-lt"/>
                <a:ea typeface="+mj-ea"/>
                <a:cs typeface="+mj-cs"/>
              </a:defRPr>
            </a:lvl1pPr>
          </a:lstStyle>
          <a:p>
            <a:pPr algn="l">
              <a:defRPr/>
            </a:pPr>
            <a:r>
              <a:rPr sz="4400" dirty="0">
                <a:solidFill>
                  <a:srgbClr val="095895"/>
                </a:solidFill>
                <a:effectLst>
                  <a:outerShdw blurRad="38100" dist="38100" dir="2700000" algn="tl">
                    <a:srgbClr val="C0C0C0"/>
                  </a:outerShdw>
                </a:effectLst>
              </a:rPr>
              <a:t>Region 6 Process: </a:t>
            </a:r>
            <a:r>
              <a:rPr sz="4400" b="1" dirty="0">
                <a:solidFill>
                  <a:srgbClr val="095895"/>
                </a:solidFill>
                <a:effectLst>
                  <a:outerShdw blurRad="38100" dist="38100" dir="2700000" algn="tl">
                    <a:srgbClr val="C0C0C0"/>
                  </a:outerShdw>
                </a:effectLst>
              </a:rPr>
              <a:t>How</a:t>
            </a:r>
            <a:r>
              <a:rPr sz="3600" dirty="0">
                <a:solidFill>
                  <a:srgbClr val="095895"/>
                </a:solidFill>
                <a:effectLst>
                  <a:outerShdw blurRad="38100" dist="38100" dir="2700000" algn="tl">
                    <a:srgbClr val="C0C0C0"/>
                  </a:outerShdw>
                </a:effectLst>
              </a:rPr>
              <a:t> </a:t>
            </a:r>
            <a:r>
              <a:rPr sz="4400" dirty="0">
                <a:solidFill>
                  <a:srgbClr val="095895"/>
                </a:solidFill>
                <a:effectLst>
                  <a:outerShdw blurRad="38100" dist="38100" dir="2700000" algn="tl">
                    <a:srgbClr val="C0C0C0"/>
                  </a:outerShdw>
                </a:effectLst>
              </a:rPr>
              <a:t>we did it</a:t>
            </a:r>
            <a:endParaRPr sz="4400" dirty="0">
              <a:solidFill>
                <a:srgbClr val="095895"/>
              </a:solidFill>
            </a:endParaRPr>
          </a:p>
        </p:txBody>
      </p:sp>
      <p:sp>
        <p:nvSpPr>
          <p:cNvPr id="8" name="Rectangle 3"/>
          <p:cNvSpPr txBox="1">
            <a:spLocks noChangeArrowheads="1"/>
          </p:cNvSpPr>
          <p:nvPr/>
        </p:nvSpPr>
        <p:spPr>
          <a:xfrm>
            <a:off x="1752600" y="1170110"/>
            <a:ext cx="9144000" cy="4544890"/>
          </a:xfrm>
          <a:prstGeom prst="rect">
            <a:avLst/>
          </a:prstGeom>
        </p:spPr>
        <p:txBody>
          <a:bodyPr/>
          <a:lstStyle>
            <a:lvl1pPr marL="0" indent="0" algn="ctr" rtl="0" eaLnBrk="1" latinLnBrk="0" hangingPunct="1">
              <a:spcBef>
                <a:spcPts val="600"/>
              </a:spcBef>
              <a:buClr>
                <a:schemeClr val="accent2"/>
              </a:buClr>
              <a:buSzPct val="85000"/>
              <a:buFont typeface="Wingdings 2"/>
              <a:buNone/>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609600" indent="-609600" algn="l">
              <a:lnSpc>
                <a:spcPct val="90000"/>
              </a:lnSpc>
              <a:buClr>
                <a:schemeClr val="tx1"/>
              </a:buClr>
              <a:buFont typeface="+mj-lt"/>
              <a:buAutoNum type="arabicPeriod"/>
              <a:defRPr/>
            </a:pPr>
            <a:r>
              <a:rPr lang="en-US" sz="1900" dirty="0">
                <a:solidFill>
                  <a:schemeClr val="tx1">
                    <a:lumMod val="95000"/>
                    <a:lumOff val="5000"/>
                  </a:schemeClr>
                </a:solidFill>
              </a:rPr>
              <a:t>RDE walked us through the process – created our survey online, walked us through the recording process (for the audio feature of the survey).</a:t>
            </a:r>
          </a:p>
          <a:p>
            <a:pPr marL="609600" indent="-609600" algn="l">
              <a:lnSpc>
                <a:spcPct val="90000"/>
              </a:lnSpc>
              <a:buClr>
                <a:schemeClr val="tx1"/>
              </a:buClr>
              <a:buFont typeface="+mj-lt"/>
              <a:buAutoNum type="arabicPeriod"/>
              <a:defRPr/>
            </a:pPr>
            <a:endParaRPr lang="en-US" sz="1900" dirty="0">
              <a:solidFill>
                <a:schemeClr val="tx1">
                  <a:lumMod val="95000"/>
                  <a:lumOff val="5000"/>
                </a:schemeClr>
              </a:solidFill>
            </a:endParaRPr>
          </a:p>
          <a:p>
            <a:pPr marL="609600" indent="-609600" algn="l">
              <a:lnSpc>
                <a:spcPct val="90000"/>
              </a:lnSpc>
              <a:buClr>
                <a:schemeClr val="tx1"/>
              </a:buClr>
              <a:buFont typeface="+mj-lt"/>
              <a:buAutoNum type="arabicPeriod"/>
              <a:defRPr/>
            </a:pPr>
            <a:r>
              <a:rPr lang="en-US" sz="1900" dirty="0">
                <a:solidFill>
                  <a:schemeClr val="tx1">
                    <a:lumMod val="95000"/>
                    <a:lumOff val="5000"/>
                  </a:schemeClr>
                </a:solidFill>
              </a:rPr>
              <a:t>RDE produced a pilot site for us to pilot with a focus group of consumers, the network, and staff.</a:t>
            </a:r>
            <a:br>
              <a:rPr lang="en-US" sz="1900" dirty="0">
                <a:solidFill>
                  <a:schemeClr val="tx1">
                    <a:lumMod val="95000"/>
                    <a:lumOff val="5000"/>
                  </a:schemeClr>
                </a:solidFill>
              </a:rPr>
            </a:br>
            <a:endParaRPr lang="en-US" sz="1900" dirty="0">
              <a:solidFill>
                <a:schemeClr val="tx1">
                  <a:lumMod val="95000"/>
                  <a:lumOff val="5000"/>
                </a:schemeClr>
              </a:solidFill>
            </a:endParaRPr>
          </a:p>
          <a:p>
            <a:pPr marL="609600" indent="-609600" algn="l">
              <a:lnSpc>
                <a:spcPct val="90000"/>
              </a:lnSpc>
              <a:buClr>
                <a:schemeClr val="tx1"/>
              </a:buClr>
              <a:buFont typeface="+mj-lt"/>
              <a:buAutoNum type="arabicPeriod"/>
              <a:defRPr/>
            </a:pPr>
            <a:r>
              <a:rPr lang="en-US" sz="1900" dirty="0">
                <a:solidFill>
                  <a:schemeClr val="tx1">
                    <a:lumMod val="95000"/>
                    <a:lumOff val="5000"/>
                  </a:schemeClr>
                </a:solidFill>
              </a:rPr>
              <a:t>Revisions were made to the system.</a:t>
            </a:r>
            <a:br>
              <a:rPr lang="en-US" sz="1900" dirty="0">
                <a:solidFill>
                  <a:schemeClr val="tx1">
                    <a:lumMod val="95000"/>
                    <a:lumOff val="5000"/>
                  </a:schemeClr>
                </a:solidFill>
              </a:rPr>
            </a:br>
            <a:endParaRPr lang="en-US" sz="1900" dirty="0">
              <a:solidFill>
                <a:schemeClr val="tx1">
                  <a:lumMod val="95000"/>
                  <a:lumOff val="5000"/>
                </a:schemeClr>
              </a:solidFill>
            </a:endParaRPr>
          </a:p>
          <a:p>
            <a:pPr marL="609600" indent="-609600" algn="l">
              <a:lnSpc>
                <a:spcPct val="90000"/>
              </a:lnSpc>
              <a:buClr>
                <a:schemeClr val="tx1"/>
              </a:buClr>
              <a:buFont typeface="+mj-lt"/>
              <a:buAutoNum type="arabicPeriod"/>
              <a:defRPr/>
            </a:pPr>
            <a:r>
              <a:rPr lang="en-US" sz="1900" dirty="0">
                <a:solidFill>
                  <a:schemeClr val="tx1">
                    <a:lumMod val="95000"/>
                    <a:lumOff val="5000"/>
                  </a:schemeClr>
                </a:solidFill>
              </a:rPr>
              <a:t>Coordinated with two regional individuals to record the questions/answers --- one recorded them in English, one in Spanish.</a:t>
            </a:r>
          </a:p>
          <a:p>
            <a:pPr marL="609600" indent="-609600" algn="l">
              <a:lnSpc>
                <a:spcPct val="90000"/>
              </a:lnSpc>
              <a:buClr>
                <a:schemeClr val="tx1"/>
              </a:buClr>
              <a:buFont typeface="+mj-lt"/>
              <a:buAutoNum type="arabicPeriod"/>
              <a:defRPr/>
            </a:pPr>
            <a:endParaRPr lang="en-US" sz="1900" dirty="0">
              <a:solidFill>
                <a:schemeClr val="tx1">
                  <a:lumMod val="95000"/>
                  <a:lumOff val="5000"/>
                </a:schemeClr>
              </a:solidFill>
            </a:endParaRPr>
          </a:p>
          <a:p>
            <a:pPr marL="609600" indent="-609600" algn="l">
              <a:lnSpc>
                <a:spcPct val="90000"/>
              </a:lnSpc>
              <a:buClr>
                <a:schemeClr val="tx1"/>
              </a:buClr>
              <a:buFont typeface="+mj-lt"/>
              <a:buAutoNum type="arabicPeriod"/>
              <a:defRPr/>
            </a:pPr>
            <a:r>
              <a:rPr lang="en-US" sz="1900" dirty="0">
                <a:solidFill>
                  <a:schemeClr val="tx1">
                    <a:lumMod val="95000"/>
                    <a:lumOff val="5000"/>
                  </a:schemeClr>
                </a:solidFill>
              </a:rPr>
              <a:t>Added our own spin by recording “welcome videos” utilizing individuals known locally and trusted by anticipated survey participants.</a:t>
            </a:r>
          </a:p>
          <a:p>
            <a:pPr marL="609600" indent="-609600" algn="l">
              <a:lnSpc>
                <a:spcPct val="90000"/>
              </a:lnSpc>
              <a:buClr>
                <a:schemeClr val="tx1"/>
              </a:buClr>
              <a:buFont typeface="+mj-lt"/>
              <a:buAutoNum type="arabicPeriod"/>
              <a:defRPr/>
            </a:pPr>
            <a:endParaRPr lang="en-US" sz="1900" dirty="0">
              <a:solidFill>
                <a:schemeClr val="tx1">
                  <a:lumMod val="95000"/>
                  <a:lumOff val="5000"/>
                </a:schemeClr>
              </a:solidFill>
            </a:endParaRPr>
          </a:p>
          <a:p>
            <a:pPr marL="609600" indent="-609600" algn="l">
              <a:lnSpc>
                <a:spcPct val="90000"/>
              </a:lnSpc>
              <a:buClr>
                <a:schemeClr val="tx1"/>
              </a:buClr>
              <a:buFont typeface="+mj-lt"/>
              <a:buAutoNum type="arabicPeriod"/>
              <a:defRPr/>
            </a:pPr>
            <a:r>
              <a:rPr lang="en-US" sz="1900" dirty="0">
                <a:solidFill>
                  <a:schemeClr val="tx1">
                    <a:lumMod val="95000"/>
                    <a:lumOff val="5000"/>
                  </a:schemeClr>
                </a:solidFill>
              </a:rPr>
              <a:t>System was launched smoothly</a:t>
            </a:r>
          </a:p>
        </p:txBody>
      </p:sp>
    </p:spTree>
    <p:extLst>
      <p:ext uri="{BB962C8B-B14F-4D97-AF65-F5344CB8AC3E}">
        <p14:creationId xmlns:p14="http://schemas.microsoft.com/office/powerpoint/2010/main" val="4123489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500"/>
                                        <p:tgtEl>
                                          <p:spTgt spid="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dissolve">
                                      <p:cBhvr>
                                        <p:cTn id="17" dur="500"/>
                                        <p:tgtEl>
                                          <p:spTgt spid="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dissolve">
                                      <p:cBhvr>
                                        <p:cTn id="22" dur="500"/>
                                        <p:tgtEl>
                                          <p:spTgt spid="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dissolve">
                                      <p:cBhvr>
                                        <p:cTn id="27" dur="500"/>
                                        <p:tgtEl>
                                          <p:spTgt spid="8">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dissolve">
                                      <p:cBhvr>
                                        <p:cTn id="3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981200" y="-61913"/>
            <a:ext cx="8229600" cy="1143001"/>
          </a:xfrm>
          <a:prstGeom prst="rect">
            <a:avLst/>
          </a:prstGeom>
          <a:ln w="6350" cap="rnd">
            <a:noFill/>
          </a:ln>
        </p:spPr>
        <p:txBody>
          <a:bodyPr anchor="b"/>
          <a:lstStyle>
            <a:lvl1pPr algn="ctr" rtl="0" eaLnBrk="1" latinLnBrk="0" hangingPunct="1">
              <a:spcBef>
                <a:spcPct val="0"/>
              </a:spcBef>
              <a:buNone/>
              <a:defRPr kumimoji="0" lang="en-US" sz="4800" b="0" kern="1200" spc="-100" baseline="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latin typeface="+mj-lt"/>
                <a:ea typeface="+mj-ea"/>
                <a:cs typeface="+mj-cs"/>
              </a:defRPr>
            </a:lvl1pPr>
          </a:lstStyle>
          <a:p>
            <a:pPr algn="l">
              <a:defRPr/>
            </a:pPr>
            <a:r>
              <a:rPr sz="4400" b="1" dirty="0">
                <a:solidFill>
                  <a:srgbClr val="095895"/>
                </a:solidFill>
              </a:rPr>
              <a:t>Social Marketing</a:t>
            </a:r>
            <a:endParaRPr sz="4400" dirty="0">
              <a:solidFill>
                <a:srgbClr val="095895"/>
              </a:solidFill>
            </a:endParaRPr>
          </a:p>
        </p:txBody>
      </p:sp>
      <p:sp>
        <p:nvSpPr>
          <p:cNvPr id="8" name="Rectangle 3"/>
          <p:cNvSpPr txBox="1">
            <a:spLocks noChangeArrowheads="1"/>
          </p:cNvSpPr>
          <p:nvPr/>
        </p:nvSpPr>
        <p:spPr>
          <a:xfrm>
            <a:off x="1905000" y="1152526"/>
            <a:ext cx="7543800" cy="3947013"/>
          </a:xfrm>
          <a:prstGeom prst="rect">
            <a:avLst/>
          </a:prstGeom>
        </p:spPr>
        <p:txBody>
          <a:bodyPr/>
          <a:lstStyle>
            <a:lvl1pPr marL="0" indent="0" algn="ctr" rtl="0" eaLnBrk="1" latinLnBrk="0" hangingPunct="1">
              <a:spcBef>
                <a:spcPts val="600"/>
              </a:spcBef>
              <a:buClr>
                <a:schemeClr val="accent2"/>
              </a:buClr>
              <a:buSzPct val="85000"/>
              <a:buFont typeface="Wingdings 2"/>
              <a:buNone/>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algn="l">
              <a:lnSpc>
                <a:spcPct val="90000"/>
              </a:lnSpc>
              <a:defRPr/>
            </a:pPr>
            <a:r>
              <a:rPr lang="en-US" sz="2000" dirty="0">
                <a:solidFill>
                  <a:schemeClr val="tx1"/>
                </a:solidFill>
              </a:rPr>
              <a:t>Created Postcards on which clients could record their survey completion code, mail in, and then have their incentive mailed to them.</a:t>
            </a:r>
          </a:p>
          <a:p>
            <a:pPr algn="l">
              <a:lnSpc>
                <a:spcPct val="90000"/>
              </a:lnSpc>
              <a:defRPr/>
            </a:pPr>
            <a:endParaRPr lang="en-US" sz="2000" dirty="0">
              <a:solidFill>
                <a:schemeClr val="tx1"/>
              </a:solidFill>
            </a:endParaRPr>
          </a:p>
          <a:p>
            <a:pPr algn="l">
              <a:lnSpc>
                <a:spcPct val="90000"/>
              </a:lnSpc>
              <a:defRPr/>
            </a:pPr>
            <a:r>
              <a:rPr lang="en-US" sz="2000" dirty="0">
                <a:solidFill>
                  <a:schemeClr val="tx1"/>
                </a:solidFill>
              </a:rPr>
              <a:t>Postcards were created in both English and Spanish</a:t>
            </a:r>
          </a:p>
          <a:p>
            <a:pPr algn="l">
              <a:lnSpc>
                <a:spcPct val="90000"/>
              </a:lnSpc>
              <a:defRPr/>
            </a:pPr>
            <a:endParaRPr lang="en-US" sz="2000" dirty="0">
              <a:solidFill>
                <a:schemeClr val="tx1"/>
              </a:solidFill>
            </a:endParaRPr>
          </a:p>
          <a:p>
            <a:pPr algn="l">
              <a:lnSpc>
                <a:spcPct val="90000"/>
              </a:lnSpc>
              <a:defRPr/>
            </a:pPr>
            <a:r>
              <a:rPr lang="en-US" sz="2000" dirty="0">
                <a:solidFill>
                  <a:schemeClr val="tx1"/>
                </a:solidFill>
              </a:rPr>
              <a:t>Postcards were given to each network provider along with Raleigh Infectious Diseases, prevention and testing programs, Gay and Lesbian Center in Raleigh, Raleigh nightclubs/bars (to help us reach the “positively unaware”)</a:t>
            </a:r>
          </a:p>
          <a:p>
            <a:pPr algn="l">
              <a:lnSpc>
                <a:spcPct val="90000"/>
              </a:lnSpc>
              <a:defRPr/>
            </a:pPr>
            <a:endParaRPr lang="en-US" sz="2000" dirty="0">
              <a:solidFill>
                <a:schemeClr val="tx1"/>
              </a:solidFill>
            </a:endParaRPr>
          </a:p>
          <a:p>
            <a:pPr algn="l">
              <a:lnSpc>
                <a:spcPct val="90000"/>
              </a:lnSpc>
              <a:defRPr/>
            </a:pPr>
            <a:r>
              <a:rPr lang="en-US" sz="2000" dirty="0">
                <a:solidFill>
                  <a:schemeClr val="tx1"/>
                </a:solidFill>
              </a:rPr>
              <a:t>Actively promoted by each of our programs and program areas (all clinics and service agencies had survey questions that pertained to their activities and thus had vested interests in learning the responses).</a:t>
            </a:r>
          </a:p>
          <a:p>
            <a:pPr marL="609600" indent="-609600" algn="l">
              <a:lnSpc>
                <a:spcPct val="90000"/>
              </a:lnSpc>
              <a:buFontTx/>
              <a:buAutoNum type="arabicPeriod" startAt="6"/>
              <a:defRPr/>
            </a:pPr>
            <a:endParaRPr lang="en-US" sz="2000" dirty="0">
              <a:solidFill>
                <a:schemeClr val="tx1"/>
              </a:solidFill>
            </a:endParaRPr>
          </a:p>
        </p:txBody>
      </p:sp>
    </p:spTree>
    <p:extLst>
      <p:ext uri="{BB962C8B-B14F-4D97-AF65-F5344CB8AC3E}">
        <p14:creationId xmlns:p14="http://schemas.microsoft.com/office/powerpoint/2010/main" val="1332940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dissolv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dissolve">
                                      <p:cBhvr>
                                        <p:cTn id="2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of the lower 48 states with placemarkers at all e2community project sites: Bergen-Passaic NJ, New York City, Wake County North Carolina, Iowa, Hennepin County Minnesota, Riverside/San Bernadino California, and Dallas Texas." title="National Context M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62503"/>
            <a:ext cx="9144000" cy="4932995"/>
          </a:xfrm>
          <a:prstGeom prst="rect">
            <a:avLst/>
          </a:prstGeom>
        </p:spPr>
      </p:pic>
      <p:pic>
        <p:nvPicPr>
          <p:cNvPr id="9" name="Picture 4" descr="Image of a consumer taking an electronic surv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717" y="4923947"/>
            <a:ext cx="15382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Image of a researcher reviewing an electronic repo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772959" y="4831872"/>
            <a:ext cx="17129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a:spLocks noGrp="1"/>
          </p:cNvSpPr>
          <p:nvPr>
            <p:ph type="title"/>
          </p:nvPr>
        </p:nvSpPr>
        <p:spPr>
          <a:xfrm>
            <a:off x="2000107" y="23788"/>
            <a:ext cx="8261493" cy="880412"/>
          </a:xfrm>
        </p:spPr>
        <p:txBody>
          <a:bodyPr/>
          <a:lstStyle/>
          <a:p>
            <a:pPr algn="ctr"/>
            <a:r>
              <a:rPr lang="en-US" sz="4800" b="1" dirty="0">
                <a:solidFill>
                  <a:srgbClr val="095895"/>
                </a:solidFill>
              </a:rPr>
              <a:t>National Context</a:t>
            </a:r>
          </a:p>
        </p:txBody>
      </p:sp>
    </p:spTree>
    <p:extLst>
      <p:ext uri="{BB962C8B-B14F-4D97-AF65-F5344CB8AC3E}">
        <p14:creationId xmlns:p14="http://schemas.microsoft.com/office/powerpoint/2010/main" val="33221076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Results</a:t>
            </a:r>
            <a:endParaRPr lang="en-US" b="0" dirty="0"/>
          </a:p>
        </p:txBody>
      </p:sp>
      <p:graphicFrame>
        <p:nvGraphicFramePr>
          <p:cNvPr id="6" name="Chart 5"/>
          <p:cNvGraphicFramePr/>
          <p:nvPr>
            <p:extLst/>
          </p:nvPr>
        </p:nvGraphicFramePr>
        <p:xfrm>
          <a:off x="2000106" y="1397000"/>
          <a:ext cx="8261493"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50552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507" y="42071"/>
            <a:ext cx="8261493" cy="880412"/>
          </a:xfrm>
        </p:spPr>
        <p:txBody>
          <a:bodyPr>
            <a:noAutofit/>
          </a:bodyPr>
          <a:lstStyle/>
          <a:p>
            <a:pPr algn="ctr"/>
            <a:r>
              <a:rPr lang="en-US" sz="4400" b="0" dirty="0">
                <a:latin typeface="+mn-lt"/>
              </a:rPr>
              <a:t>Over 1,100 hours staff time saved!</a:t>
            </a:r>
            <a:br>
              <a:rPr lang="en-US" sz="4400" b="0" dirty="0">
                <a:latin typeface="+mn-lt"/>
              </a:rPr>
            </a:br>
            <a:r>
              <a:rPr lang="en-US" sz="2800" b="0" dirty="0">
                <a:latin typeface="+mn-lt"/>
              </a:rPr>
              <a:t>(</a:t>
            </a:r>
            <a:r>
              <a:rPr lang="en-US" sz="2800" dirty="0"/>
              <a:t>making field workers’ feet happier too</a:t>
            </a:r>
            <a:r>
              <a:rPr lang="en-US" sz="2800" dirty="0"/>
              <a:t>!)</a:t>
            </a:r>
            <a:r>
              <a:rPr lang="en-US" sz="2800" dirty="0"/>
              <a:t/>
            </a:r>
            <a:br>
              <a:rPr lang="en-US" sz="2800" dirty="0"/>
            </a:br>
            <a:r>
              <a:rPr lang="en-US" sz="4400" dirty="0">
                <a:solidFill>
                  <a:schemeClr val="accent3">
                    <a:lumMod val="50000"/>
                  </a:schemeClr>
                </a:solidFill>
              </a:rPr>
              <a:t>_</a:t>
            </a:r>
            <a:endParaRPr lang="en-US" sz="4400" b="0" dirty="0">
              <a:latin typeface="+mn-lt"/>
            </a:endParaRPr>
          </a:p>
        </p:txBody>
      </p:sp>
      <p:pic>
        <p:nvPicPr>
          <p:cNvPr id="3" name="Picture 2" descr="We assume the staff are smiling as well." title="PIcture of happy, smiling toes! Smiles applied with marker."/>
          <p:cNvPicPr>
            <a:picLocks noChangeAspect="1" noChangeArrowheads="1"/>
          </p:cNvPicPr>
          <p:nvPr/>
        </p:nvPicPr>
        <p:blipFill>
          <a:blip r:embed="rId3" cstate="print">
            <a:extLst>
              <a:ext uri="{28A0092B-C50C-407E-A947-70E740481C1C}">
                <a14:useLocalDpi xmlns:a14="http://schemas.microsoft.com/office/drawing/2010/main" val="0"/>
              </a:ext>
            </a:extLst>
          </a:blip>
          <a:srcRect t="17534" r="8218" b="5315"/>
          <a:stretch>
            <a:fillRect/>
          </a:stretch>
        </p:blipFill>
        <p:spPr bwMode="auto">
          <a:xfrm>
            <a:off x="2860602" y="1371600"/>
            <a:ext cx="68453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6238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Results</a:t>
            </a:r>
            <a:endParaRPr lang="en-US" b="0" dirty="0"/>
          </a:p>
        </p:txBody>
      </p:sp>
      <p:graphicFrame>
        <p:nvGraphicFramePr>
          <p:cNvPr id="11" name="Chart 10"/>
          <p:cNvGraphicFramePr/>
          <p:nvPr>
            <p:extLst/>
          </p:nvPr>
        </p:nvGraphicFramePr>
        <p:xfrm>
          <a:off x="3048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88545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idx="1"/>
          </p:nvPr>
        </p:nvSpPr>
        <p:spPr/>
        <p:txBody>
          <a:bodyPr/>
          <a:lstStyle/>
          <a:p>
            <a:r>
              <a:rPr lang="en-US" dirty="0"/>
              <a:t>Information is no longer anecdotal.  Many of our beliefs were upheld while many were surprising.</a:t>
            </a:r>
          </a:p>
          <a:p>
            <a:endParaRPr lang="en-US" dirty="0" smtClean="0"/>
          </a:p>
          <a:p>
            <a:pPr algn="ctr">
              <a:defRPr/>
            </a:pPr>
            <a:r>
              <a:rPr lang="en-US" dirty="0">
                <a:solidFill>
                  <a:srgbClr val="095895"/>
                </a:solidFill>
              </a:rPr>
              <a:t>Example: Transportation</a:t>
            </a:r>
          </a:p>
          <a:p>
            <a:pPr>
              <a:defRPr/>
            </a:pPr>
            <a:endParaRPr lang="en-US" dirty="0" smtClean="0"/>
          </a:p>
          <a:p>
            <a:pPr>
              <a:defRPr/>
            </a:pPr>
            <a:r>
              <a:rPr lang="en-US" dirty="0" smtClean="0"/>
              <a:t>Belief</a:t>
            </a:r>
            <a:r>
              <a:rPr lang="en-US" dirty="0"/>
              <a:t>: </a:t>
            </a:r>
            <a:endParaRPr lang="en-US" dirty="0" smtClean="0"/>
          </a:p>
          <a:p>
            <a:pPr>
              <a:defRPr/>
            </a:pPr>
            <a:r>
              <a:rPr lang="en-US" dirty="0" smtClean="0"/>
              <a:t>Clients </a:t>
            </a:r>
            <a:r>
              <a:rPr lang="en-US" dirty="0"/>
              <a:t>need transportation services especially in the rural areas.</a:t>
            </a:r>
          </a:p>
          <a:p>
            <a:endParaRPr lang="en-US" dirty="0"/>
          </a:p>
        </p:txBody>
      </p:sp>
    </p:spTree>
    <p:extLst>
      <p:ext uri="{BB962C8B-B14F-4D97-AF65-F5344CB8AC3E}">
        <p14:creationId xmlns:p14="http://schemas.microsoft.com/office/powerpoint/2010/main" val="14341812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Results</a:t>
            </a:r>
            <a:endParaRPr lang="en-US" b="0" dirty="0"/>
          </a:p>
        </p:txBody>
      </p:sp>
      <p:sp>
        <p:nvSpPr>
          <p:cNvPr id="3" name="Text Placeholder 2"/>
          <p:cNvSpPr>
            <a:spLocks noGrp="1"/>
          </p:cNvSpPr>
          <p:nvPr>
            <p:ph type="body" idx="1"/>
          </p:nvPr>
        </p:nvSpPr>
        <p:spPr/>
        <p:txBody>
          <a:bodyPr>
            <a:normAutofit/>
          </a:bodyPr>
          <a:lstStyle/>
          <a:p>
            <a:pPr algn="ctr">
              <a:defRPr/>
            </a:pPr>
            <a:r>
              <a:rPr lang="en-US" dirty="0">
                <a:solidFill>
                  <a:srgbClr val="095895"/>
                </a:solidFill>
              </a:rPr>
              <a:t>Example: Transportation</a:t>
            </a:r>
          </a:p>
          <a:p>
            <a:pPr marL="609600" indent="-609600">
              <a:buFontTx/>
              <a:buAutoNum type="arabicPeriod"/>
              <a:defRPr/>
            </a:pPr>
            <a:r>
              <a:rPr lang="en-US" dirty="0"/>
              <a:t>Results (confirmation): Clients indeed identified Transportation as the 8</a:t>
            </a:r>
            <a:r>
              <a:rPr lang="en-US" baseline="30000" dirty="0"/>
              <a:t>th</a:t>
            </a:r>
            <a:r>
              <a:rPr lang="en-US" dirty="0"/>
              <a:t> most important service in the treatment of HIV Within rural counties, the farther away clients were from a clinic, the greater the concentration of those indicating that transportation was important.</a:t>
            </a:r>
          </a:p>
          <a:p>
            <a:pPr>
              <a:defRPr/>
            </a:pPr>
            <a:endParaRPr lang="en-US" dirty="0"/>
          </a:p>
          <a:p>
            <a:pPr marL="609600" indent="-609600">
              <a:buFontTx/>
              <a:buAutoNum type="arabicPeriod"/>
              <a:defRPr/>
            </a:pPr>
            <a:r>
              <a:rPr lang="en-US" dirty="0"/>
              <a:t>Results (surprising): While rural residents showed a greater need for transportation the farther they lived from an HIV clinic, urban residents were much more likely to identify the service as important.  Urban residents under the age of 24 were the most likely to state that the service was needed/important. (other transportation data validated results)</a:t>
            </a:r>
            <a:endParaRPr lang="en-US" sz="2800" dirty="0"/>
          </a:p>
          <a:p>
            <a:endParaRPr lang="en-US" dirty="0"/>
          </a:p>
        </p:txBody>
      </p:sp>
    </p:spTree>
    <p:extLst>
      <p:ext uri="{BB962C8B-B14F-4D97-AF65-F5344CB8AC3E}">
        <p14:creationId xmlns:p14="http://schemas.microsoft.com/office/powerpoint/2010/main" val="26541787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Updates</a:t>
            </a:r>
            <a:endParaRPr lang="en-US" b="0" dirty="0"/>
          </a:p>
        </p:txBody>
      </p:sp>
      <p:sp>
        <p:nvSpPr>
          <p:cNvPr id="3" name="Text Placeholder 2"/>
          <p:cNvSpPr>
            <a:spLocks noGrp="1"/>
          </p:cNvSpPr>
          <p:nvPr>
            <p:ph type="body" idx="1"/>
          </p:nvPr>
        </p:nvSpPr>
        <p:spPr/>
        <p:txBody>
          <a:bodyPr>
            <a:normAutofit/>
          </a:bodyPr>
          <a:lstStyle/>
          <a:p>
            <a:pPr marL="342900" indent="-342900">
              <a:buFont typeface="Arial" pitchFamily="34" charset="0"/>
              <a:buChar char="•"/>
              <a:defRPr/>
            </a:pPr>
            <a:r>
              <a:rPr lang="en-US" dirty="0" smtClean="0"/>
              <a:t>We have kept our survey system “live” since it’s launch.  For our 2015 survey, more than 600 clients completed within our review period without any considerable effort on our part.</a:t>
            </a:r>
          </a:p>
          <a:p>
            <a:pPr>
              <a:defRPr/>
            </a:pPr>
            <a:endParaRPr lang="en-US" dirty="0" smtClean="0"/>
          </a:p>
          <a:p>
            <a:pPr marL="342900" indent="-342900">
              <a:buFont typeface="Arial" pitchFamily="34" charset="0"/>
              <a:buChar char="•"/>
              <a:defRPr/>
            </a:pPr>
            <a:r>
              <a:rPr lang="en-US" dirty="0" smtClean="0"/>
              <a:t>We built in client satisfaction questions that have been pulled and reported to our Part B and Part C Recipient every 6 months.</a:t>
            </a:r>
          </a:p>
          <a:p>
            <a:pPr>
              <a:defRPr/>
            </a:pPr>
            <a:endParaRPr lang="en-US" dirty="0"/>
          </a:p>
          <a:p>
            <a:pPr marL="342900" indent="-342900">
              <a:buFont typeface="Arial" pitchFamily="34" charset="0"/>
              <a:buChar char="•"/>
              <a:defRPr/>
            </a:pPr>
            <a:r>
              <a:rPr lang="en-US" dirty="0"/>
              <a:t>We have made significant changes to our budgets and to our delivery system based upon these questions (i.e. increased funding in dental and transportation while decreasing less needed services such as linguistic services</a:t>
            </a:r>
          </a:p>
          <a:p>
            <a:endParaRPr lang="en-US" dirty="0"/>
          </a:p>
        </p:txBody>
      </p:sp>
    </p:spTree>
    <p:extLst>
      <p:ext uri="{BB962C8B-B14F-4D97-AF65-F5344CB8AC3E}">
        <p14:creationId xmlns:p14="http://schemas.microsoft.com/office/powerpoint/2010/main" val="30034281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Updates to Budget</a:t>
            </a:r>
            <a:endParaRPr lang="en-US" b="0" dirty="0"/>
          </a:p>
        </p:txBody>
      </p:sp>
      <p:sp>
        <p:nvSpPr>
          <p:cNvPr id="3" name="Text Placeholder 2"/>
          <p:cNvSpPr>
            <a:spLocks noGrp="1"/>
          </p:cNvSpPr>
          <p:nvPr>
            <p:ph type="body" idx="1"/>
          </p:nvPr>
        </p:nvSpPr>
        <p:spPr/>
        <p:txBody>
          <a:bodyPr/>
          <a:lstStyle/>
          <a:p>
            <a:pPr marL="457200" indent="-457200">
              <a:buFont typeface="Arial" panose="020B0604020202020204" pitchFamily="34" charset="0"/>
              <a:buChar char="•"/>
            </a:pPr>
            <a:r>
              <a:rPr lang="en-US" dirty="0" smtClean="0"/>
              <a:t>Dental line increased by 123%.</a:t>
            </a:r>
          </a:p>
          <a:p>
            <a:endParaRPr lang="en-US" dirty="0" smtClean="0"/>
          </a:p>
          <a:p>
            <a:pPr marL="457200" indent="-457200">
              <a:buFont typeface="Arial" panose="020B0604020202020204" pitchFamily="34" charset="0"/>
              <a:buChar char="•"/>
            </a:pPr>
            <a:r>
              <a:rPr lang="en-US" dirty="0" smtClean="0"/>
              <a:t>Medical transportation line increased by 45%.</a:t>
            </a:r>
          </a:p>
          <a:p>
            <a:pPr marL="800100" lvl="1" indent="-457200">
              <a:buFont typeface="Arial" panose="020B0604020202020204" pitchFamily="34" charset="0"/>
              <a:buChar char="•"/>
            </a:pPr>
            <a:r>
              <a:rPr lang="en-US" dirty="0" smtClean="0"/>
              <a:t>Number of medical transportation services provided increased by 1000s.</a:t>
            </a:r>
          </a:p>
          <a:p>
            <a:pPr marL="800100" lvl="1" indent="-457200">
              <a:buFont typeface="Arial" panose="020B0604020202020204" pitchFamily="34" charset="0"/>
              <a:buChar char="•"/>
            </a:pPr>
            <a:r>
              <a:rPr lang="en-US" dirty="0" smtClean="0"/>
              <a:t>Cost of medical transportation services dropped dramatically.</a:t>
            </a:r>
          </a:p>
          <a:p>
            <a:pPr marL="800100" lvl="1" indent="-457200">
              <a:buFont typeface="Arial" panose="020B0604020202020204" pitchFamily="34" charset="0"/>
              <a:buChar char="•"/>
            </a:pPr>
            <a:r>
              <a:rPr lang="en-US" dirty="0" smtClean="0"/>
              <a:t>Expanded medical transportation options to clients.</a:t>
            </a:r>
          </a:p>
          <a:p>
            <a:pPr marL="800100" lvl="1" indent="-457200">
              <a:buFont typeface="Arial" panose="020B0604020202020204" pitchFamily="34" charset="0"/>
              <a:buChar char="•"/>
            </a:pPr>
            <a:r>
              <a:rPr lang="en-US" dirty="0" smtClean="0"/>
              <a:t>Utilized 100% of transportation funds after 2013!</a:t>
            </a:r>
            <a:endParaRPr lang="en-US" dirty="0"/>
          </a:p>
        </p:txBody>
      </p:sp>
    </p:spTree>
    <p:extLst>
      <p:ext uri="{BB962C8B-B14F-4D97-AF65-F5344CB8AC3E}">
        <p14:creationId xmlns:p14="http://schemas.microsoft.com/office/powerpoint/2010/main" val="36121689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Updates</a:t>
            </a:r>
            <a:endParaRPr lang="en-US" b="0" dirty="0"/>
          </a:p>
        </p:txBody>
      </p:sp>
      <p:sp>
        <p:nvSpPr>
          <p:cNvPr id="3" name="Text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The difference in the amount of time it takes to complete the survey for younger and older participants is about 12-17 minutes more for older clients.  This was initially believed to be because they were older and less accustomed to the technology.  </a:t>
            </a:r>
          </a:p>
          <a:p>
            <a:pPr marL="342900" indent="-342900">
              <a:buFont typeface="Arial" panose="020B0604020202020204" pitchFamily="34" charset="0"/>
              <a:buChar char="•"/>
            </a:pPr>
            <a:r>
              <a:rPr lang="en-US" dirty="0"/>
              <a:t>This may be partially true.    However, in looking at the results, older clients tended to be positive longer (excluding those with perinatal infection) than their younger counterparts.   </a:t>
            </a:r>
            <a:endParaRPr lang="en-US" dirty="0" smtClean="0"/>
          </a:p>
          <a:p>
            <a:pPr marL="685800" lvl="1" indent="-342900">
              <a:buFont typeface="Arial" panose="020B0604020202020204" pitchFamily="34" charset="0"/>
              <a:buChar char="•"/>
            </a:pPr>
            <a:r>
              <a:rPr lang="en-US" dirty="0" smtClean="0"/>
              <a:t>As </a:t>
            </a:r>
            <a:r>
              <a:rPr lang="en-US" dirty="0"/>
              <a:t>such, more of the questions applied to them (i.e. the skip-logic did not skip as many questions as most of the questions in fact pertained to them given their life experiences).  </a:t>
            </a:r>
            <a:endParaRPr lang="en-US" dirty="0" smtClean="0"/>
          </a:p>
          <a:p>
            <a:pPr marL="685800" lvl="1" indent="-342900">
              <a:buFont typeface="Arial" panose="020B0604020202020204" pitchFamily="34" charset="0"/>
              <a:buChar char="•"/>
            </a:pPr>
            <a:r>
              <a:rPr lang="en-US" dirty="0" smtClean="0"/>
              <a:t>Factoring </a:t>
            </a:r>
            <a:r>
              <a:rPr lang="en-US" dirty="0"/>
              <a:t>in the average time per question asked, the amount of time per question was only slightly higher than their younger counterparts.  (it appears to be about 5% higher).</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1063222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Lessons Learned</a:t>
            </a:r>
            <a:endParaRPr lang="en-US" b="0" dirty="0"/>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a:t>Main objective lesson: involve all aspects of program in </a:t>
            </a:r>
            <a:r>
              <a:rPr lang="en-US" dirty="0" smtClean="0"/>
              <a:t>planning.</a:t>
            </a:r>
          </a:p>
          <a:p>
            <a:pPr marL="685800" lvl="1" indent="-342900">
              <a:buFont typeface="Arial" panose="020B0604020202020204" pitchFamily="34" charset="0"/>
              <a:buChar char="•"/>
            </a:pPr>
            <a:r>
              <a:rPr lang="en-US" dirty="0" smtClean="0"/>
              <a:t>Including all provider input in survey tool creation led to better coverage.</a:t>
            </a:r>
            <a:br>
              <a:rPr lang="en-US" dirty="0" smtClean="0"/>
            </a:br>
            <a:endParaRPr lang="en-US" dirty="0" smtClean="0"/>
          </a:p>
          <a:p>
            <a:pPr marL="342900" indent="-342900">
              <a:buFont typeface="Arial" panose="020B0604020202020204" pitchFamily="34" charset="0"/>
              <a:buChar char="•"/>
            </a:pPr>
            <a:r>
              <a:rPr lang="en-US" dirty="0" smtClean="0"/>
              <a:t>Get everyone on board early.</a:t>
            </a:r>
          </a:p>
          <a:p>
            <a:pPr marL="685800" lvl="1" indent="-342900">
              <a:buFont typeface="Arial" panose="020B0604020202020204" pitchFamily="34" charset="0"/>
              <a:buChar char="•"/>
            </a:pPr>
            <a:r>
              <a:rPr lang="en-US" dirty="0" smtClean="0"/>
              <a:t>A fully inclusive process takes extra time but the results are worth it.</a:t>
            </a:r>
          </a:p>
          <a:p>
            <a:pPr marL="6858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Pre-plan for survey tool translation and audio recording.</a:t>
            </a:r>
            <a:endParaRPr lang="en-US" dirty="0"/>
          </a:p>
          <a:p>
            <a:endParaRPr lang="en-US" dirty="0"/>
          </a:p>
        </p:txBody>
      </p:sp>
    </p:spTree>
    <p:extLst>
      <p:ext uri="{BB962C8B-B14F-4D97-AF65-F5344CB8AC3E}">
        <p14:creationId xmlns:p14="http://schemas.microsoft.com/office/powerpoint/2010/main" val="8889963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 &amp; A</a:t>
            </a:r>
            <a:endParaRPr lang="en-US" dirty="0"/>
          </a:p>
        </p:txBody>
      </p:sp>
    </p:spTree>
    <p:extLst>
      <p:ext uri="{BB962C8B-B14F-4D97-AF65-F5344CB8AC3E}">
        <p14:creationId xmlns:p14="http://schemas.microsoft.com/office/powerpoint/2010/main" val="1267003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0" dirty="0"/>
              <a:t>Over 8,000 Total Consumers </a:t>
            </a:r>
          </a:p>
        </p:txBody>
      </p:sp>
      <p:graphicFrame>
        <p:nvGraphicFramePr>
          <p:cNvPr id="8" name="Chart 7"/>
          <p:cNvGraphicFramePr/>
          <p:nvPr>
            <p:extLst>
              <p:ext uri="{D42A27DB-BD31-4B8C-83A1-F6EECF244321}">
                <p14:modId xmlns:p14="http://schemas.microsoft.com/office/powerpoint/2010/main" val="872410696"/>
              </p:ext>
            </p:extLst>
          </p:nvPr>
        </p:nvGraphicFramePr>
        <p:xfrm>
          <a:off x="3048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48102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107" y="2315371"/>
            <a:ext cx="8261493" cy="880412"/>
          </a:xfrm>
        </p:spPr>
        <p:txBody>
          <a:bodyPr>
            <a:normAutofit/>
          </a:bodyPr>
          <a:lstStyle/>
          <a:p>
            <a:pPr algn="ctr"/>
            <a:r>
              <a:rPr lang="en-US" dirty="0" smtClean="0"/>
              <a:t>Wrap Up</a:t>
            </a:r>
            <a:endParaRPr lang="en-US" dirty="0"/>
          </a:p>
        </p:txBody>
      </p:sp>
    </p:spTree>
    <p:extLst>
      <p:ext uri="{BB962C8B-B14F-4D97-AF65-F5344CB8AC3E}">
        <p14:creationId xmlns:p14="http://schemas.microsoft.com/office/powerpoint/2010/main" val="49010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title="Ladybug &amp; leaf are very thankful for paper 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152400"/>
            <a:ext cx="7572375"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3"/>
          <p:cNvSpPr>
            <a:spLocks noGrp="1" noChangeArrowheads="1"/>
          </p:cNvSpPr>
          <p:nvPr>
            <p:ph type="body" idx="1"/>
          </p:nvPr>
        </p:nvSpPr>
        <p:spPr>
          <a:xfrm>
            <a:off x="3962400" y="381000"/>
            <a:ext cx="6705600" cy="1676400"/>
          </a:xfrm>
        </p:spPr>
        <p:txBody>
          <a:bodyPr/>
          <a:lstStyle/>
          <a:p>
            <a:pPr marL="0" indent="0">
              <a:buNone/>
              <a:defRPr/>
            </a:pPr>
            <a:r>
              <a:rPr lang="en-US" sz="3600" b="1" dirty="0">
                <a:solidFill>
                  <a:schemeClr val="bg1"/>
                </a:solidFill>
              </a:rPr>
              <a:t>196,000 pages of paper saved</a:t>
            </a:r>
          </a:p>
          <a:p>
            <a:pPr marL="0" indent="0" algn="ctr">
              <a:buNone/>
              <a:defRPr/>
            </a:pPr>
            <a:r>
              <a:rPr lang="en-US" sz="3600" b="1" dirty="0">
                <a:solidFill>
                  <a:schemeClr val="bg1"/>
                </a:solidFill>
              </a:rPr>
              <a:t>and counting…</a:t>
            </a:r>
            <a:endParaRPr lang="en-US" sz="3600" dirty="0">
              <a:solidFill>
                <a:schemeClr val="bg1"/>
              </a:solidFill>
            </a:endParaRPr>
          </a:p>
          <a:p>
            <a:pPr>
              <a:buFont typeface="Arial" charset="0"/>
              <a:buChar char="–"/>
              <a:defRPr/>
            </a:pPr>
            <a:endParaRPr lang="en-US" sz="3600" dirty="0">
              <a:solidFill>
                <a:schemeClr val="bg1"/>
              </a:solidFill>
            </a:endParaRPr>
          </a:p>
        </p:txBody>
      </p:sp>
      <p:sp>
        <p:nvSpPr>
          <p:cNvPr id="7" name="Rounded Rectangular Callout 6"/>
          <p:cNvSpPr/>
          <p:nvPr/>
        </p:nvSpPr>
        <p:spPr>
          <a:xfrm>
            <a:off x="8763000" y="1905000"/>
            <a:ext cx="1143000" cy="609600"/>
          </a:xfrm>
          <a:prstGeom prst="wedgeRoundRectCallout">
            <a:avLst>
              <a:gd name="adj1" fmla="val -124452"/>
              <a:gd name="adj2" fmla="val 74954"/>
              <a:gd name="adj3" fmla="val 16667"/>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20000"/>
              </a:spcBef>
              <a:spcAft>
                <a:spcPct val="0"/>
              </a:spcAft>
              <a:defRPr/>
            </a:pPr>
            <a:r>
              <a:rPr lang="en-US" b="1" kern="0" dirty="0">
                <a:solidFill>
                  <a:srgbClr val="FFFFFF"/>
                </a:solidFill>
              </a:rPr>
              <a:t>Thanks!</a:t>
            </a:r>
            <a:endParaRPr lang="en-US" kern="0" dirty="0">
              <a:solidFill>
                <a:srgbClr val="FFFFFF"/>
              </a:solidFill>
            </a:endParaRPr>
          </a:p>
        </p:txBody>
      </p:sp>
      <p:sp>
        <p:nvSpPr>
          <p:cNvPr id="8" name="Rounded Rectangular Callout 7"/>
          <p:cNvSpPr/>
          <p:nvPr/>
        </p:nvSpPr>
        <p:spPr>
          <a:xfrm>
            <a:off x="5562600" y="5638800"/>
            <a:ext cx="1143000" cy="609600"/>
          </a:xfrm>
          <a:prstGeom prst="wedgeRoundRectCallout">
            <a:avLst>
              <a:gd name="adj1" fmla="val -88896"/>
              <a:gd name="adj2" fmla="val -70284"/>
              <a:gd name="adj3" fmla="val 16667"/>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20000"/>
              </a:spcBef>
              <a:spcAft>
                <a:spcPct val="0"/>
              </a:spcAft>
              <a:defRPr/>
            </a:pPr>
            <a:r>
              <a:rPr lang="en-US" b="1" kern="0" dirty="0">
                <a:solidFill>
                  <a:srgbClr val="FFFFFF"/>
                </a:solidFill>
              </a:rPr>
              <a:t>Thanks!</a:t>
            </a:r>
            <a:endParaRPr lang="en-US" kern="0" dirty="0">
              <a:solidFill>
                <a:srgbClr val="FFFFFF"/>
              </a:solidFill>
            </a:endParaRPr>
          </a:p>
        </p:txBody>
      </p:sp>
    </p:spTree>
    <p:extLst>
      <p:ext uri="{BB962C8B-B14F-4D97-AF65-F5344CB8AC3E}">
        <p14:creationId xmlns:p14="http://schemas.microsoft.com/office/powerpoint/2010/main" val="1898651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5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2"/>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smtClean="0"/>
              <a:t>Replication and expansion</a:t>
            </a:r>
            <a:endParaRPr lang="en-US" b="0" dirty="0"/>
          </a:p>
        </p:txBody>
      </p:sp>
      <p:sp>
        <p:nvSpPr>
          <p:cNvPr id="5" name="Text Placeholder 4"/>
          <p:cNvSpPr>
            <a:spLocks noGrp="1"/>
          </p:cNvSpPr>
          <p:nvPr>
            <p:ph type="body" idx="1"/>
          </p:nvPr>
        </p:nvSpPr>
        <p:spPr/>
        <p:txBody>
          <a:bodyPr>
            <a:normAutofit lnSpcReduction="10000"/>
          </a:bodyPr>
          <a:lstStyle/>
          <a:p>
            <a:pPr>
              <a:spcBef>
                <a:spcPct val="50000"/>
              </a:spcBef>
              <a:buFontTx/>
              <a:buAutoNum type="arabicPeriod"/>
            </a:pPr>
            <a:r>
              <a:rPr lang="en-US" dirty="0" smtClean="0"/>
              <a:t> Client </a:t>
            </a:r>
            <a:r>
              <a:rPr lang="en-US" dirty="0"/>
              <a:t>Satisfaction</a:t>
            </a:r>
          </a:p>
          <a:p>
            <a:pPr>
              <a:spcBef>
                <a:spcPct val="50000"/>
              </a:spcBef>
              <a:buFontTx/>
              <a:buAutoNum type="arabicPeriod"/>
            </a:pPr>
            <a:endParaRPr lang="en-US" sz="1600" dirty="0"/>
          </a:p>
          <a:p>
            <a:pPr>
              <a:spcBef>
                <a:spcPct val="50000"/>
              </a:spcBef>
              <a:buFontTx/>
              <a:buAutoNum type="arabicPeriod"/>
            </a:pPr>
            <a:r>
              <a:rPr lang="en-US" dirty="0" smtClean="0"/>
              <a:t> Rolling </a:t>
            </a:r>
            <a:r>
              <a:rPr lang="en-US" dirty="0"/>
              <a:t>Needs Assessment</a:t>
            </a:r>
          </a:p>
          <a:p>
            <a:pPr>
              <a:spcBef>
                <a:spcPct val="50000"/>
              </a:spcBef>
              <a:buFontTx/>
              <a:buAutoNum type="arabicPeriod"/>
            </a:pPr>
            <a:endParaRPr lang="en-US" dirty="0"/>
          </a:p>
          <a:p>
            <a:pPr>
              <a:spcBef>
                <a:spcPct val="50000"/>
              </a:spcBef>
              <a:buFontTx/>
              <a:buAutoNum type="arabicPeriod"/>
            </a:pPr>
            <a:r>
              <a:rPr lang="en-US" dirty="0" smtClean="0"/>
              <a:t> Tailored </a:t>
            </a:r>
            <a:r>
              <a:rPr lang="en-US" dirty="0"/>
              <a:t>Action </a:t>
            </a:r>
            <a:r>
              <a:rPr lang="en-US" dirty="0" smtClean="0"/>
              <a:t>Buttons</a:t>
            </a:r>
          </a:p>
          <a:p>
            <a:pPr>
              <a:spcBef>
                <a:spcPct val="50000"/>
              </a:spcBef>
              <a:buFontTx/>
              <a:buAutoNum type="arabicPeriod"/>
            </a:pPr>
            <a:endParaRPr lang="en-US" dirty="0"/>
          </a:p>
          <a:p>
            <a:pPr>
              <a:spcBef>
                <a:spcPct val="50000"/>
              </a:spcBef>
              <a:buFontTx/>
              <a:buAutoNum type="arabicPeriod"/>
            </a:pPr>
            <a:r>
              <a:rPr lang="en-US" dirty="0"/>
              <a:t> </a:t>
            </a:r>
            <a:r>
              <a:rPr lang="en-US" dirty="0" smtClean="0"/>
              <a:t>Statistical Reporting</a:t>
            </a:r>
            <a:endParaRPr lang="en-US" dirty="0"/>
          </a:p>
          <a:p>
            <a:pPr>
              <a:spcBef>
                <a:spcPct val="50000"/>
              </a:spcBef>
              <a:buFontTx/>
              <a:buAutoNum type="arabicPeriod"/>
            </a:pPr>
            <a:endParaRPr lang="en-US" dirty="0"/>
          </a:p>
          <a:p>
            <a:pPr>
              <a:spcBef>
                <a:spcPct val="50000"/>
              </a:spcBef>
              <a:buFontTx/>
              <a:buAutoNum type="arabicPeriod"/>
            </a:pPr>
            <a:r>
              <a:rPr lang="en-US" dirty="0" smtClean="0"/>
              <a:t> Online</a:t>
            </a:r>
            <a:r>
              <a:rPr lang="en-US" dirty="0"/>
              <a:t>, Interactive Resource Guide</a:t>
            </a:r>
          </a:p>
          <a:p>
            <a:pPr>
              <a:spcBef>
                <a:spcPct val="50000"/>
              </a:spcBef>
              <a:buFontTx/>
              <a:buAutoNum type="arabicPeriod"/>
            </a:pPr>
            <a:endParaRPr lang="en-US" dirty="0"/>
          </a:p>
        </p:txBody>
      </p:sp>
    </p:spTree>
    <p:extLst>
      <p:ext uri="{BB962C8B-B14F-4D97-AF65-F5344CB8AC3E}">
        <p14:creationId xmlns:p14="http://schemas.microsoft.com/office/powerpoint/2010/main" val="12524467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Feedback on e2 </a:t>
            </a:r>
            <a:r>
              <a:rPr lang="en-US" dirty="0"/>
              <a:t>approach</a:t>
            </a:r>
          </a:p>
        </p:txBody>
      </p:sp>
      <p:sp>
        <p:nvSpPr>
          <p:cNvPr id="3" name="Text Placeholder 2"/>
          <p:cNvSpPr>
            <a:spLocks noGrp="1"/>
          </p:cNvSpPr>
          <p:nvPr>
            <p:ph type="body" idx="1"/>
          </p:nvPr>
        </p:nvSpPr>
        <p:spPr>
          <a:xfrm>
            <a:off x="2000107" y="1435899"/>
            <a:ext cx="8261492" cy="4854543"/>
          </a:xfrm>
        </p:spPr>
        <p:txBody>
          <a:bodyPr>
            <a:normAutofit/>
          </a:bodyPr>
          <a:lstStyle/>
          <a:p>
            <a:pPr marL="342900" indent="-342900">
              <a:buFont typeface="Arial" panose="020B0604020202020204" pitchFamily="34" charset="0"/>
              <a:buChar char="•"/>
            </a:pPr>
            <a:r>
              <a:rPr lang="en-US" sz="1800" i="1" dirty="0"/>
              <a:t>“Survey Monkey is an ok tool but only has canned reporting and is not helpful for low-literacy outreach. </a:t>
            </a:r>
            <a:r>
              <a:rPr lang="en-US" sz="1800" i="1" dirty="0"/>
              <a:t/>
            </a:r>
            <a:br>
              <a:rPr lang="en-US" sz="1800" i="1" dirty="0"/>
            </a:br>
            <a:r>
              <a:rPr lang="en-US" sz="1800" i="1" dirty="0"/>
              <a:t/>
            </a:r>
            <a:br>
              <a:rPr lang="en-US" sz="1800" i="1" dirty="0"/>
            </a:br>
            <a:r>
              <a:rPr lang="en-US" sz="1800" i="1" dirty="0"/>
              <a:t>E2Community </a:t>
            </a:r>
            <a:r>
              <a:rPr lang="en-US" sz="1800" i="1" dirty="0"/>
              <a:t>has customizable analytics which are very helpful, and the audio playback feature saves many hours of staff time. ”</a:t>
            </a:r>
          </a:p>
          <a:p>
            <a:r>
              <a:rPr lang="en-US" sz="1800" i="1" dirty="0"/>
              <a:t>							</a:t>
            </a:r>
            <a:r>
              <a:rPr lang="en-US" sz="1800" dirty="0"/>
              <a:t> </a:t>
            </a:r>
            <a:r>
              <a:rPr lang="en-US" sz="1800" i="1" dirty="0"/>
              <a:t>– Needs Assessment Consultant</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a:t>
            </a:r>
            <a:r>
              <a:rPr lang="en-US" sz="1800" i="1" dirty="0"/>
              <a:t>Although many providers seemed to be hesitant and wary of an electronic tool at first, many of them finally opened up to the idea and saw how simple the process actually was. </a:t>
            </a:r>
            <a:r>
              <a:rPr lang="en-US" sz="1800" i="1" dirty="0"/>
              <a:t/>
            </a:r>
            <a:br>
              <a:rPr lang="en-US" sz="1800" i="1" dirty="0"/>
            </a:br>
            <a:r>
              <a:rPr lang="en-US" sz="1800" i="1" dirty="0"/>
              <a:t/>
            </a:r>
            <a:br>
              <a:rPr lang="en-US" sz="1800" i="1" dirty="0"/>
            </a:br>
            <a:r>
              <a:rPr lang="en-US" sz="1800" i="1" dirty="0"/>
              <a:t>I </a:t>
            </a:r>
            <a:r>
              <a:rPr lang="en-US" sz="1800" i="1" dirty="0"/>
              <a:t>also anticipate that they will be glad to get reports on client satisfaction back to them sooner than they would have with a paper survey</a:t>
            </a:r>
            <a:r>
              <a:rPr lang="en-US" sz="1800" i="1" dirty="0"/>
              <a:t>.”</a:t>
            </a:r>
            <a:br>
              <a:rPr lang="en-US" sz="1800" i="1" dirty="0"/>
            </a:br>
            <a:r>
              <a:rPr lang="en-US" sz="1800" i="1" dirty="0"/>
              <a:t>							</a:t>
            </a:r>
            <a:r>
              <a:rPr lang="en-US" sz="1800" i="1" dirty="0"/>
              <a:t> –</a:t>
            </a:r>
            <a:r>
              <a:rPr lang="en-US" sz="1800" i="1" dirty="0"/>
              <a:t> Field Research Assistant</a:t>
            </a:r>
          </a:p>
          <a:p>
            <a:pPr marL="342900" indent="-342900">
              <a:buFont typeface="Arial" panose="020B0604020202020204" pitchFamily="34" charset="0"/>
              <a:buChar char="•"/>
            </a:pPr>
            <a:endParaRPr lang="en-US" sz="1800" i="1" dirty="0"/>
          </a:p>
          <a:p>
            <a:r>
              <a:rPr lang="en-US" sz="1800" dirty="0"/>
              <a:t/>
            </a:r>
            <a:br>
              <a:rPr lang="en-US" sz="1800" dirty="0"/>
            </a:br>
            <a:endParaRPr lang="en-US" sz="1800" i="1" dirty="0"/>
          </a:p>
          <a:p>
            <a:endParaRPr lang="en-US" sz="1800" i="1" dirty="0"/>
          </a:p>
        </p:txBody>
      </p:sp>
    </p:spTree>
    <p:extLst>
      <p:ext uri="{BB962C8B-B14F-4D97-AF65-F5344CB8AC3E}">
        <p14:creationId xmlns:p14="http://schemas.microsoft.com/office/powerpoint/2010/main" val="30812302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Feedback on e2 approach</a:t>
            </a:r>
            <a:endParaRPr lang="en-US" dirty="0"/>
          </a:p>
        </p:txBody>
      </p:sp>
      <p:sp>
        <p:nvSpPr>
          <p:cNvPr id="3" name="Tex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800" i="1" dirty="0"/>
              <a:t>“</a:t>
            </a:r>
            <a:r>
              <a:rPr lang="en-US" sz="1800" i="1" dirty="0"/>
              <a:t>We do want to commend you guys on the ease of use of your system. This part has been so remarkably easy! Thanks for making this as painless as possible</a:t>
            </a:r>
            <a:r>
              <a:rPr lang="en-US" sz="1800" i="1" dirty="0"/>
              <a:t>!”</a:t>
            </a:r>
          </a:p>
          <a:p>
            <a:r>
              <a:rPr lang="en-US" sz="1800" i="1" dirty="0"/>
              <a:t>	</a:t>
            </a:r>
            <a:r>
              <a:rPr lang="en-US" sz="1800" i="1" dirty="0"/>
              <a:t>						– RW Data Manager</a:t>
            </a:r>
          </a:p>
          <a:p>
            <a:endParaRPr lang="en-US" sz="1800" i="1" dirty="0"/>
          </a:p>
          <a:p>
            <a:pPr marL="285750" indent="-285750">
              <a:buFont typeface="Arial" panose="020B0604020202020204" pitchFamily="34" charset="0"/>
              <a:buChar char="•"/>
            </a:pPr>
            <a:r>
              <a:rPr lang="en-US" sz="1800" i="1" dirty="0"/>
              <a:t>“</a:t>
            </a:r>
            <a:r>
              <a:rPr lang="en-US" sz="1800" i="1" dirty="0"/>
              <a:t>We are really starting to see the advantages of having an electronic tool for this survey </a:t>
            </a:r>
            <a:r>
              <a:rPr lang="en-US" sz="1800" i="1" dirty="0"/>
              <a:t>process.”					 </a:t>
            </a:r>
            <a:r>
              <a:rPr lang="en-US" sz="1800" i="1" dirty="0"/>
              <a:t>– </a:t>
            </a:r>
            <a:r>
              <a:rPr lang="en-US" sz="1800" i="1" dirty="0"/>
              <a:t>Research &amp; Evaluation Director</a:t>
            </a:r>
            <a:br>
              <a:rPr lang="en-US" sz="1800" i="1" dirty="0"/>
            </a:br>
            <a:endParaRPr lang="en-US" sz="1800" i="1" dirty="0"/>
          </a:p>
          <a:p>
            <a:endParaRPr lang="en-US" sz="1800" i="1" dirty="0"/>
          </a:p>
        </p:txBody>
      </p:sp>
    </p:spTree>
    <p:extLst>
      <p:ext uri="{BB962C8B-B14F-4D97-AF65-F5344CB8AC3E}">
        <p14:creationId xmlns:p14="http://schemas.microsoft.com/office/powerpoint/2010/main" val="378490380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Practical Lessons for Replication</a:t>
            </a:r>
          </a:p>
        </p:txBody>
      </p:sp>
      <p:sp>
        <p:nvSpPr>
          <p:cNvPr id="3" name="Text Placeholder 2"/>
          <p:cNvSpPr>
            <a:spLocks noGrp="1"/>
          </p:cNvSpPr>
          <p:nvPr>
            <p:ph type="body" idx="1"/>
          </p:nvPr>
        </p:nvSpPr>
        <p:spPr/>
        <p:txBody>
          <a:bodyPr>
            <a:normAutofit lnSpcReduction="10000"/>
          </a:bodyPr>
          <a:lstStyle/>
          <a:p>
            <a:pPr>
              <a:spcBef>
                <a:spcPct val="50000"/>
              </a:spcBef>
              <a:buFontTx/>
              <a:buAutoNum type="arabicPeriod"/>
            </a:pPr>
            <a:r>
              <a:rPr lang="en-US" dirty="0" smtClean="0">
                <a:solidFill>
                  <a:schemeClr val="tx1">
                    <a:lumMod val="95000"/>
                    <a:lumOff val="5000"/>
                  </a:schemeClr>
                </a:solidFill>
              </a:rPr>
              <a:t> Find </a:t>
            </a:r>
            <a:r>
              <a:rPr lang="en-US" dirty="0">
                <a:solidFill>
                  <a:schemeClr val="tx1">
                    <a:lumMod val="95000"/>
                    <a:lumOff val="5000"/>
                  </a:schemeClr>
                </a:solidFill>
              </a:rPr>
              <a:t>a few </a:t>
            </a:r>
            <a:r>
              <a:rPr lang="en-US" b="1" dirty="0">
                <a:solidFill>
                  <a:srgbClr val="095895"/>
                </a:solidFill>
              </a:rPr>
              <a:t>key champions </a:t>
            </a:r>
            <a:r>
              <a:rPr lang="en-US" dirty="0">
                <a:solidFill>
                  <a:schemeClr val="tx1">
                    <a:lumMod val="95000"/>
                    <a:lumOff val="5000"/>
                  </a:schemeClr>
                </a:solidFill>
              </a:rPr>
              <a:t>on the planning body, </a:t>
            </a:r>
            <a:r>
              <a:rPr lang="en-US" dirty="0" err="1" smtClean="0">
                <a:solidFill>
                  <a:schemeClr val="tx1">
                    <a:lumMod val="95000"/>
                    <a:lumOff val="5000"/>
                  </a:schemeClr>
                </a:solidFill>
              </a:rPr>
              <a:t>ricipient</a:t>
            </a:r>
            <a:r>
              <a:rPr lang="en-US" dirty="0" smtClean="0">
                <a:solidFill>
                  <a:schemeClr val="tx1">
                    <a:lumMod val="95000"/>
                    <a:lumOff val="5000"/>
                  </a:schemeClr>
                </a:solidFill>
              </a:rPr>
              <a:t>, </a:t>
            </a:r>
            <a:r>
              <a:rPr lang="en-US" dirty="0">
                <a:solidFill>
                  <a:schemeClr val="tx1">
                    <a:lumMod val="95000"/>
                    <a:lumOff val="5000"/>
                  </a:schemeClr>
                </a:solidFill>
              </a:rPr>
              <a:t>and quality team.</a:t>
            </a:r>
          </a:p>
          <a:p>
            <a:pPr>
              <a:spcBef>
                <a:spcPct val="50000"/>
              </a:spcBef>
              <a:buFontTx/>
              <a:buAutoNum type="arabicPeriod"/>
            </a:pPr>
            <a:endParaRPr lang="en-US" sz="1600" dirty="0">
              <a:solidFill>
                <a:schemeClr val="tx1">
                  <a:lumMod val="95000"/>
                  <a:lumOff val="5000"/>
                </a:schemeClr>
              </a:solidFill>
            </a:endParaRPr>
          </a:p>
          <a:p>
            <a:pPr>
              <a:spcBef>
                <a:spcPct val="50000"/>
              </a:spcBef>
              <a:buFontTx/>
              <a:buAutoNum type="arabicPeriod"/>
            </a:pPr>
            <a:r>
              <a:rPr lang="en-US" dirty="0" smtClean="0">
                <a:solidFill>
                  <a:schemeClr val="tx1">
                    <a:lumMod val="95000"/>
                    <a:lumOff val="5000"/>
                  </a:schemeClr>
                </a:solidFill>
              </a:rPr>
              <a:t> Utilize </a:t>
            </a:r>
            <a:r>
              <a:rPr lang="en-US" dirty="0">
                <a:solidFill>
                  <a:schemeClr val="tx1">
                    <a:lumMod val="95000"/>
                    <a:lumOff val="5000"/>
                  </a:schemeClr>
                </a:solidFill>
              </a:rPr>
              <a:t>a </a:t>
            </a:r>
            <a:r>
              <a:rPr lang="en-US" b="1" dirty="0">
                <a:solidFill>
                  <a:srgbClr val="095895"/>
                </a:solidFill>
              </a:rPr>
              <a:t>web-based architecture </a:t>
            </a:r>
            <a:r>
              <a:rPr lang="en-US" dirty="0">
                <a:solidFill>
                  <a:schemeClr val="tx1">
                    <a:lumMod val="95000"/>
                    <a:lumOff val="5000"/>
                  </a:schemeClr>
                </a:solidFill>
              </a:rPr>
              <a:t>to minimize management and maintenance headaches and costs.</a:t>
            </a:r>
          </a:p>
          <a:p>
            <a:pPr>
              <a:spcBef>
                <a:spcPct val="50000"/>
              </a:spcBef>
              <a:buFontTx/>
              <a:buAutoNum type="arabicPeriod"/>
            </a:pPr>
            <a:endParaRPr lang="en-US" sz="1600" dirty="0">
              <a:solidFill>
                <a:schemeClr val="tx1">
                  <a:lumMod val="95000"/>
                  <a:lumOff val="5000"/>
                </a:schemeClr>
              </a:solidFill>
            </a:endParaRPr>
          </a:p>
          <a:p>
            <a:pPr>
              <a:spcBef>
                <a:spcPct val="50000"/>
              </a:spcBef>
              <a:buFontTx/>
              <a:buAutoNum type="arabicPeriod"/>
            </a:pPr>
            <a:r>
              <a:rPr lang="en-US" dirty="0" smtClean="0">
                <a:solidFill>
                  <a:schemeClr val="tx1">
                    <a:lumMod val="95000"/>
                    <a:lumOff val="5000"/>
                  </a:schemeClr>
                </a:solidFill>
              </a:rPr>
              <a:t> Choose </a:t>
            </a:r>
            <a:r>
              <a:rPr lang="en-US" dirty="0">
                <a:solidFill>
                  <a:schemeClr val="tx1">
                    <a:lumMod val="95000"/>
                    <a:lumOff val="5000"/>
                  </a:schemeClr>
                </a:solidFill>
              </a:rPr>
              <a:t>a systems partner and consultant who operates on a </a:t>
            </a:r>
            <a:r>
              <a:rPr lang="en-US" b="1" dirty="0">
                <a:solidFill>
                  <a:srgbClr val="095895"/>
                </a:solidFill>
              </a:rPr>
              <a:t>human-centered approach </a:t>
            </a:r>
            <a:r>
              <a:rPr lang="en-US" dirty="0">
                <a:solidFill>
                  <a:schemeClr val="tx1">
                    <a:lumMod val="95000"/>
                    <a:lumOff val="5000"/>
                  </a:schemeClr>
                </a:solidFill>
              </a:rPr>
              <a:t>(not technical approach) and has experience with surveying special populations.</a:t>
            </a:r>
            <a:endParaRPr lang="en-US" sz="1600" dirty="0">
              <a:solidFill>
                <a:schemeClr val="tx1">
                  <a:lumMod val="95000"/>
                  <a:lumOff val="5000"/>
                </a:schemeClr>
              </a:solidFill>
            </a:endParaRPr>
          </a:p>
          <a:p>
            <a:pPr>
              <a:spcBef>
                <a:spcPct val="50000"/>
              </a:spcBef>
              <a:buFontTx/>
              <a:buAutoNum type="arabicPeriod"/>
            </a:pPr>
            <a:endParaRPr lang="en-US" sz="1600" dirty="0">
              <a:solidFill>
                <a:schemeClr val="tx1">
                  <a:lumMod val="95000"/>
                  <a:lumOff val="5000"/>
                </a:schemeClr>
              </a:solidFill>
            </a:endParaRPr>
          </a:p>
          <a:p>
            <a:pPr>
              <a:spcBef>
                <a:spcPct val="50000"/>
              </a:spcBef>
              <a:buFontTx/>
              <a:buAutoNum type="arabicPeriod"/>
            </a:pPr>
            <a:r>
              <a:rPr lang="en-US" dirty="0" smtClean="0">
                <a:solidFill>
                  <a:schemeClr val="tx1">
                    <a:lumMod val="95000"/>
                    <a:lumOff val="5000"/>
                  </a:schemeClr>
                </a:solidFill>
              </a:rPr>
              <a:t> </a:t>
            </a:r>
            <a:r>
              <a:rPr lang="en-US" b="1" dirty="0" smtClean="0">
                <a:solidFill>
                  <a:srgbClr val="095895"/>
                </a:solidFill>
              </a:rPr>
              <a:t>Just </a:t>
            </a:r>
            <a:r>
              <a:rPr lang="en-US" b="1" dirty="0">
                <a:solidFill>
                  <a:srgbClr val="095895"/>
                </a:solidFill>
              </a:rPr>
              <a:t>do it. </a:t>
            </a:r>
            <a:r>
              <a:rPr lang="en-US" dirty="0" smtClean="0">
                <a:solidFill>
                  <a:schemeClr val="tx1">
                    <a:lumMod val="95000"/>
                    <a:lumOff val="5000"/>
                  </a:schemeClr>
                </a:solidFill>
              </a:rPr>
              <a:t>Don’t </a:t>
            </a:r>
            <a:r>
              <a:rPr lang="en-US" dirty="0">
                <a:solidFill>
                  <a:schemeClr val="tx1">
                    <a:lumMod val="95000"/>
                    <a:lumOff val="5000"/>
                  </a:schemeClr>
                </a:solidFill>
              </a:rPr>
              <a:t>be paralyzed with logistics.  Evolve protocol and system based on experience.</a:t>
            </a:r>
          </a:p>
          <a:p>
            <a:endParaRPr lang="en-US" dirty="0">
              <a:solidFill>
                <a:srgbClr val="095895"/>
              </a:solidFill>
            </a:endParaRPr>
          </a:p>
        </p:txBody>
      </p:sp>
    </p:spTree>
    <p:extLst>
      <p:ext uri="{BB962C8B-B14F-4D97-AF65-F5344CB8AC3E}">
        <p14:creationId xmlns:p14="http://schemas.microsoft.com/office/powerpoint/2010/main" val="242373155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Dog with a huge bone in its mou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0" y="-31242"/>
            <a:ext cx="9124950" cy="6934962"/>
          </a:xfrm>
          <a:prstGeom prst="rect">
            <a:avLst/>
          </a:prstGeom>
        </p:spPr>
      </p:pic>
      <p:sp>
        <p:nvSpPr>
          <p:cNvPr id="58370" name="Rectangle 2"/>
          <p:cNvSpPr>
            <a:spLocks noGrp="1" noChangeArrowheads="1"/>
          </p:cNvSpPr>
          <p:nvPr>
            <p:ph type="title"/>
          </p:nvPr>
        </p:nvSpPr>
        <p:spPr>
          <a:xfrm>
            <a:off x="1571625" y="76200"/>
            <a:ext cx="9056688" cy="381000"/>
          </a:xfrm>
          <a:solidFill>
            <a:schemeClr val="tx1"/>
          </a:solidFill>
        </p:spPr>
        <p:txBody>
          <a:bodyPr/>
          <a:lstStyle/>
          <a:p>
            <a:pPr algn="l" eaLnBrk="1" hangingPunct="1"/>
            <a:r>
              <a:rPr lang="en-US" sz="3200" dirty="0">
                <a:solidFill>
                  <a:schemeClr val="bg1"/>
                </a:solidFill>
              </a:rPr>
              <a:t>Lesson: How did we accomplish this?</a:t>
            </a:r>
          </a:p>
        </p:txBody>
      </p:sp>
      <p:sp>
        <p:nvSpPr>
          <p:cNvPr id="468995" name="Rectangle 3"/>
          <p:cNvSpPr>
            <a:spLocks noChangeArrowheads="1"/>
          </p:cNvSpPr>
          <p:nvPr/>
        </p:nvSpPr>
        <p:spPr bwMode="auto">
          <a:xfrm>
            <a:off x="1543050" y="6248400"/>
            <a:ext cx="9105900" cy="6096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r" fontAlgn="base">
              <a:spcBef>
                <a:spcPct val="0"/>
              </a:spcBef>
              <a:spcAft>
                <a:spcPct val="0"/>
              </a:spcAft>
            </a:pPr>
            <a:r>
              <a:rPr lang="en-US" sz="4400">
                <a:solidFill>
                  <a:srgbClr val="FFFFFF"/>
                </a:solidFill>
              </a:rPr>
              <a:t>One bite at a time.</a:t>
            </a:r>
          </a:p>
        </p:txBody>
      </p:sp>
    </p:spTree>
    <p:extLst>
      <p:ext uri="{BB962C8B-B14F-4D97-AF65-F5344CB8AC3E}">
        <p14:creationId xmlns:p14="http://schemas.microsoft.com/office/powerpoint/2010/main" val="377688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8995"/>
                                        </p:tgtEl>
                                        <p:attrNameLst>
                                          <p:attrName>style.visibility</p:attrName>
                                        </p:attrNameLst>
                                      </p:cBhvr>
                                      <p:to>
                                        <p:strVal val="visible"/>
                                      </p:to>
                                    </p:set>
                                    <p:animEffect transition="in" filter="fade">
                                      <p:cBhvr>
                                        <p:cTn id="7" dur="1000"/>
                                        <p:tgtEl>
                                          <p:spTgt spid="468995"/>
                                        </p:tgtEl>
                                      </p:cBhvr>
                                    </p:animEffect>
                                    <p:anim calcmode="lin" valueType="num">
                                      <p:cBhvr>
                                        <p:cTn id="8" dur="1000" fill="hold"/>
                                        <p:tgtEl>
                                          <p:spTgt spid="468995"/>
                                        </p:tgtEl>
                                        <p:attrNameLst>
                                          <p:attrName>ppt_x</p:attrName>
                                        </p:attrNameLst>
                                      </p:cBhvr>
                                      <p:tavLst>
                                        <p:tav tm="0">
                                          <p:val>
                                            <p:strVal val="#ppt_x"/>
                                          </p:val>
                                        </p:tav>
                                        <p:tav tm="100000">
                                          <p:val>
                                            <p:strVal val="#ppt_x"/>
                                          </p:val>
                                        </p:tav>
                                      </p:tavLst>
                                    </p:anim>
                                    <p:anim calcmode="lin" valueType="num">
                                      <p:cBhvr>
                                        <p:cTn id="9" dur="1000" fill="hold"/>
                                        <p:tgtEl>
                                          <p:spTgt spid="4689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an on beach positioned in front of setting sun. His arms are outstretched into an embrace and, because of the camera angle, it looks like he is holding the su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88070" name="Rectangle 6"/>
          <p:cNvSpPr>
            <a:spLocks noChangeArrowheads="1"/>
          </p:cNvSpPr>
          <p:nvPr/>
        </p:nvSpPr>
        <p:spPr bwMode="auto">
          <a:xfrm>
            <a:off x="1752600" y="4572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gn="ctr" fontAlgn="base">
              <a:spcBef>
                <a:spcPct val="20000"/>
              </a:spcBef>
              <a:spcAft>
                <a:spcPct val="0"/>
              </a:spcAft>
            </a:pPr>
            <a:endParaRPr lang="en-US" sz="500" dirty="0">
              <a:solidFill>
                <a:srgbClr val="FFFFFF"/>
              </a:solidFill>
            </a:endParaRPr>
          </a:p>
          <a:p>
            <a:pPr marL="533400" indent="-533400" algn="ctr" fontAlgn="base">
              <a:spcBef>
                <a:spcPct val="20000"/>
              </a:spcBef>
              <a:spcAft>
                <a:spcPct val="0"/>
              </a:spcAft>
            </a:pPr>
            <a:r>
              <a:rPr lang="en-US" sz="3600" dirty="0">
                <a:solidFill>
                  <a:srgbClr val="FFFFFF"/>
                </a:solidFill>
              </a:rPr>
              <a:t>Thank you for your time!</a:t>
            </a:r>
          </a:p>
          <a:p>
            <a:pPr marL="533400" indent="-533400" algn="ctr" fontAlgn="base">
              <a:spcBef>
                <a:spcPct val="20000"/>
              </a:spcBef>
              <a:spcAft>
                <a:spcPct val="0"/>
              </a:spcAft>
            </a:pPr>
            <a:endParaRPr lang="en-US" sz="3600" dirty="0">
              <a:solidFill>
                <a:srgbClr val="FFFFFF"/>
              </a:solidFill>
            </a:endParaRPr>
          </a:p>
          <a:p>
            <a:pPr marL="533400" indent="-533400" algn="ctr" fontAlgn="base">
              <a:spcBef>
                <a:spcPct val="20000"/>
              </a:spcBef>
              <a:spcAft>
                <a:spcPct val="0"/>
              </a:spcAft>
            </a:pPr>
            <a:endParaRPr lang="en-US" sz="2400" dirty="0">
              <a:solidFill>
                <a:srgbClr val="FFFFFF"/>
              </a:solidFill>
            </a:endParaRPr>
          </a:p>
          <a:p>
            <a:pPr marL="533400" indent="-533400" algn="ctr" fontAlgn="base">
              <a:spcBef>
                <a:spcPct val="20000"/>
              </a:spcBef>
              <a:spcAft>
                <a:spcPct val="0"/>
              </a:spcAft>
            </a:pPr>
            <a:endParaRPr lang="en-US" sz="2400" dirty="0">
              <a:solidFill>
                <a:srgbClr val="FFFFFF"/>
              </a:solidFill>
            </a:endParaRPr>
          </a:p>
          <a:p>
            <a:pPr marL="533400" indent="-533400" algn="ctr" fontAlgn="base">
              <a:spcBef>
                <a:spcPct val="20000"/>
              </a:spcBef>
              <a:spcAft>
                <a:spcPct val="0"/>
              </a:spcAft>
            </a:pPr>
            <a:endParaRPr lang="en-US" sz="2000" dirty="0">
              <a:solidFill>
                <a:srgbClr val="FFFFFF"/>
              </a:solidFill>
            </a:endParaRPr>
          </a:p>
          <a:p>
            <a:pPr marL="533400" indent="-533400" algn="ctr" fontAlgn="base">
              <a:spcBef>
                <a:spcPct val="20000"/>
              </a:spcBef>
              <a:spcAft>
                <a:spcPct val="0"/>
              </a:spcAft>
            </a:pPr>
            <a:endParaRPr lang="en-US" sz="2000" dirty="0">
              <a:solidFill>
                <a:srgbClr val="FFFFFF"/>
              </a:solidFill>
            </a:endParaRPr>
          </a:p>
          <a:p>
            <a:pPr marL="533400" indent="-533400" algn="ctr" fontAlgn="base">
              <a:spcBef>
                <a:spcPct val="20000"/>
              </a:spcBef>
              <a:spcAft>
                <a:spcPct val="0"/>
              </a:spcAft>
            </a:pPr>
            <a:endParaRPr lang="en-US" sz="2000" dirty="0">
              <a:solidFill>
                <a:srgbClr val="FFFFFF"/>
              </a:solidFill>
            </a:endParaRPr>
          </a:p>
          <a:p>
            <a:pPr marL="533400" indent="-533400" algn="ctr" fontAlgn="base">
              <a:spcBef>
                <a:spcPct val="20000"/>
              </a:spcBef>
              <a:spcAft>
                <a:spcPct val="0"/>
              </a:spcAft>
            </a:pPr>
            <a:endParaRPr lang="en-US" sz="2000" dirty="0">
              <a:solidFill>
                <a:srgbClr val="FFFFFF"/>
              </a:solidFill>
            </a:endParaRPr>
          </a:p>
          <a:p>
            <a:pPr marL="533400" indent="-533400" algn="ctr" fontAlgn="base">
              <a:spcBef>
                <a:spcPct val="20000"/>
              </a:spcBef>
              <a:spcAft>
                <a:spcPct val="0"/>
              </a:spcAft>
            </a:pPr>
            <a:endParaRPr lang="en-US" sz="2000" dirty="0">
              <a:solidFill>
                <a:srgbClr val="FFFFFF"/>
              </a:solidFill>
            </a:endParaRPr>
          </a:p>
          <a:p>
            <a:pPr marL="533400" indent="-533400" algn="r" fontAlgn="base">
              <a:spcBef>
                <a:spcPct val="20000"/>
              </a:spcBef>
              <a:spcAft>
                <a:spcPct val="0"/>
              </a:spcAft>
            </a:pPr>
            <a:endParaRPr lang="en-US" sz="2000" dirty="0">
              <a:solidFill>
                <a:srgbClr val="FFFFFF"/>
              </a:solidFill>
            </a:endParaRPr>
          </a:p>
          <a:p>
            <a:pPr marL="533400" indent="-533400" algn="ctr" fontAlgn="base">
              <a:spcBef>
                <a:spcPct val="20000"/>
              </a:spcBef>
              <a:spcAft>
                <a:spcPct val="0"/>
              </a:spcAft>
            </a:pPr>
            <a:r>
              <a:rPr lang="en-US" sz="2000" dirty="0">
                <a:solidFill>
                  <a:srgbClr val="FFFFFF"/>
                </a:solidFill>
              </a:rPr>
              <a:t/>
            </a:r>
            <a:br>
              <a:rPr lang="en-US" sz="2000" dirty="0">
                <a:solidFill>
                  <a:srgbClr val="FFFFFF"/>
                </a:solidFill>
              </a:rPr>
            </a:br>
            <a:endParaRPr lang="en-US" sz="2000" dirty="0">
              <a:solidFill>
                <a:srgbClr val="FFFFFF"/>
              </a:solidFill>
            </a:endParaRPr>
          </a:p>
          <a:p>
            <a:pPr marL="533400" indent="-533400" algn="ctr" fontAlgn="base">
              <a:spcBef>
                <a:spcPct val="20000"/>
              </a:spcBef>
              <a:spcAft>
                <a:spcPct val="0"/>
              </a:spcAft>
            </a:pPr>
            <a:endParaRPr lang="en-US" sz="2000" dirty="0">
              <a:solidFill>
                <a:srgbClr val="FFFFFF"/>
              </a:solidFill>
            </a:endParaRPr>
          </a:p>
          <a:p>
            <a:pPr marL="533400" indent="-533400" algn="ctr" fontAlgn="base">
              <a:spcBef>
                <a:spcPct val="20000"/>
              </a:spcBef>
              <a:spcAft>
                <a:spcPct val="0"/>
              </a:spcAft>
            </a:pPr>
            <a:endParaRPr lang="en-US" sz="2000" dirty="0">
              <a:solidFill>
                <a:srgbClr val="FFFFFF"/>
              </a:solidFill>
            </a:endParaRPr>
          </a:p>
        </p:txBody>
      </p:sp>
    </p:spTree>
    <p:extLst>
      <p:ext uri="{BB962C8B-B14F-4D97-AF65-F5344CB8AC3E}">
        <p14:creationId xmlns:p14="http://schemas.microsoft.com/office/powerpoint/2010/main" val="3851192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8070">
                                            <p:txEl>
                                              <p:pRg st="1" end="1"/>
                                            </p:txEl>
                                          </p:spTgt>
                                        </p:tgtEl>
                                        <p:attrNameLst>
                                          <p:attrName>style.visibility</p:attrName>
                                        </p:attrNameLst>
                                      </p:cBhvr>
                                      <p:to>
                                        <p:strVal val="visible"/>
                                      </p:to>
                                    </p:set>
                                    <p:animEffect transition="in" filter="fade">
                                      <p:cBhvr>
                                        <p:cTn id="7" dur="1000"/>
                                        <p:tgtEl>
                                          <p:spTgt spid="88070">
                                            <p:txEl>
                                              <p:pRg st="1" end="1"/>
                                            </p:txEl>
                                          </p:spTgt>
                                        </p:tgtEl>
                                      </p:cBhvr>
                                    </p:animEffect>
                                    <p:anim calcmode="lin" valueType="num">
                                      <p:cBhvr>
                                        <p:cTn id="8" dur="1000" fill="hold"/>
                                        <p:tgtEl>
                                          <p:spTgt spid="8807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8070">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8070">
                                            <p:txEl>
                                              <p:pRg st="11" end="11"/>
                                            </p:txEl>
                                          </p:spTgt>
                                        </p:tgtEl>
                                        <p:attrNameLst>
                                          <p:attrName>style.visibility</p:attrName>
                                        </p:attrNameLst>
                                      </p:cBhvr>
                                      <p:to>
                                        <p:strVal val="visible"/>
                                      </p:to>
                                    </p:set>
                                    <p:animEffect transition="in" filter="fade">
                                      <p:cBhvr>
                                        <p:cTn id="12" dur="1000"/>
                                        <p:tgtEl>
                                          <p:spTgt spid="88070">
                                            <p:txEl>
                                              <p:pRg st="11" end="11"/>
                                            </p:txEl>
                                          </p:spTgt>
                                        </p:tgtEl>
                                      </p:cBhvr>
                                    </p:animEffect>
                                    <p:anim calcmode="lin" valueType="num">
                                      <p:cBhvr>
                                        <p:cTn id="13" dur="1000" fill="hold"/>
                                        <p:tgtEl>
                                          <p:spTgt spid="88070">
                                            <p:txEl>
                                              <p:pRg st="11" end="11"/>
                                            </p:txEl>
                                          </p:spTgt>
                                        </p:tgtEl>
                                        <p:attrNameLst>
                                          <p:attrName>ppt_x</p:attrName>
                                        </p:attrNameLst>
                                      </p:cBhvr>
                                      <p:tavLst>
                                        <p:tav tm="0">
                                          <p:val>
                                            <p:strVal val="#ppt_x"/>
                                          </p:val>
                                        </p:tav>
                                        <p:tav tm="100000">
                                          <p:val>
                                            <p:strVal val="#ppt_x"/>
                                          </p:val>
                                        </p:tav>
                                      </p:tavLst>
                                    </p:anim>
                                    <p:anim calcmode="lin" valueType="num">
                                      <p:cBhvr>
                                        <p:cTn id="14" dur="1000" fill="hold"/>
                                        <p:tgtEl>
                                          <p:spTgt spid="88070">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0107" y="319314"/>
            <a:ext cx="8261493" cy="5355772"/>
          </a:xfrm>
        </p:spPr>
        <p:txBody>
          <a:bodyPr>
            <a:normAutofit fontScale="90000"/>
          </a:bodyPr>
          <a:lstStyle/>
          <a:p>
            <a:r>
              <a:rPr lang="en-US" sz="3600" dirty="0"/>
              <a:t>Jesse Thomas</a:t>
            </a:r>
            <a:br>
              <a:rPr lang="en-US" sz="3600" dirty="0"/>
            </a:br>
            <a:r>
              <a:rPr lang="en-US" sz="3600" dirty="0">
                <a:hlinkClick r:id="rId3"/>
              </a:rPr>
              <a:t>Jesse@rde.org</a:t>
            </a:r>
            <a:r>
              <a:rPr lang="en-US" sz="3600" dirty="0"/>
              <a:t/>
            </a:r>
            <a:br>
              <a:rPr lang="en-US" sz="3600" dirty="0"/>
            </a:br>
            <a:r>
              <a:rPr lang="en-US" sz="3600" dirty="0"/>
              <a:t/>
            </a:r>
            <a:br>
              <a:rPr lang="en-US" sz="3600" dirty="0"/>
            </a:br>
            <a:r>
              <a:rPr lang="en-US" sz="3600" dirty="0"/>
              <a:t>Jonathan </a:t>
            </a:r>
            <a:r>
              <a:rPr lang="en-US" sz="3600" dirty="0" err="1"/>
              <a:t>Hanft</a:t>
            </a:r>
            <a:r>
              <a:rPr lang="en-US" sz="3600" dirty="0"/>
              <a:t/>
            </a:r>
            <a:br>
              <a:rPr lang="en-US" sz="3600" dirty="0"/>
            </a:br>
            <a:r>
              <a:rPr lang="en-US" sz="3600" u="sng" dirty="0">
                <a:hlinkClick r:id="rId4"/>
              </a:rPr>
              <a:t>Jonathan.Hanft@hennepin.us</a:t>
            </a:r>
            <a:r>
              <a:rPr lang="en-US" sz="3600" u="sng" dirty="0"/>
              <a:t/>
            </a:r>
            <a:br>
              <a:rPr lang="en-US" sz="3600" u="sng" dirty="0"/>
            </a:br>
            <a:r>
              <a:rPr lang="en-US" sz="3600" u="sng" dirty="0"/>
              <a:t/>
            </a:r>
            <a:br>
              <a:rPr lang="en-US" sz="3600" u="sng" dirty="0"/>
            </a:br>
            <a:r>
              <a:rPr lang="en-US" sz="3600" dirty="0"/>
              <a:t>Katie Herting</a:t>
            </a:r>
            <a:r>
              <a:rPr lang="en-US" sz="3600" u="sng" dirty="0"/>
              <a:t/>
            </a:r>
            <a:br>
              <a:rPr lang="en-US" sz="3600" u="sng" dirty="0"/>
            </a:br>
            <a:r>
              <a:rPr lang="en-US" sz="3600" dirty="0">
                <a:hlinkClick r:id="rId5"/>
              </a:rPr>
              <a:t>Katie.Herting@idph.iowa.gov</a:t>
            </a:r>
            <a:r>
              <a:rPr lang="en-US" sz="3600" dirty="0"/>
              <a:t/>
            </a:r>
            <a:br>
              <a:rPr lang="en-US" sz="3600" dirty="0"/>
            </a:br>
            <a:r>
              <a:rPr lang="en-US" sz="3600" dirty="0"/>
              <a:t/>
            </a:r>
            <a:br>
              <a:rPr lang="en-US" sz="3600" dirty="0"/>
            </a:br>
            <a:r>
              <a:rPr lang="en-US" sz="3600" dirty="0"/>
              <a:t>Michael McNeill</a:t>
            </a:r>
            <a:br>
              <a:rPr lang="en-US" sz="3600" dirty="0"/>
            </a:br>
            <a:r>
              <a:rPr lang="en-US" sz="3600" dirty="0">
                <a:hlinkClick r:id="rId6"/>
              </a:rPr>
              <a:t>Michael.McNeill@wakegov.com</a:t>
            </a:r>
            <a:r>
              <a:rPr lang="en-US" sz="3600" dirty="0"/>
              <a:t/>
            </a:r>
            <a:br>
              <a:rPr lang="en-US" sz="3600" dirty="0"/>
            </a:br>
            <a:endParaRPr lang="en-US" sz="3600" dirty="0"/>
          </a:p>
        </p:txBody>
      </p:sp>
    </p:spTree>
    <p:extLst>
      <p:ext uri="{BB962C8B-B14F-4D97-AF65-F5344CB8AC3E}">
        <p14:creationId xmlns:p14="http://schemas.microsoft.com/office/powerpoint/2010/main" val="1266092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4293</Words>
  <Application>Microsoft Office PowerPoint</Application>
  <PresentationFormat>Widescreen</PresentationFormat>
  <Paragraphs>664</Paragraphs>
  <Slides>98</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98</vt:i4>
      </vt:variant>
    </vt:vector>
  </HeadingPairs>
  <TitlesOfParts>
    <vt:vector size="107" baseType="lpstr">
      <vt:lpstr>Arial</vt:lpstr>
      <vt:lpstr>Calibri</vt:lpstr>
      <vt:lpstr>Calibri (Body)</vt:lpstr>
      <vt:lpstr>Calibri Light</vt:lpstr>
      <vt:lpstr>Calibri Light (Header)</vt:lpstr>
      <vt:lpstr>Times New Roman</vt:lpstr>
      <vt:lpstr>Wingdings</vt:lpstr>
      <vt:lpstr>Wingdings 2</vt:lpstr>
      <vt:lpstr>1_Office Theme</vt:lpstr>
      <vt:lpstr>Using Multilingual, Audio-Assisted Web &amp; Mobile Evidence-Based Needs Assessments to Plan, Fund and Actuate Care Services </vt:lpstr>
      <vt:lpstr>Disclosures</vt:lpstr>
      <vt:lpstr>Introductions</vt:lpstr>
      <vt:lpstr>Learning Objectives</vt:lpstr>
      <vt:lpstr>Obtaining CME/CE Credit</vt:lpstr>
      <vt:lpstr>National HIV/AIDS Strategy</vt:lpstr>
      <vt:lpstr>How Do We Know What Services to Provide?</vt:lpstr>
      <vt:lpstr>National Context</vt:lpstr>
      <vt:lpstr>Over 8,000 Total Consumers </vt:lpstr>
      <vt:lpstr>Covering Urban, Suburban, and Rural Regions.</vt:lpstr>
      <vt:lpstr>Survey Complexity: Over 8,000  Q &amp; A Fields</vt:lpstr>
      <vt:lpstr>Over 4.8 Million Data Points</vt:lpstr>
      <vt:lpstr>Diversity of Size of Regions: PLHWA</vt:lpstr>
      <vt:lpstr>Over $40,000 in Client Incentives Distributed</vt:lpstr>
      <vt:lpstr>Over 15,000 Staff Hours Saved!</vt:lpstr>
      <vt:lpstr>Traditional Needs Assessment Process</vt:lpstr>
      <vt:lpstr>Problem Statement</vt:lpstr>
      <vt:lpstr>Our Vision</vt:lpstr>
      <vt:lpstr>BEFORE: Paper Interview Effort: Survey Wave &amp; Reporting </vt:lpstr>
      <vt:lpstr>AFTER: Much less effort + quicker survey cycles with Web (e2Community) </vt:lpstr>
      <vt:lpstr>Health Planning: A Tale of Two Eras</vt:lpstr>
      <vt:lpstr>PowerPoint Presentation</vt:lpstr>
      <vt:lpstr>PowerPoint Presentation</vt:lpstr>
      <vt:lpstr>New York City</vt:lpstr>
      <vt:lpstr>Case Study: NYC Client Satisfaction &amp; IRB Surveys</vt:lpstr>
      <vt:lpstr>More qualitative data with web (e2)</vt:lpstr>
      <vt:lpstr>PowerPoint Presentation</vt:lpstr>
      <vt:lpstr>Summary of Three Regions</vt:lpstr>
      <vt:lpstr>PowerPoint Presentation</vt:lpstr>
      <vt:lpstr>Vision</vt:lpstr>
      <vt:lpstr>Vision</vt:lpstr>
      <vt:lpstr>Vision Accomplished?</vt:lpstr>
      <vt:lpstr>How did we do it?</vt:lpstr>
      <vt:lpstr>How did we do it?</vt:lpstr>
      <vt:lpstr>Social Marketing</vt:lpstr>
      <vt:lpstr>Is a web-based survey a barrier?</vt:lpstr>
      <vt:lpstr>Double the Response Rate </vt:lpstr>
      <vt:lpstr>Quarter the Time Per Response</vt:lpstr>
      <vt:lpstr>Compared to 2003, Big Difference!</vt:lpstr>
      <vt:lpstr>Innovative Use of Inexpensive Netbooks</vt:lpstr>
      <vt:lpstr>Before  Netbooks and eCOMPAS </vt:lpstr>
      <vt:lpstr>PowerPoint Presentation</vt:lpstr>
      <vt:lpstr>MHSPC Cost Savings Analysis</vt:lpstr>
      <vt:lpstr>Case Study: African-Born Population</vt:lpstr>
      <vt:lpstr>How are Interpreters Seen by Clients?</vt:lpstr>
      <vt:lpstr>Case Study: African-Born Population</vt:lpstr>
      <vt:lpstr>Case Study: African-Born Population</vt:lpstr>
      <vt:lpstr>Case Study: Stigma Affecting Response Rate</vt:lpstr>
      <vt:lpstr>Lessons Learned</vt:lpstr>
      <vt:lpstr>Des Moines, Iowa</vt:lpstr>
      <vt:lpstr>Previous Survey Waves </vt:lpstr>
      <vt:lpstr>History</vt:lpstr>
      <vt:lpstr>Areas of Work</vt:lpstr>
      <vt:lpstr>Outreach Strategy </vt:lpstr>
      <vt:lpstr>PowerPoint Presentation</vt:lpstr>
      <vt:lpstr>Strong data-backed conclusions made mid-survey wave!</vt:lpstr>
      <vt:lpstr>Data Analysis: Visual Analytics</vt:lpstr>
      <vt:lpstr>Data Analysis: Mid-Survey Results</vt:lpstr>
      <vt:lpstr>Data Analysis: Final Results</vt:lpstr>
      <vt:lpstr>Data Analysis: Visual Analytics</vt:lpstr>
      <vt:lpstr>Data Analysis: Mid-Survey Results</vt:lpstr>
      <vt:lpstr>Data Analysis: Final Results</vt:lpstr>
      <vt:lpstr>Data Analysis: Crossing Data</vt:lpstr>
      <vt:lpstr>Further Data Analysis: Final Results</vt:lpstr>
      <vt:lpstr>Conclusion about Online Surveys</vt:lpstr>
      <vt:lpstr>Lessons Learned</vt:lpstr>
      <vt:lpstr>Region 6, North Carolina</vt:lpstr>
      <vt:lpstr>Region 6 Process: Network Needs</vt:lpstr>
      <vt:lpstr>Region 6 Process: Network Needs</vt:lpstr>
      <vt:lpstr>Region 6 Process: Network Needs</vt:lpstr>
      <vt:lpstr>Region 6 Problem Statement</vt:lpstr>
      <vt:lpstr>Region 6 Process: A History</vt:lpstr>
      <vt:lpstr>Region 6 :  Initial Fears in using technology / online system</vt:lpstr>
      <vt:lpstr>Region 6 Process: Realities of using on-line system (specifically eCompas)</vt:lpstr>
      <vt:lpstr>Realities of using on-line system (specifically eCompas)</vt:lpstr>
      <vt:lpstr>Realities of using on-line system (specifically eCompas)</vt:lpstr>
      <vt:lpstr>Realities of using on-line system (specifically eCompas)</vt:lpstr>
      <vt:lpstr>PowerPoint Presentation</vt:lpstr>
      <vt:lpstr>PowerPoint Presentation</vt:lpstr>
      <vt:lpstr>Results</vt:lpstr>
      <vt:lpstr>Over 1,100 hours staff time saved! (making field workers’ feet happier too!) _</vt:lpstr>
      <vt:lpstr>Results</vt:lpstr>
      <vt:lpstr>Results</vt:lpstr>
      <vt:lpstr>Results</vt:lpstr>
      <vt:lpstr>Updates</vt:lpstr>
      <vt:lpstr>Updates to Budget</vt:lpstr>
      <vt:lpstr>Updates</vt:lpstr>
      <vt:lpstr>Lessons Learned</vt:lpstr>
      <vt:lpstr>Q &amp; A</vt:lpstr>
      <vt:lpstr>Wrap Up</vt:lpstr>
      <vt:lpstr>PowerPoint Presentation</vt:lpstr>
      <vt:lpstr>Replication and expansion</vt:lpstr>
      <vt:lpstr>Feedback on e2 approach</vt:lpstr>
      <vt:lpstr>Feedback on e2 approach</vt:lpstr>
      <vt:lpstr>Practical Lessons for Replication</vt:lpstr>
      <vt:lpstr>Lesson: How did we accomplish this?</vt:lpstr>
      <vt:lpstr>PowerPoint Presentation</vt:lpstr>
      <vt:lpstr>Jesse Thomas Jesse@rde.org  Jonathan Hanft Jonathan.Hanft@hennepin.us  Katie Herting Katie.Herting@idph.iowa.gov  Michael McNeill Michael.McNeill@wakegov.com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Multilingual, Audio-Assisted Web &amp; Mobile Evidence-Based Needs Assessments to Plan, Fund and Actuate Care Services</dc:title>
  <dc:creator>jesse thomas</dc:creator>
  <cp:lastModifiedBy>Louis Deis</cp:lastModifiedBy>
  <cp:revision>16</cp:revision>
  <dcterms:created xsi:type="dcterms:W3CDTF">2016-08-23T12:33:09Z</dcterms:created>
  <dcterms:modified xsi:type="dcterms:W3CDTF">2016-09-02T19:17:14Z</dcterms:modified>
</cp:coreProperties>
</file>